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333" r:id="rId5"/>
    <p:sldId id="294" r:id="rId6"/>
    <p:sldId id="266" r:id="rId7"/>
    <p:sldId id="267" r:id="rId8"/>
    <p:sldId id="269" r:id="rId9"/>
    <p:sldId id="278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03" r:id="rId25"/>
    <p:sldId id="274" r:id="rId26"/>
    <p:sldId id="335" r:id="rId27"/>
    <p:sldId id="275" r:id="rId28"/>
    <p:sldId id="328" r:id="rId29"/>
    <p:sldId id="329" r:id="rId30"/>
    <p:sldId id="330" r:id="rId31"/>
    <p:sldId id="331" r:id="rId32"/>
    <p:sldId id="332" r:id="rId33"/>
    <p:sldId id="334" r:id="rId34"/>
    <p:sldId id="261" r:id="rId35"/>
    <p:sldId id="262" r:id="rId3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2DC0BB-7DDE-4426-8144-0584AC42AF14}" type="datetimeFigureOut">
              <a:rPr lang="en-US"/>
              <a:pPr>
                <a:defRPr/>
              </a:pPr>
              <a:t>8/27/2022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E1A60A-1895-4A4F-B36F-4B5F45980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72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6131-0DDE-4871-81E7-DDEB8CEC5C58}" type="datetimeFigureOut">
              <a:rPr lang="en-US"/>
              <a:pPr>
                <a:defRPr/>
              </a:pPr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9147C-4E97-4909-9CFC-E36510942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3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CA2F5-176B-4EB9-922F-09897A189B80}" type="datetimeFigureOut">
              <a:rPr lang="en-US"/>
              <a:pPr>
                <a:defRPr/>
              </a:pPr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1F96-D54B-40CB-AA23-ED0878FC3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E4EF0-0CAD-44BF-AC43-28D288F636C3}" type="datetimeFigureOut">
              <a:rPr lang="en-US"/>
              <a:pPr>
                <a:defRPr/>
              </a:pPr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BBEBA-7909-4F43-B835-2FE965936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20A51-453D-4A5D-8881-C098A33A0CE2}" type="datetimeFigureOut">
              <a:rPr lang="en-US"/>
              <a:pPr>
                <a:defRPr/>
              </a:pPr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A335-F956-4666-AF22-34B3E6E04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1AB1-E520-42BD-9789-F5875A6B3CC8}" type="datetimeFigureOut">
              <a:rPr lang="en-US"/>
              <a:pPr>
                <a:defRPr/>
              </a:pPr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B0FF-3C38-439D-8A2A-A08301E10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4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18007-9FE0-4085-8782-6E17FF04E5FD}" type="datetimeFigureOut">
              <a:rPr lang="en-US"/>
              <a:pPr>
                <a:defRPr/>
              </a:pPr>
              <a:t>8/27/2022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F3B63-12DD-45C8-B893-01BEA3FC7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730D-1FDD-4732-8983-C3E5C974452B}" type="datetimeFigureOut">
              <a:rPr lang="en-US"/>
              <a:pPr>
                <a:defRPr/>
              </a:pPr>
              <a:t>8/27/2022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C0AC-2ABB-474E-B265-4EF0634F2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8D50-E9D2-4292-BF87-5F6E58E7022A}" type="datetimeFigureOut">
              <a:rPr lang="en-US"/>
              <a:pPr>
                <a:defRPr/>
              </a:pPr>
              <a:t>8/27/2022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C0512-8D96-45B2-B169-9B8D5AD63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4B73-AFA5-4045-89CB-0504AA1E2E0E}" type="datetimeFigureOut">
              <a:rPr lang="en-US"/>
              <a:pPr>
                <a:defRPr/>
              </a:pPr>
              <a:t>8/27/2022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BA14F-3710-471F-964D-03FD14826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25C9D-F894-4467-9C90-EA347D32B866}" type="datetimeFigureOut">
              <a:rPr lang="en-US"/>
              <a:pPr>
                <a:defRPr/>
              </a:pPr>
              <a:t>8/27/2022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F4C2F-B1C9-4546-9026-B3562BDBC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4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0228-D1D7-4AD9-BE58-C7CE3481DCDF}" type="datetimeFigureOut">
              <a:rPr lang="en-US"/>
              <a:pPr>
                <a:defRPr/>
              </a:pPr>
              <a:t>8/27/2022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3D1DA-9911-45D5-AAF0-5E4276F43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9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DF9D2A-94A2-4F47-B290-32C311B68A5C}" type="datetimeFigureOut">
              <a:rPr lang="en-US"/>
              <a:pPr>
                <a:defRPr/>
              </a:pPr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B10786-4F47-41B9-BFFA-664048199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" y="-16104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Relax_Ringtone-ringtone-10184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5502" y="2415403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73916"/>
            <a:ext cx="11567604" cy="235989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802061" y="235707"/>
            <a:ext cx="213552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চরিত্রলিপি</a:t>
            </a:r>
            <a:endParaRPr lang="en-US" sz="32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3918" y="1202285"/>
            <a:ext cx="13260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মোড়ল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6421" y="2307185"/>
            <a:ext cx="163378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n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কবিরাজ</a:t>
            </a:r>
            <a:endParaRPr lang="en-US" sz="2800" b="1" dirty="0">
              <a:ln>
                <a:prstDash val="solid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3986" y="3103578"/>
            <a:ext cx="82586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n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হাসু</a:t>
            </a:r>
            <a:endParaRPr lang="en-US" sz="2800" b="1" dirty="0">
              <a:ln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9437" y="4055609"/>
            <a:ext cx="128272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রহমত</a:t>
            </a:r>
            <a:endParaRPr lang="en-US" sz="28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0441" y="4947267"/>
            <a:ext cx="10887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লোক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94" y="1033319"/>
            <a:ext cx="2657550" cy="3837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15" y="1020023"/>
            <a:ext cx="2677334" cy="3924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77" y="975146"/>
            <a:ext cx="2726846" cy="3680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35" y="975146"/>
            <a:ext cx="2672529" cy="3924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26" y="991816"/>
            <a:ext cx="2709897" cy="4062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6"/>
          <p:cNvSpPr/>
          <p:nvPr/>
        </p:nvSpPr>
        <p:spPr>
          <a:xfrm>
            <a:off x="8487638" y="1323637"/>
            <a:ext cx="67678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৫০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81227" y="2326235"/>
            <a:ext cx="71205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n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৬০</a:t>
            </a:r>
            <a:endParaRPr lang="en-US" sz="2800" b="1" dirty="0">
              <a:ln>
                <a:prstDash val="solid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15319" y="3098065"/>
            <a:ext cx="68961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n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  <a:endParaRPr lang="en-US" sz="2800" b="1" dirty="0">
              <a:ln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15319" y="4057304"/>
            <a:ext cx="73770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spc="50" dirty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endParaRPr lang="en-US" sz="3200" b="1" spc="50" dirty="0">
              <a:ln w="11430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13980" y="4965058"/>
            <a:ext cx="94038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৪০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02638" y="516484"/>
            <a:ext cx="1122362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4600" y="527597"/>
            <a:ext cx="1290638" cy="5857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5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99" y="402171"/>
            <a:ext cx="7913406" cy="37254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7830" y="4367017"/>
            <a:ext cx="8915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মোড়লের অসুখ বিছানায় শুয়ে ছটফট করছে। কবিরাজ মোড়লের নাড়ী পরিক্ষা করছে।</a:t>
            </a:r>
            <a:endParaRPr lang="en-US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82" y="263658"/>
            <a:ext cx="7765242" cy="3769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807792" y="4441229"/>
            <a:ext cx="8652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মোড়লের আত্মীয় হাসু মিয়া ও মোড়লের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বিশ্বাসী চাকর রহমত আলী অসুখ নিয়ে কথা বলছে।</a:t>
            </a:r>
            <a:endParaRPr lang="en-US" sz="2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89" y="3162301"/>
            <a:ext cx="4657458" cy="2376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6379435" y="289305"/>
            <a:ext cx="4136165" cy="1896721"/>
          </a:xfrm>
          <a:prstGeom prst="wedgeEllipseCallout">
            <a:avLst>
              <a:gd name="adj1" fmla="val -1640"/>
              <a:gd name="adj2" fmla="val 9098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ওমন ভয় দেখাবেন না তাহলে  আমি হাউমাউ করে কাঁদতে লেগে যাব।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2" y="3109481"/>
            <a:ext cx="4084178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Oval Callout 8"/>
          <p:cNvSpPr/>
          <p:nvPr/>
        </p:nvSpPr>
        <p:spPr>
          <a:xfrm>
            <a:off x="1478422" y="289305"/>
            <a:ext cx="4460905" cy="1990725"/>
          </a:xfrm>
          <a:prstGeom prst="wedgeEllipseCallout">
            <a:avLst>
              <a:gd name="adj1" fmla="val -6068"/>
              <a:gd name="adj2" fmla="val 8927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 করে শোন, ঐ কবিরাজ যতই নাড়ী দেখুক , তোমার মড়লের নিস্তার নেই।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2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20" y="3114675"/>
            <a:ext cx="4220091" cy="2428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Callout 4"/>
          <p:cNvSpPr/>
          <p:nvPr/>
        </p:nvSpPr>
        <p:spPr>
          <a:xfrm>
            <a:off x="1343220" y="247828"/>
            <a:ext cx="4006447" cy="2085062"/>
          </a:xfrm>
          <a:prstGeom prst="wedgeEllipseCallout">
            <a:avLst>
              <a:gd name="adj1" fmla="val 10198"/>
              <a:gd name="adj2" fmla="val 864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এত কোলাহল করনা , আমি রোগীর নাড়ী পরিক্ষা করছি।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229884" y="247828"/>
            <a:ext cx="4170347" cy="2136597"/>
          </a:xfrm>
          <a:prstGeom prst="wedgeEllipseCallout">
            <a:avLst>
              <a:gd name="adj1" fmla="val -18879"/>
              <a:gd name="adj2" fmla="val 84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কবিরাজ নাড়ী কি বলছে মোড়ল বাচবে তো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84" y="3114676"/>
            <a:ext cx="4477996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74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61" y="495662"/>
            <a:ext cx="7255379" cy="3725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814157" y="4643576"/>
            <a:ext cx="800251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রহমত মোড়লের মুখে শরবত ঢেলে  দিচ্ছে</a:t>
            </a:r>
            <a:endParaRPr lang="en-US" sz="32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9" y="2705100"/>
            <a:ext cx="4238714" cy="2794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21" y="2705100"/>
            <a:ext cx="4237183" cy="2794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Oval Callout 7"/>
          <p:cNvSpPr/>
          <p:nvPr/>
        </p:nvSpPr>
        <p:spPr>
          <a:xfrm>
            <a:off x="1343220" y="379494"/>
            <a:ext cx="4237184" cy="1371600"/>
          </a:xfrm>
          <a:prstGeom prst="wedgeEllipseCallout">
            <a:avLst>
              <a:gd name="adj1" fmla="val -11714"/>
              <a:gd name="adj2" fmla="val 121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অন্যের মনে দু:খ দিলে কোনদিন সুখ পাবে না।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443529" y="379494"/>
            <a:ext cx="3990886" cy="1524000"/>
          </a:xfrm>
          <a:prstGeom prst="wedgeEllipseCallout">
            <a:avLst>
              <a:gd name="adj1" fmla="val 21408"/>
              <a:gd name="adj2" fmla="val 100716"/>
            </a:avLst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সুখ কোথায় পাব আমাকে সুখ এনে দাও।</a:t>
            </a:r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71" y="2341192"/>
            <a:ext cx="6366617" cy="3051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ular Callout 4"/>
          <p:cNvSpPr/>
          <p:nvPr/>
        </p:nvSpPr>
        <p:spPr>
          <a:xfrm>
            <a:off x="2939753" y="389190"/>
            <a:ext cx="5588950" cy="1157599"/>
          </a:xfrm>
          <a:prstGeom prst="wedgeRoundRectCallout">
            <a:avLst>
              <a:gd name="adj1" fmla="val 18668"/>
              <a:gd name="adj2" fmla="val 11818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 সুখী মানুষের জামা খুজে দেখ। তা না হলে মড়ল বাচবে না।</a:t>
            </a:r>
            <a:endParaRPr lang="en-US" sz="28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0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699900" y="4477284"/>
            <a:ext cx="8606327" cy="121920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i="1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বনের ভিতর </a:t>
            </a:r>
            <a:r>
              <a:rPr lang="en-US" sz="3200" b="1" i="1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অন্ধকার রাত।  কুড়ে ঘরের সামনে হাসু  ও রহমত গালে হাত দিয়ে ভাবছে</a:t>
            </a:r>
            <a:endParaRPr lang="en-US" sz="3200" b="1" i="1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19" y="1134511"/>
            <a:ext cx="2685515" cy="2933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68" y="1205312"/>
            <a:ext cx="2824112" cy="2933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loud Callout 8"/>
          <p:cNvSpPr/>
          <p:nvPr/>
        </p:nvSpPr>
        <p:spPr>
          <a:xfrm>
            <a:off x="7964681" y="228601"/>
            <a:ext cx="4127618" cy="1762569"/>
          </a:xfrm>
          <a:prstGeom prst="cloudCallout">
            <a:avLst>
              <a:gd name="adj1" fmla="val -42790"/>
              <a:gd name="adj2" fmla="val 69509"/>
            </a:avLst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সুখি </a:t>
            </a:r>
            <a:r>
              <a:rPr lang="bn-BD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 </a:t>
            </a:r>
            <a:r>
              <a:rPr lang="bn-BD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যাবে না</a:t>
            </a:r>
            <a:r>
              <a:rPr lang="bn-BD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সুখ </a:t>
            </a:r>
            <a:r>
              <a:rPr lang="bn-BD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 </a:t>
            </a:r>
            <a:r>
              <a:rPr lang="bn-BD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জিনিস</a:t>
            </a:r>
            <a:r>
              <a:rPr lang="bn-BD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999170" y="4497124"/>
            <a:ext cx="789671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কুড়ে ঘর থেকে একটি লোক বেড়িয়ে এল</a:t>
            </a:r>
            <a:endParaRPr lang="en-US" sz="3200" b="1" i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74" y="769480"/>
            <a:ext cx="5324030" cy="3477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43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27"/>
            <a:ext cx="12191999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Frame 2">
            <a:extLst>
              <a:ext uri="{FF2B5EF4-FFF2-40B4-BE49-F238E27FC236}"/>
            </a:extLst>
          </p:cNvPr>
          <p:cNvSpPr/>
          <p:nvPr/>
        </p:nvSpPr>
        <p:spPr>
          <a:xfrm>
            <a:off x="692458" y="938961"/>
            <a:ext cx="10413507" cy="686934"/>
          </a:xfrm>
          <a:prstGeom prst="frame">
            <a:avLst>
              <a:gd name="adj1" fmla="val 6627"/>
            </a:avLst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1562470" y="2761410"/>
            <a:ext cx="850480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GB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65465" y="6461363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9" y="5545698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Oval 8">
            <a:extLst>
              <a:ext uri="{FF2B5EF4-FFF2-40B4-BE49-F238E27FC236}"/>
            </a:extLst>
          </p:cNvPr>
          <p:cNvSpPr/>
          <p:nvPr/>
        </p:nvSpPr>
        <p:spPr>
          <a:xfrm>
            <a:off x="2270020" y="4494300"/>
            <a:ext cx="7356037" cy="582972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প্রভুর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60" y="2926579"/>
            <a:ext cx="3872194" cy="2465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34" y="2926580"/>
            <a:ext cx="4127619" cy="2465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Oval Callout 7"/>
          <p:cNvSpPr/>
          <p:nvPr/>
        </p:nvSpPr>
        <p:spPr>
          <a:xfrm>
            <a:off x="1692067" y="367469"/>
            <a:ext cx="3802879" cy="1994731"/>
          </a:xfrm>
          <a:prstGeom prst="wedgeEllipseCallout">
            <a:avLst>
              <a:gd name="adj1" fmla="val 11730"/>
              <a:gd name="adj2" fmla="val 775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কে ভাই। কি চাও?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571715" y="367469"/>
            <a:ext cx="3478139" cy="1994731"/>
          </a:xfrm>
          <a:prstGeom prst="wedgeEllipseCallout">
            <a:avLst>
              <a:gd name="adj1" fmla="val -27448"/>
              <a:gd name="adj2" fmla="val 76628"/>
            </a:avLst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খুব দু:খি মানুষ। তুমি কে?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1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75" y="2615012"/>
            <a:ext cx="4999290" cy="2983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Callout 4"/>
          <p:cNvSpPr/>
          <p:nvPr/>
        </p:nvSpPr>
        <p:spPr>
          <a:xfrm>
            <a:off x="3375589" y="99779"/>
            <a:ext cx="4888194" cy="2057400"/>
          </a:xfrm>
          <a:prstGeom prst="wedgeEllipseCallout">
            <a:avLst>
              <a:gd name="adj1" fmla="val -5272"/>
              <a:gd name="adj2" fmla="val 7148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 একজন সুখি মানুষ। দুনিয়াতে  আমার মত সুখি কে?  আমি সুখের রাজা । আমি মস্ত বড় বাদশা।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1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13" y="2514602"/>
            <a:ext cx="5588949" cy="3005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3230313" y="221600"/>
            <a:ext cx="5588950" cy="1981200"/>
          </a:xfrm>
          <a:prstGeom prst="wedgeEllipseCallout">
            <a:avLst>
              <a:gd name="adj1" fmla="val -22167"/>
              <a:gd name="adj2" fmla="val 6456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বাদশা ভাই তোমার গায়ের জামা নিয়ে এস  তোমাকে একশ টাকা দেব।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87" y="2922661"/>
            <a:ext cx="4973652" cy="2563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3828517" y="283792"/>
            <a:ext cx="4153257" cy="2476500"/>
          </a:xfrm>
          <a:prstGeom prst="wedgeEllipseCallout">
            <a:avLst>
              <a:gd name="adj1" fmla="val 15171"/>
              <a:gd name="adj2" fmla="val 56979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আমার কোন জামা নেই। আমার ঘরে কিছু নেই।  এজন্যই তো আমি সুখি মানুষ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5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Tilted Down 2">
            <a:extLst>
              <a:ext uri="{FF2B5EF4-FFF2-40B4-BE49-F238E27FC236}"/>
            </a:extLst>
          </p:cNvPr>
          <p:cNvSpPr/>
          <p:nvPr/>
        </p:nvSpPr>
        <p:spPr>
          <a:xfrm>
            <a:off x="312198" y="222953"/>
            <a:ext cx="11527435" cy="946308"/>
          </a:xfrm>
          <a:prstGeom prst="ribbo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/>
            </a:extLst>
          </p:cNvPr>
          <p:cNvSpPr/>
          <p:nvPr/>
        </p:nvSpPr>
        <p:spPr>
          <a:xfrm>
            <a:off x="312198" y="6479119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63454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444243" y="1737253"/>
            <a:ext cx="9332007" cy="621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i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আর্য়ুবেদ শাস্ত্রমতে যারা চিকিৎসা করেন তাদের কি বলে?</a:t>
            </a:r>
            <a:endParaRPr lang="en-US" sz="2800" b="1" i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4243" y="2621365"/>
            <a:ext cx="9332007" cy="711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i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মমতাজ উদ্দিন আহম্মেদ পেশায় কি ছিলেন</a:t>
            </a:r>
            <a:r>
              <a:rPr lang="bn-BD" sz="3200" b="1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4243" y="3551134"/>
            <a:ext cx="9332007" cy="6533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i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৬০ বছর বয়স্ক লোকটির নাম কি?</a:t>
            </a:r>
            <a:endParaRPr lang="en-US" sz="3200" b="1" i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4243" y="4452695"/>
            <a:ext cx="9332007" cy="6533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i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“স্বাধীনতা  আমার স্বাধীনতা ’’ নাটকের লেখক কে?</a:t>
            </a:r>
            <a:endParaRPr lang="en-US" sz="3200" b="1" i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5067300" y="85346"/>
            <a:ext cx="205740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/>
            </a:extLst>
          </p:cNvPr>
          <p:cNvSpPr/>
          <p:nvPr/>
        </p:nvSpPr>
        <p:spPr>
          <a:xfrm>
            <a:off x="312198" y="647024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5457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338683" y="1452995"/>
            <a:ext cx="3594025" cy="64927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কবিরাজ 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699" y="3034543"/>
            <a:ext cx="3594024" cy="5578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ব্যামো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7699" y="4555341"/>
            <a:ext cx="3618808" cy="75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শ্রবন</a:t>
            </a:r>
            <a:endParaRPr lang="en-US" sz="2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66167" y="1452994"/>
            <a:ext cx="3707385" cy="64927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as-IN" sz="2400" b="1" dirty="0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বৈদ্য। আয়ুর্বেদ শাস্ত্র মতে </a:t>
            </a:r>
            <a:r>
              <a:rPr lang="as-IN" sz="2400" b="1" dirty="0" smtClean="0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যিনি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  </a:t>
            </a:r>
            <a:r>
              <a:rPr lang="as-IN" sz="2400" b="1" dirty="0" smtClean="0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চিকিৎসা </a:t>
            </a:r>
            <a:r>
              <a:rPr lang="as-IN" sz="2400" b="1" dirty="0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করেন।</a:t>
            </a:r>
            <a:endParaRPr lang="en-US" sz="2400" b="1" dirty="0">
              <a:solidFill>
                <a:schemeClr val="tx1"/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66167" y="3033171"/>
            <a:ext cx="3716227" cy="591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en-US" altLang="en-US" sz="2800" b="1" dirty="0" err="1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অসুখ</a:t>
            </a:r>
            <a:r>
              <a:rPr lang="en-US" altLang="en-US" sz="2800" b="1" dirty="0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। </a:t>
            </a:r>
            <a:r>
              <a:rPr lang="en-US" altLang="en-US" sz="2800" b="1" dirty="0" err="1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রোগ</a:t>
            </a:r>
            <a:r>
              <a:rPr lang="en-US" altLang="en-US" sz="2800" b="1" dirty="0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। </a:t>
            </a:r>
            <a:r>
              <a:rPr lang="en-US" altLang="en-US" sz="2800" b="1" dirty="0" err="1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ব্যারাম</a:t>
            </a:r>
            <a:endParaRPr lang="en-US" altLang="en-US" sz="2800" b="1" dirty="0">
              <a:solidFill>
                <a:schemeClr val="tx1"/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66166" y="4593342"/>
            <a:ext cx="3707385" cy="75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cap="all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কানে শোনা</a:t>
            </a:r>
            <a:endParaRPr lang="en-US" sz="2800" b="1" cap="all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77" y="1044806"/>
            <a:ext cx="3170492" cy="1510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3" descr="african-aids-patient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54" y="2767647"/>
            <a:ext cx="3170492" cy="1333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হঠাৎ করেই কানে কম শোনা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78" y="4313267"/>
            <a:ext cx="3170492" cy="1289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5067300" y="85346"/>
            <a:ext cx="205740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/>
            </a:extLst>
          </p:cNvPr>
          <p:cNvSpPr/>
          <p:nvPr/>
        </p:nvSpPr>
        <p:spPr>
          <a:xfrm>
            <a:off x="312198" y="647024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5457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338683" y="1452995"/>
            <a:ext cx="3359723" cy="64927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s-IN" sz="2800" b="1" dirty="0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মূর্খ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699" y="3094358"/>
            <a:ext cx="3359722" cy="5578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82550" h="38100" prst="coolSlant"/>
            </a:sp3d>
          </a:bodyPr>
          <a:lstStyle/>
          <a:p>
            <a:pPr algn="ctr" eaLnBrk="1" hangingPunct="1"/>
            <a:r>
              <a:rPr lang="en-US" altLang="en-US" sz="2800" b="1" dirty="0" err="1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জবরদস্তি</a:t>
            </a:r>
            <a:r>
              <a:rPr lang="en-US" altLang="en-US" sz="2800" b="1" dirty="0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99958" y="1452994"/>
            <a:ext cx="3473594" cy="64927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as-IN" sz="2400" b="1" dirty="0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নির্বোধ। বোকা। অজ্ঞ।</a:t>
            </a:r>
            <a:r>
              <a:rPr lang="en-US" sz="2400" b="1" dirty="0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400516" y="3092986"/>
            <a:ext cx="3481878" cy="591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algn="ctr" eaLnBrk="1" hangingPunct="1"/>
            <a:r>
              <a:rPr lang="en-US" altLang="en-US" sz="2800" b="1" dirty="0" err="1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জোরাজুরি</a:t>
            </a:r>
            <a:r>
              <a:rPr lang="en-US" altLang="en-US" sz="2800" b="1" dirty="0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।</a:t>
            </a:r>
          </a:p>
        </p:txBody>
      </p:sp>
      <p:pic>
        <p:nvPicPr>
          <p:cNvPr id="22" name="Picture 4" descr="প্রিয় | ইন্টারনেট লাই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7" y="1044502"/>
            <a:ext cx="3933825" cy="1554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ঢাবিতে মোদিবিরোধী মিছিলে মারামারি, আহত ২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/>
          <a:stretch>
            <a:fillRect/>
          </a:stretch>
        </p:blipFill>
        <p:spPr bwMode="auto">
          <a:xfrm>
            <a:off x="4129086" y="2759809"/>
            <a:ext cx="3933825" cy="1504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90352" y="4792583"/>
            <a:ext cx="3311422" cy="5912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প্রাণখোলা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99958" y="4708974"/>
            <a:ext cx="3473594" cy="758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eaLnBrk="1" hangingPunct="1"/>
            <a:r>
              <a:rPr lang="en-US" altLang="en-US" sz="2400" b="1" dirty="0" err="1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অকৃত্রিম</a:t>
            </a:r>
            <a:r>
              <a:rPr lang="en-US" altLang="en-US" sz="2400" b="1" dirty="0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। </a:t>
            </a:r>
            <a:r>
              <a:rPr lang="en-US" altLang="en-US" sz="2400" b="1" dirty="0" err="1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উদার</a:t>
            </a:r>
            <a:r>
              <a:rPr lang="en-US" altLang="en-US" sz="2400" b="1" dirty="0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। </a:t>
            </a:r>
            <a:r>
              <a:rPr lang="en-US" altLang="en-US" sz="2400" b="1" dirty="0" err="1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খোলা</a:t>
            </a:r>
            <a:r>
              <a:rPr lang="en-US" altLang="en-US" sz="2400" b="1" dirty="0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মনের</a:t>
            </a:r>
            <a:r>
              <a:rPr lang="en-US" altLang="en-US" sz="2400" b="1" dirty="0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।</a:t>
            </a:r>
          </a:p>
        </p:txBody>
      </p:sp>
      <p:pic>
        <p:nvPicPr>
          <p:cNvPr id="31" name="Picture 2" descr="নিয়মিত প্রাণখোলা হাসি থেকে যে ৫ উপকার পাবে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6" t="10255" r="12267"/>
          <a:stretch>
            <a:fillRect/>
          </a:stretch>
        </p:blipFill>
        <p:spPr bwMode="auto">
          <a:xfrm>
            <a:off x="4129087" y="4425496"/>
            <a:ext cx="3933824" cy="1291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05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5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8857" y="3661972"/>
            <a:ext cx="1045858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36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গ্রুপ –ক</a:t>
            </a:r>
            <a:r>
              <a:rPr lang="en-US" sz="36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>
                <a:latin typeface="NikoshBAN"/>
                <a:ea typeface="NikoshBAN"/>
                <a:cs typeface="NikoshBAN"/>
              </a:rPr>
              <a:t>মোড়লেরে</a:t>
            </a:r>
            <a:r>
              <a:rPr lang="en-US" sz="3600" b="1" dirty="0"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latin typeface="NikoshBAN"/>
                <a:ea typeface="NikoshBAN"/>
                <a:cs typeface="NikoshBAN"/>
              </a:rPr>
              <a:t>অশান্তির</a:t>
            </a:r>
            <a:r>
              <a:rPr lang="en-US" sz="3600" b="1" dirty="0"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latin typeface="NikoshBAN"/>
                <a:ea typeface="NikoshBAN"/>
                <a:cs typeface="NikoshBAN"/>
              </a:rPr>
              <a:t>কারণ</a:t>
            </a:r>
            <a:r>
              <a:rPr lang="en-US" sz="3600" b="1" dirty="0"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latin typeface="NikoshBAN"/>
                <a:ea typeface="NikoshBAN"/>
                <a:cs typeface="NikoshBAN"/>
              </a:rPr>
              <a:t>কী</a:t>
            </a:r>
            <a:r>
              <a:rPr lang="en-US" sz="3600" b="1" dirty="0">
                <a:latin typeface="NikoshBAN"/>
                <a:ea typeface="NikoshBAN"/>
                <a:cs typeface="NikoshBAN"/>
              </a:rPr>
              <a:t> ?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9914" y="160394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r\IMG_4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33" y="1097118"/>
            <a:ext cx="6331789" cy="221137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908858" y="4445803"/>
            <a:ext cx="5474850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গ্রুপ </a:t>
            </a:r>
            <a:r>
              <a:rPr lang="bn-BD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</a:t>
            </a:r>
            <a:r>
              <a:rPr lang="en-US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খ- </a:t>
            </a:r>
            <a:r>
              <a:rPr lang="bn-BD" sz="2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চিত্রের লোকটি</a:t>
            </a:r>
            <a:r>
              <a:rPr lang="en-US" sz="2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সর্ম্পকে</a:t>
            </a:r>
            <a:endParaRPr lang="en-US" sz="2800" b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দশটি</a:t>
            </a:r>
            <a:r>
              <a:rPr lang="bn-BD" sz="28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লিখ?</a:t>
            </a:r>
            <a:endParaRPr lang="en-US" sz="28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19" y="4445803"/>
            <a:ext cx="2120781" cy="16628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38400" y="4495800"/>
            <a:ext cx="6629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6000">
                <a:latin typeface="NikoshBAN"/>
                <a:ea typeface="NikoshBAN"/>
                <a:cs typeface="NikoshBAN"/>
              </a:rPr>
              <a:t>ধনী আরও ধন চায়</a:t>
            </a:r>
          </a:p>
        </p:txBody>
      </p:sp>
      <p:pic>
        <p:nvPicPr>
          <p:cNvPr id="5" name="Picture 2" descr="যে ধনে হইয়া ধনী মণিরে মান না মণ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6248400" cy="35194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0352" y="4481007"/>
            <a:ext cx="111956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as-IN" sz="3200" dirty="0">
                <a:latin typeface="NikoshBAN"/>
                <a:ea typeface="NikoshBAN"/>
                <a:cs typeface="NikoshBAN"/>
              </a:rPr>
              <a:t>ভিখারি বলছে, আরও ভিক্ষা </a:t>
            </a:r>
            <a:r>
              <a:rPr lang="as-IN" sz="3200" dirty="0" smtClean="0">
                <a:latin typeface="NikoshBAN"/>
                <a:ea typeface="NikoshBAN"/>
                <a:cs typeface="NikoshBAN"/>
              </a:rPr>
              <a:t>দাও</a:t>
            </a:r>
            <a:r>
              <a:rPr lang="en-US" sz="3200" dirty="0" smtClean="0">
                <a:latin typeface="NikoshBAN"/>
                <a:ea typeface="NikoshBAN"/>
                <a:cs typeface="NikoshBAN"/>
              </a:rPr>
              <a:t>,</a:t>
            </a:r>
            <a:r>
              <a:rPr lang="as-IN" sz="3200" dirty="0">
                <a:latin typeface="NikoshBAN"/>
                <a:ea typeface="NikoshBAN"/>
                <a:cs typeface="NikoshBAN"/>
              </a:rPr>
              <a:t> পেটুক বলছে, আরও খাবার </a:t>
            </a:r>
            <a:r>
              <a:rPr lang="as-IN" sz="3200" dirty="0" smtClean="0">
                <a:latin typeface="NikoshBAN"/>
                <a:ea typeface="NikoshBAN"/>
                <a:cs typeface="NikoshBAN"/>
              </a:rPr>
              <a:t>দাও</a:t>
            </a:r>
            <a:r>
              <a:rPr lang="en-US" sz="3200" dirty="0" smtClean="0">
                <a:latin typeface="NikoshBAN"/>
                <a:ea typeface="NikoshBAN"/>
                <a:cs typeface="NikoshBAN"/>
              </a:rPr>
              <a:t>।</a:t>
            </a:r>
            <a:endParaRPr lang="en-US" sz="3200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5" name="Picture 2" descr="ভিক্ষা দেওয়ার জন্য অর্থ একটি তুচ্ছ জিনিস। কেন Almsgiving এর স্বপ্ন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92" y="375360"/>
            <a:ext cx="3961687" cy="34667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আপনার প্রিয় খাবারের নাম কী? এবং খাবারটা এত প্রিয় হওয়ার কারণ কী? - Qu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367" y="375360"/>
            <a:ext cx="3505200" cy="3512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বাঙালি খাদ্যের অজানা কথা | সমালোচক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755" y="375360"/>
            <a:ext cx="3271613" cy="34667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4246075" y="2413543"/>
            <a:ext cx="7874801" cy="3077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endParaRPr lang="bn-BD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32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(ডিগ্রী)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32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</a:t>
            </a:r>
            <a:endParaRPr lang="bn-BD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ahsanhabib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24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3" name="Oval 2">
            <a:extLst>
              <a:ext uri="{FF2B5EF4-FFF2-40B4-BE49-F238E27FC236}"/>
            </a:extLst>
          </p:cNvPr>
          <p:cNvSpPr/>
          <p:nvPr/>
        </p:nvSpPr>
        <p:spPr>
          <a:xfrm>
            <a:off x="2993392" y="188281"/>
            <a:ext cx="5634681" cy="142102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 prst="relaxedInse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0" y="2068497"/>
            <a:ext cx="2994948" cy="2800362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: Rounded Corners 4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ভোরের আকাশ | New Site, Latest Bangla News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5"/>
          <a:stretch>
            <a:fillRect/>
          </a:stretch>
        </p:blipFill>
        <p:spPr bwMode="auto">
          <a:xfrm>
            <a:off x="1219200" y="643070"/>
            <a:ext cx="9934575" cy="3733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35307" y="4636852"/>
            <a:ext cx="10532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as-IN" sz="4000" dirty="0">
                <a:latin typeface="NikoshBAN"/>
                <a:ea typeface="NikoshBAN"/>
                <a:cs typeface="NikoshBAN"/>
              </a:rPr>
              <a:t>শুধু দাও আর দাও। সবাই অসুখী। কারও সুখ নেই।</a:t>
            </a:r>
            <a:endParaRPr lang="en-US" sz="4000" dirty="0">
              <a:latin typeface="NikoshBAN"/>
              <a:ea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92607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4663" y="409016"/>
            <a:ext cx="10799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BD" sz="4000" dirty="0">
                <a:latin typeface="NikoshBAN"/>
                <a:ea typeface="NikoshBAN"/>
                <a:cs typeface="NikoshBAN"/>
              </a:rPr>
              <a:t>সুখ</a:t>
            </a:r>
            <a:r>
              <a:rPr lang="en-US" sz="4000" dirty="0">
                <a:latin typeface="NikoshBAN"/>
                <a:ea typeface="NikoshBAN"/>
                <a:cs typeface="NikoshBAN"/>
              </a:rPr>
              <a:t>ী</a:t>
            </a:r>
            <a:r>
              <a:rPr lang="bn-BD" sz="4000" dirty="0">
                <a:latin typeface="NikoshBAN"/>
                <a:ea typeface="NikoshBAN"/>
                <a:cs typeface="NikoshBAN"/>
              </a:rPr>
              <a:t> মানুষ পাওয়া যাবে না।</a:t>
            </a:r>
            <a:r>
              <a:rPr lang="en-US" sz="4000" dirty="0">
                <a:latin typeface="NikoshBAN"/>
                <a:ea typeface="NikoshBAN"/>
                <a:cs typeface="NikoshBAN"/>
              </a:rPr>
              <a:t> </a:t>
            </a:r>
            <a:r>
              <a:rPr lang="bn-BD" sz="4000" dirty="0">
                <a:latin typeface="NikoshBAN"/>
                <a:ea typeface="NikoshBAN"/>
                <a:cs typeface="NikoshBAN"/>
              </a:rPr>
              <a:t>সুখ বড় কঠিন জিনিস।</a:t>
            </a:r>
            <a:endParaRPr lang="en-US" sz="40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4663" y="4288250"/>
            <a:ext cx="1104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4000" b="1" dirty="0" err="1"/>
              <a:t>বনের</a:t>
            </a:r>
            <a:r>
              <a:rPr lang="en-US" sz="4000" b="1" dirty="0"/>
              <a:t>  </a:t>
            </a:r>
            <a:r>
              <a:rPr lang="en-US" sz="4000" b="1" dirty="0" err="1"/>
              <a:t>ভিতর</a:t>
            </a:r>
            <a:r>
              <a:rPr lang="en-US" sz="4000" b="1" dirty="0"/>
              <a:t> </a:t>
            </a:r>
            <a:r>
              <a:rPr lang="en-US" sz="4000" b="1" dirty="0" err="1"/>
              <a:t>কুড়ে</a:t>
            </a:r>
            <a:r>
              <a:rPr lang="en-US" sz="4000" b="1" dirty="0"/>
              <a:t>  </a:t>
            </a:r>
            <a:r>
              <a:rPr lang="en-US" sz="4000" b="1" dirty="0" err="1"/>
              <a:t>ঘরের</a:t>
            </a:r>
            <a:r>
              <a:rPr lang="en-US" sz="4000" b="1" dirty="0"/>
              <a:t>  </a:t>
            </a:r>
            <a:r>
              <a:rPr lang="en-US" sz="4000" b="1" dirty="0" err="1"/>
              <a:t>সামনে</a:t>
            </a:r>
            <a:r>
              <a:rPr lang="en-US" sz="4000" b="1" dirty="0"/>
              <a:t>  </a:t>
            </a:r>
            <a:r>
              <a:rPr lang="en-US" sz="4000" b="1" dirty="0" err="1"/>
              <a:t>হাসু</a:t>
            </a:r>
            <a:r>
              <a:rPr lang="en-US" sz="4000" b="1" dirty="0"/>
              <a:t> ও </a:t>
            </a:r>
            <a:r>
              <a:rPr lang="en-US" sz="4000" b="1" dirty="0" err="1"/>
              <a:t>রহমত</a:t>
            </a:r>
            <a:r>
              <a:rPr lang="en-US" sz="4000" b="1" dirty="0"/>
              <a:t> </a:t>
            </a:r>
          </a:p>
        </p:txBody>
      </p:sp>
      <p:pic>
        <p:nvPicPr>
          <p:cNvPr id="8" name="Picture 2" descr="eedubd.com: 'সুখী মানুষ' নাটিকার জ্ঞানমূলক প্রশ্নোত্ত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61" y="1600200"/>
            <a:ext cx="4689842" cy="2362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কুড়ে ঘরের অসাধারন ছবি! - Bangladesh Tourism | Facebook"/>
          <p:cNvSpPr>
            <a:spLocks noChangeAspect="1" noChangeArrowheads="1"/>
          </p:cNvSpPr>
          <p:nvPr/>
        </p:nvSpPr>
        <p:spPr bwMode="auto">
          <a:xfrm>
            <a:off x="1698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" name="AutoShape 8" descr="কুড়ে ঘরের অসাধারন ছবি! - Bangladesh Tourism | Facebook"/>
          <p:cNvSpPr>
            <a:spLocks noChangeAspect="1" noChangeArrowheads="1"/>
          </p:cNvSpPr>
          <p:nvPr/>
        </p:nvSpPr>
        <p:spPr bwMode="auto">
          <a:xfrm>
            <a:off x="1698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" name="AutoShape 10" descr="কুড়ে ঘরের অসাধারন ছবি! - Bangladesh Tourism | Facebook"/>
          <p:cNvSpPr>
            <a:spLocks noChangeAspect="1" noChangeArrowheads="1"/>
          </p:cNvSpPr>
          <p:nvPr/>
        </p:nvSpPr>
        <p:spPr bwMode="auto">
          <a:xfrm>
            <a:off x="1698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3" name="Picture 12" descr="চলার পথের স্মৃতিগুলো (ফটো ব্লগ) - অগ্নি সারথি এর বাংলা ব্লগ । bangla blog |  সামহোয়্যার ইন ব্লগ - বাঁধ ভাঙ্গার আওয়া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44" y="1600200"/>
            <a:ext cx="4589005" cy="23606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70545" y="441532"/>
            <a:ext cx="108204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as-IN" sz="4000" b="1" dirty="0">
                <a:latin typeface="NikoshBAN"/>
                <a:ea typeface="NikoshBAN"/>
                <a:cs typeface="NikoshBAN"/>
              </a:rPr>
              <a:t>'সুখী মানুষ' মমতাজউদ্দীন আহমেদের একটি অনুবাদ নাটিকা। নাটিকাটির কাহিনীতে আছে, মানুষকে ঠকি</a:t>
            </a:r>
            <a:r>
              <a:rPr lang="en-US" sz="4000" b="1" dirty="0" err="1">
                <a:latin typeface="NikoshBAN"/>
                <a:ea typeface="NikoshBAN"/>
                <a:cs typeface="NikoshBAN"/>
              </a:rPr>
              <a:t>য়ে</a:t>
            </a:r>
            <a:r>
              <a:rPr lang="en-US" sz="4000" b="1" dirty="0">
                <a:latin typeface="NikoshBAN"/>
                <a:ea typeface="NikoshBAN"/>
                <a:cs typeface="NikoshBAN"/>
              </a:rPr>
              <a:t> </a:t>
            </a:r>
            <a:r>
              <a:rPr lang="as-IN" sz="4000" b="1" dirty="0">
                <a:latin typeface="NikoshBAN"/>
                <a:ea typeface="NikoshBAN"/>
                <a:cs typeface="NikoshBAN"/>
              </a:rPr>
              <a:t>মানুষের মনে কষ্ট দি</a:t>
            </a:r>
            <a:r>
              <a:rPr lang="en-US" sz="4000" b="1" dirty="0" err="1">
                <a:latin typeface="NikoshBAN"/>
                <a:ea typeface="NikoshBAN"/>
                <a:cs typeface="NikoshBAN"/>
              </a:rPr>
              <a:t>য়ে</a:t>
            </a:r>
            <a:r>
              <a:rPr lang="as-IN" sz="4000" b="1" dirty="0">
                <a:latin typeface="NikoshBAN"/>
                <a:ea typeface="NikoshBAN"/>
                <a:cs typeface="NikoshBAN"/>
              </a:rPr>
              <a:t> ধনী হও</a:t>
            </a:r>
            <a:r>
              <a:rPr lang="en-US" sz="4000" b="1" dirty="0" err="1">
                <a:latin typeface="NikoshBAN"/>
                <a:ea typeface="NikoshBAN"/>
                <a:cs typeface="NikoshBAN"/>
              </a:rPr>
              <a:t>য়া</a:t>
            </a:r>
            <a:r>
              <a:rPr lang="as-IN" sz="4000" b="1" dirty="0">
                <a:latin typeface="NikoshBAN"/>
                <a:ea typeface="NikoshBAN"/>
                <a:cs typeface="NikoshBAN"/>
              </a:rPr>
              <a:t> এক মোড়লের জীবনে শান্তি নেই। চিকিৎসক বলেছেন, কোনো সুখী মানুষের জামা গা</a:t>
            </a:r>
            <a:r>
              <a:rPr lang="en-US" sz="4000" b="1" dirty="0" err="1">
                <a:latin typeface="NikoshBAN"/>
                <a:ea typeface="NikoshBAN"/>
                <a:cs typeface="NikoshBAN"/>
              </a:rPr>
              <a:t>য়ে</a:t>
            </a:r>
            <a:r>
              <a:rPr lang="as-IN" sz="4000" b="1" dirty="0">
                <a:latin typeface="NikoshBAN"/>
                <a:ea typeface="NikoshBAN"/>
                <a:cs typeface="NikoshBAN"/>
              </a:rPr>
              <a:t> দিলে মোড়লের অসুস্থতা কেটে যাবে। কিন্তু পাঁচ গ্রামে খুঁজেও একজন সুখী মানুষ পাও</a:t>
            </a:r>
            <a:r>
              <a:rPr lang="en-US" sz="4000" b="1" dirty="0" err="1">
                <a:latin typeface="NikoshBAN"/>
                <a:ea typeface="NikoshBAN"/>
                <a:cs typeface="NikoshBAN"/>
              </a:rPr>
              <a:t>য়া</a:t>
            </a:r>
            <a:r>
              <a:rPr lang="as-IN" sz="4000" b="1" dirty="0">
                <a:latin typeface="NikoshBAN"/>
                <a:ea typeface="NikoshBAN"/>
                <a:cs typeface="NikoshBAN"/>
              </a:rPr>
              <a:t> গেল না।</a:t>
            </a:r>
            <a:endParaRPr lang="en-US" sz="4000" b="1" dirty="0">
              <a:latin typeface="NikoshBAN"/>
              <a:ea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6106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ular Callout 3">
            <a:extLst>
              <a:ext uri="{FF2B5EF4-FFF2-40B4-BE49-F238E27FC236}"/>
            </a:extLst>
          </p:cNvPr>
          <p:cNvSpPr/>
          <p:nvPr/>
        </p:nvSpPr>
        <p:spPr>
          <a:xfrm>
            <a:off x="3862699" y="135382"/>
            <a:ext cx="3998284" cy="509047"/>
          </a:xfrm>
          <a:prstGeom prst="wedgeRectCallout">
            <a:avLst>
              <a:gd name="adj1" fmla="val -47916"/>
              <a:gd name="adj2" fmla="val 140625"/>
            </a:avLst>
          </a:prstGeom>
          <a:ln>
            <a:noFill/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/>
            </a:extLst>
          </p:cNvPr>
          <p:cNvSpPr/>
          <p:nvPr/>
        </p:nvSpPr>
        <p:spPr>
          <a:xfrm>
            <a:off x="312198" y="6443607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27942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343219" y="1290761"/>
            <a:ext cx="8014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as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‘সুখী </a:t>
            </a:r>
            <a:r>
              <a:rPr lang="as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মানুষ’ </a:t>
            </a:r>
            <a:r>
              <a:rPr lang="as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নাটিকার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দৃশ্যসংখ্যা </a:t>
            </a:r>
            <a:r>
              <a:rPr lang="as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 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চার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66284" y="1972920"/>
            <a:ext cx="6469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২। </a:t>
            </a:r>
            <a:r>
              <a:rPr lang="as-IN" sz="2000" b="1" dirty="0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‘সুখী </a:t>
            </a:r>
            <a:r>
              <a:rPr lang="as-IN" sz="2000" b="1" dirty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মানুষ’ নাটিকার মোট চরিত্র সংখ্যা কত ?</a:t>
            </a:r>
          </a:p>
          <a:p>
            <a:pPr eaLnBrk="1" hangingPunct="1"/>
            <a:r>
              <a:rPr lang="en-US" sz="2000" b="1" dirty="0" smtClean="0">
                <a:latin typeface="NikoshBAN"/>
                <a:ea typeface="NikoshBAN"/>
                <a:cs typeface="NikoshBAN"/>
              </a:rPr>
              <a:t>      </a:t>
            </a:r>
            <a:r>
              <a:rPr lang="as-IN" sz="2000" b="1" dirty="0" smtClean="0">
                <a:latin typeface="NikoshBAN"/>
                <a:ea typeface="NikoshBAN"/>
                <a:cs typeface="NikoshBAN"/>
              </a:rPr>
              <a:t>ক</a:t>
            </a:r>
            <a:r>
              <a:rPr lang="en-US" sz="2000" b="1" dirty="0">
                <a:latin typeface="NikoshBAN"/>
                <a:ea typeface="NikoshBAN"/>
                <a:cs typeface="NikoshBAN"/>
              </a:rPr>
              <a:t>)</a:t>
            </a:r>
            <a:r>
              <a:rPr lang="as-IN" sz="2000" b="1" dirty="0" smtClean="0">
                <a:latin typeface="NikoshBAN"/>
                <a:ea typeface="NikoshBAN"/>
                <a:cs typeface="NikoshBAN"/>
              </a:rPr>
              <a:t> </a:t>
            </a:r>
            <a:r>
              <a:rPr lang="as-IN" sz="2000" b="1" dirty="0">
                <a:latin typeface="NikoshBAN"/>
                <a:ea typeface="NikoshBAN"/>
                <a:cs typeface="NikoshBAN"/>
              </a:rPr>
              <a:t>পাঁচ</a:t>
            </a:r>
            <a:r>
              <a:rPr lang="en-US" sz="2000" b="1" dirty="0">
                <a:latin typeface="NikoshBAN"/>
                <a:ea typeface="NikoshBAN"/>
                <a:cs typeface="NikoshBAN"/>
              </a:rPr>
              <a:t>      </a:t>
            </a:r>
            <a:r>
              <a:rPr lang="as-IN" sz="2000" b="1" dirty="0" smtClean="0">
                <a:latin typeface="NikoshBAN"/>
                <a:ea typeface="NikoshBAN"/>
                <a:cs typeface="NikoshBAN"/>
              </a:rPr>
              <a:t>খ</a:t>
            </a:r>
            <a:r>
              <a:rPr lang="en-US" sz="2000" b="1" dirty="0" smtClean="0">
                <a:latin typeface="NikoshBAN"/>
                <a:ea typeface="NikoshBAN"/>
                <a:cs typeface="NikoshBAN"/>
              </a:rPr>
              <a:t>)</a:t>
            </a:r>
            <a:r>
              <a:rPr lang="as-IN" sz="2000" b="1" dirty="0" smtClean="0">
                <a:latin typeface="NikoshBAN"/>
                <a:ea typeface="NikoshBAN"/>
                <a:cs typeface="NikoshBAN"/>
              </a:rPr>
              <a:t> ছয়</a:t>
            </a:r>
            <a:r>
              <a:rPr lang="en-US" sz="2000" b="1" dirty="0" smtClean="0">
                <a:latin typeface="NikoshBAN"/>
                <a:ea typeface="NikoshBAN"/>
                <a:cs typeface="NikoshBAN"/>
              </a:rPr>
              <a:t>     </a:t>
            </a:r>
            <a:r>
              <a:rPr lang="as-IN" sz="2000" b="1" dirty="0" smtClean="0">
                <a:latin typeface="NikoshBAN"/>
                <a:ea typeface="NikoshBAN"/>
                <a:cs typeface="NikoshBAN"/>
              </a:rPr>
              <a:t>গ</a:t>
            </a:r>
            <a:r>
              <a:rPr lang="en-US" sz="2000" b="1" dirty="0">
                <a:latin typeface="NikoshBAN"/>
                <a:ea typeface="NikoshBAN"/>
                <a:cs typeface="NikoshBAN"/>
              </a:rPr>
              <a:t>)</a:t>
            </a:r>
            <a:r>
              <a:rPr lang="as-IN" sz="2000" b="1" dirty="0" smtClean="0">
                <a:latin typeface="NikoshBAN"/>
                <a:ea typeface="NikoshBAN"/>
                <a:cs typeface="NikoshBAN"/>
              </a:rPr>
              <a:t> </a:t>
            </a:r>
            <a:r>
              <a:rPr lang="as-IN" sz="2000" b="1" dirty="0">
                <a:latin typeface="NikoshBAN"/>
                <a:ea typeface="NikoshBAN"/>
                <a:cs typeface="NikoshBAN"/>
              </a:rPr>
              <a:t>সাত</a:t>
            </a:r>
            <a:r>
              <a:rPr lang="en-US" sz="2000" b="1" dirty="0">
                <a:latin typeface="NikoshBAN"/>
                <a:ea typeface="NikoshBAN"/>
                <a:cs typeface="NikoshBAN"/>
              </a:rPr>
              <a:t>       </a:t>
            </a:r>
            <a:r>
              <a:rPr lang="as-IN" sz="2000" b="1" dirty="0" smtClean="0">
                <a:latin typeface="NikoshBAN"/>
                <a:ea typeface="NikoshBAN"/>
                <a:cs typeface="NikoshBAN"/>
              </a:rPr>
              <a:t>ঘ</a:t>
            </a:r>
            <a:r>
              <a:rPr lang="en-US" sz="2000" b="1" dirty="0" smtClean="0">
                <a:latin typeface="NikoshBAN"/>
                <a:ea typeface="NikoshBAN"/>
                <a:cs typeface="NikoshBAN"/>
              </a:rPr>
              <a:t>)</a:t>
            </a:r>
            <a:r>
              <a:rPr lang="as-IN" sz="2000" b="1" dirty="0" smtClean="0">
                <a:latin typeface="NikoshBAN"/>
                <a:ea typeface="NikoshBAN"/>
                <a:cs typeface="NikoshBAN"/>
              </a:rPr>
              <a:t> </a:t>
            </a:r>
            <a:r>
              <a:rPr lang="as-IN" sz="2000" b="1" dirty="0">
                <a:latin typeface="NikoshBAN"/>
                <a:ea typeface="NikoshBAN"/>
                <a:cs typeface="NikoshBAN"/>
              </a:rPr>
              <a:t>আট</a:t>
            </a:r>
            <a:r>
              <a:rPr lang="en-US" sz="2000" b="1" dirty="0">
                <a:latin typeface="NikoshBAN"/>
                <a:ea typeface="NikoshBAN"/>
                <a:cs typeface="NikoshBAN"/>
              </a:rPr>
              <a:t>  </a:t>
            </a:r>
            <a:endParaRPr lang="as-IN" sz="2000" b="1" dirty="0">
              <a:latin typeface="NikoshBAN"/>
              <a:ea typeface="NikoshBAN"/>
              <a:cs typeface="NikoshB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97748" y="2303152"/>
            <a:ext cx="313061" cy="336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20723" y="1610917"/>
            <a:ext cx="290557" cy="299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366284" y="2689075"/>
            <a:ext cx="1036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৩। </a:t>
            </a:r>
            <a:r>
              <a:rPr lang="as-IN" sz="2000" b="1" dirty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নাটিকায় দ্বিতীয় দৃশ্যটি কোন স্থানে সংঘটিত হয়েছে?</a:t>
            </a:r>
            <a:br>
              <a:rPr lang="as-IN" sz="2000" b="1" dirty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</a:br>
            <a:r>
              <a:rPr lang="en-US" sz="2000" b="1" dirty="0" smtClean="0">
                <a:latin typeface="NikoshBAN"/>
                <a:ea typeface="NikoshBAN"/>
                <a:cs typeface="NikoshBAN"/>
              </a:rPr>
              <a:t>      </a:t>
            </a:r>
            <a:r>
              <a:rPr lang="as-IN" sz="2000" b="1" dirty="0" smtClean="0">
                <a:latin typeface="NikoshBAN"/>
                <a:ea typeface="NikoshBAN"/>
                <a:cs typeface="NikoshBAN"/>
              </a:rPr>
              <a:t>ক</a:t>
            </a:r>
            <a:r>
              <a:rPr lang="as-IN" sz="2000" b="1" dirty="0">
                <a:latin typeface="NikoshBAN"/>
                <a:ea typeface="NikoshBAN"/>
                <a:cs typeface="NikoshBAN"/>
              </a:rPr>
              <a:t>) মোড়লের বাড়িতে </a:t>
            </a:r>
            <a:r>
              <a:rPr lang="en-US" sz="2000" b="1" dirty="0">
                <a:latin typeface="NikoshBAN"/>
                <a:ea typeface="NikoshBAN"/>
                <a:cs typeface="NikoshBAN"/>
              </a:rPr>
              <a:t>  </a:t>
            </a:r>
            <a:r>
              <a:rPr lang="en-US" sz="2000" b="1" dirty="0" smtClean="0">
                <a:latin typeface="NikoshBAN"/>
                <a:ea typeface="NikoshBAN"/>
                <a:cs typeface="NikoshBAN"/>
              </a:rPr>
              <a:t>  </a:t>
            </a:r>
            <a:r>
              <a:rPr lang="as-IN" sz="2000" b="1" dirty="0" smtClean="0">
                <a:latin typeface="NikoshBAN"/>
                <a:ea typeface="NikoshBAN"/>
                <a:cs typeface="NikoshBAN"/>
              </a:rPr>
              <a:t>খ</a:t>
            </a:r>
            <a:r>
              <a:rPr lang="as-IN" sz="2000" b="1" dirty="0">
                <a:latin typeface="NikoshBAN"/>
                <a:ea typeface="NikoshBAN"/>
                <a:cs typeface="NikoshBAN"/>
              </a:rPr>
              <a:t>) হাসু মিয়ার </a:t>
            </a:r>
            <a:r>
              <a:rPr lang="as-IN" sz="2000" b="1" dirty="0" smtClean="0">
                <a:latin typeface="NikoshBAN"/>
                <a:ea typeface="NikoshBAN"/>
                <a:cs typeface="NikoshBAN"/>
              </a:rPr>
              <a:t>ঘরে</a:t>
            </a:r>
            <a:r>
              <a:rPr lang="en-US" sz="2000" b="1" dirty="0" smtClean="0">
                <a:latin typeface="NikoshBAN"/>
                <a:ea typeface="NikoshBAN"/>
                <a:cs typeface="NikoshBAN"/>
              </a:rPr>
              <a:t>    </a:t>
            </a:r>
            <a:r>
              <a:rPr lang="as-IN" sz="2000" b="1" dirty="0" smtClean="0">
                <a:latin typeface="NikoshBAN"/>
                <a:ea typeface="NikoshBAN"/>
                <a:cs typeface="NikoshBAN"/>
              </a:rPr>
              <a:t>গ</a:t>
            </a:r>
            <a:r>
              <a:rPr lang="as-IN" sz="2000" b="1" dirty="0">
                <a:latin typeface="NikoshBAN"/>
                <a:ea typeface="NikoshBAN"/>
                <a:cs typeface="NikoshBAN"/>
              </a:rPr>
              <a:t>) বনের ধারে </a:t>
            </a:r>
            <a:r>
              <a:rPr lang="en-US" sz="2000" b="1" dirty="0">
                <a:latin typeface="NikoshBAN"/>
                <a:ea typeface="NikoshBAN"/>
                <a:cs typeface="NikoshBAN"/>
              </a:rPr>
              <a:t>           </a:t>
            </a:r>
            <a:r>
              <a:rPr lang="as-IN" sz="2000" b="1" dirty="0">
                <a:latin typeface="NikoshBAN"/>
                <a:ea typeface="NikoshBAN"/>
                <a:cs typeface="NikoshBAN"/>
              </a:rPr>
              <a:t>ঘ) কবিরাজ খানায়</a:t>
            </a:r>
            <a:endParaRPr lang="en-US" sz="2000" b="1" dirty="0">
              <a:latin typeface="NikoshBAN"/>
              <a:ea typeface="NikoshBAN"/>
              <a:cs typeface="NikoshBAN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366284" y="3547109"/>
            <a:ext cx="10896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৪।  ‘</a:t>
            </a:r>
            <a:r>
              <a:rPr lang="bn-IN" sz="2000" b="1" dirty="0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মনের মধ্যে অশান্তি থাকলে ওষুধে কাজ হয় না</a:t>
            </a:r>
            <a:r>
              <a:rPr lang="en-US" sz="2000" b="1" dirty="0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’- </a:t>
            </a:r>
            <a:r>
              <a:rPr lang="bn-IN" sz="2000" b="1" dirty="0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এ কথার অর্থ কী</a:t>
            </a:r>
            <a:r>
              <a:rPr lang="en-US" sz="2000" b="1" dirty="0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?</a:t>
            </a:r>
            <a:br>
              <a:rPr lang="en-US" sz="2000" b="1" dirty="0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</a:br>
            <a:r>
              <a:rPr lang="en-US" sz="2000" b="1" dirty="0" smtClean="0">
                <a:latin typeface="NikoshBAN"/>
                <a:ea typeface="NikoshBAN"/>
                <a:cs typeface="NikoshBAN"/>
              </a:rPr>
              <a:t>        ক) </a:t>
            </a:r>
            <a:r>
              <a:rPr lang="bn-IN" sz="2000" b="1" dirty="0" smtClean="0">
                <a:latin typeface="NikoshBAN"/>
                <a:ea typeface="NikoshBAN"/>
                <a:cs typeface="NikoshBAN"/>
              </a:rPr>
              <a:t>মনের পবিত্রতা সুস্থতার পূর্বশর্ত</a:t>
            </a:r>
            <a:r>
              <a:rPr lang="en-US" sz="2000" b="1" dirty="0" smtClean="0">
                <a:latin typeface="NikoshBAN"/>
                <a:ea typeface="NikoshBAN"/>
                <a:cs typeface="NikoshBAN"/>
              </a:rPr>
              <a:t>      </a:t>
            </a:r>
            <a:r>
              <a:rPr lang="bn-IN" sz="2000" b="1" dirty="0" smtClean="0">
                <a:latin typeface="NikoshBAN"/>
                <a:ea typeface="NikoshBAN"/>
                <a:cs typeface="NikoshBAN"/>
              </a:rPr>
              <a:t>খ</a:t>
            </a:r>
            <a:r>
              <a:rPr lang="en-US" sz="2000" b="1" dirty="0" smtClean="0">
                <a:latin typeface="NikoshBAN"/>
                <a:ea typeface="NikoshBAN"/>
                <a:cs typeface="NikoshBAN"/>
              </a:rPr>
              <a:t>)</a:t>
            </a:r>
            <a:r>
              <a:rPr lang="bn-IN" sz="2000" b="1" dirty="0" smtClean="0">
                <a:latin typeface="NikoshBAN"/>
                <a:ea typeface="NikoshBAN"/>
                <a:cs typeface="NikoshBAN"/>
              </a:rPr>
              <a:t> প্রকৃত সুখ মোহমুক্তির মধ্যে</a:t>
            </a:r>
            <a:r>
              <a:rPr lang="en-US" sz="2000" b="1" dirty="0" smtClean="0">
                <a:latin typeface="NikoshBAN"/>
                <a:ea typeface="NikoshBAN"/>
                <a:cs typeface="NikoshBAN"/>
              </a:rPr>
              <a:t/>
            </a:r>
            <a:br>
              <a:rPr lang="en-US" sz="2000" b="1" dirty="0" smtClean="0">
                <a:latin typeface="NikoshBAN"/>
                <a:ea typeface="NikoshBAN"/>
                <a:cs typeface="NikoshBAN"/>
              </a:rPr>
            </a:br>
            <a:r>
              <a:rPr lang="en-US" sz="2000" b="1" dirty="0" smtClean="0">
                <a:latin typeface="NikoshBAN"/>
                <a:ea typeface="NikoshBAN"/>
                <a:cs typeface="NikoshBAN"/>
              </a:rPr>
              <a:t>        </a:t>
            </a:r>
            <a:r>
              <a:rPr lang="bn-IN" sz="2000" b="1" dirty="0" smtClean="0">
                <a:latin typeface="NikoshBAN"/>
                <a:ea typeface="NikoshBAN"/>
                <a:cs typeface="NikoshBAN"/>
              </a:rPr>
              <a:t>গ</a:t>
            </a:r>
            <a:r>
              <a:rPr lang="en-US" sz="2000" b="1" dirty="0" smtClean="0">
                <a:latin typeface="NikoshBAN"/>
                <a:ea typeface="NikoshBAN"/>
                <a:cs typeface="NikoshBAN"/>
              </a:rPr>
              <a:t>)</a:t>
            </a:r>
            <a:r>
              <a:rPr lang="bn-IN" sz="2000" b="1" dirty="0" smtClean="0">
                <a:latin typeface="NikoshBAN"/>
                <a:ea typeface="NikoshBAN"/>
                <a:cs typeface="NikoshBAN"/>
              </a:rPr>
              <a:t> নির্লোভ হলে সুস্থ থাকা যায়</a:t>
            </a:r>
            <a:r>
              <a:rPr lang="en-US" sz="2000" b="1" dirty="0" smtClean="0">
                <a:latin typeface="NikoshBAN"/>
                <a:ea typeface="NikoshBAN"/>
                <a:cs typeface="NikoshBAN"/>
              </a:rPr>
              <a:t>               </a:t>
            </a:r>
            <a:r>
              <a:rPr lang="bn-IN" sz="2000" b="1" dirty="0" smtClean="0">
                <a:latin typeface="NikoshBAN"/>
                <a:ea typeface="NikoshBAN"/>
                <a:cs typeface="NikoshBAN"/>
              </a:rPr>
              <a:t>ঘ</a:t>
            </a:r>
            <a:r>
              <a:rPr lang="en-US" sz="2000" b="1" dirty="0" smtClean="0">
                <a:latin typeface="NikoshBAN"/>
                <a:ea typeface="NikoshBAN"/>
                <a:cs typeface="NikoshBAN"/>
              </a:rPr>
              <a:t>) </a:t>
            </a:r>
            <a:r>
              <a:rPr lang="bn-IN" sz="2000" b="1" dirty="0" smtClean="0">
                <a:latin typeface="NikoshBAN"/>
                <a:ea typeface="NikoshBAN"/>
                <a:cs typeface="NikoshBAN"/>
              </a:rPr>
              <a:t>কৃপণতাই ধনীদের মূল অসুখ</a:t>
            </a:r>
            <a:endParaRPr lang="en-US" sz="2000" b="1" dirty="0" smtClean="0">
              <a:latin typeface="NikoshBAN"/>
              <a:ea typeface="NikoshBAN"/>
              <a:cs typeface="NikoshBAN"/>
            </a:endParaRPr>
          </a:p>
          <a:p>
            <a:endParaRPr lang="en-US" sz="2000" b="1" dirty="0" smtClean="0">
              <a:latin typeface="NikoshBAN"/>
              <a:ea typeface="NikoshBAN"/>
              <a:cs typeface="NikoshBAN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৫।  ‘</a:t>
            </a:r>
            <a:r>
              <a:rPr lang="bn-IN" sz="2000" b="1" dirty="0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সম্পদই অশান্তির মূল কারণ</a:t>
            </a:r>
            <a:r>
              <a:rPr lang="en-US" sz="2000" b="1" dirty="0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’-</a:t>
            </a:r>
            <a:r>
              <a:rPr lang="bn-IN" sz="2000" b="1" dirty="0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এ উক্তির ভাবগত সংগতি আছে কোনটির সঙ্গে</a:t>
            </a:r>
            <a:r>
              <a:rPr lang="en-US" sz="2000" b="1" dirty="0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?</a:t>
            </a:r>
            <a:br>
              <a:rPr lang="en-US" sz="2000" b="1" dirty="0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</a:br>
            <a:r>
              <a:rPr lang="en-US" sz="2000" b="1" dirty="0" smtClean="0">
                <a:latin typeface="NikoshBAN"/>
                <a:ea typeface="NikoshBAN"/>
                <a:cs typeface="NikoshBAN"/>
              </a:rPr>
              <a:t>       </a:t>
            </a:r>
            <a:r>
              <a:rPr lang="bn-IN" sz="2000" b="1" dirty="0" smtClean="0">
                <a:latin typeface="NikoshBAN"/>
                <a:ea typeface="NikoshBAN"/>
                <a:cs typeface="NikoshBAN"/>
              </a:rPr>
              <a:t>ক</a:t>
            </a:r>
            <a:r>
              <a:rPr lang="en-US" sz="2000" b="1" dirty="0" smtClean="0">
                <a:latin typeface="NikoshBAN"/>
                <a:ea typeface="NikoshBAN"/>
                <a:cs typeface="NikoshBAN"/>
              </a:rPr>
              <a:t>)</a:t>
            </a:r>
            <a:r>
              <a:rPr lang="bn-IN" sz="2000" b="1" dirty="0" smtClean="0">
                <a:latin typeface="NikoshBAN"/>
                <a:ea typeface="NikoshBAN"/>
                <a:cs typeface="NikoshBAN"/>
              </a:rPr>
              <a:t> অপচয় কর না</a:t>
            </a:r>
            <a:r>
              <a:rPr lang="en-US" sz="2000" b="1" dirty="0" smtClean="0">
                <a:latin typeface="NikoshBAN"/>
                <a:ea typeface="NikoshBAN"/>
                <a:cs typeface="NikoshBAN"/>
              </a:rPr>
              <a:t>, </a:t>
            </a:r>
            <a:r>
              <a:rPr lang="bn-IN" sz="2000" b="1" dirty="0" smtClean="0">
                <a:latin typeface="NikoshBAN"/>
                <a:ea typeface="NikoshBAN"/>
                <a:cs typeface="NikoshBAN"/>
              </a:rPr>
              <a:t>অভাবে পড় না</a:t>
            </a:r>
            <a:r>
              <a:rPr lang="en-US" sz="2000" b="1" dirty="0" smtClean="0">
                <a:latin typeface="NikoshBAN"/>
                <a:ea typeface="NikoshBAN"/>
                <a:cs typeface="NikoshBAN"/>
              </a:rPr>
              <a:t>        </a:t>
            </a:r>
            <a:r>
              <a:rPr lang="bn-IN" sz="2000" b="1" dirty="0" smtClean="0">
                <a:latin typeface="NikoshBAN"/>
                <a:ea typeface="NikoshBAN"/>
                <a:cs typeface="NikoshBAN"/>
              </a:rPr>
              <a:t>খ</a:t>
            </a:r>
            <a:r>
              <a:rPr lang="en-US" sz="2000" b="1" dirty="0" smtClean="0">
                <a:latin typeface="NikoshBAN"/>
                <a:ea typeface="NikoshBAN"/>
                <a:cs typeface="NikoshBAN"/>
              </a:rPr>
              <a:t>)</a:t>
            </a:r>
            <a:r>
              <a:rPr lang="bn-IN" sz="2000" b="1" dirty="0" smtClean="0">
                <a:latin typeface="NikoshBAN"/>
                <a:ea typeface="NikoshBAN"/>
                <a:cs typeface="NikoshBAN"/>
              </a:rPr>
              <a:t> লাভের ধন পিঁপড়ায় খায়</a:t>
            </a:r>
            <a:r>
              <a:rPr lang="en-US" sz="2000" b="1" dirty="0" smtClean="0">
                <a:latin typeface="NikoshBAN"/>
                <a:ea typeface="NikoshBAN"/>
                <a:cs typeface="NikoshBAN"/>
              </a:rPr>
              <a:t/>
            </a:r>
            <a:br>
              <a:rPr lang="en-US" sz="2000" b="1" dirty="0" smtClean="0">
                <a:latin typeface="NikoshBAN"/>
                <a:ea typeface="NikoshBAN"/>
                <a:cs typeface="NikoshBAN"/>
              </a:rPr>
            </a:br>
            <a:r>
              <a:rPr lang="en-US" sz="2000" b="1" dirty="0" smtClean="0">
                <a:latin typeface="NikoshBAN"/>
                <a:ea typeface="NikoshBAN"/>
                <a:cs typeface="NikoshBAN"/>
              </a:rPr>
              <a:t>       গ </a:t>
            </a:r>
            <a:r>
              <a:rPr lang="bn-IN" sz="2000" b="1" dirty="0" smtClean="0">
                <a:latin typeface="NikoshBAN"/>
                <a:ea typeface="NikoshBAN"/>
                <a:cs typeface="NikoshBAN"/>
              </a:rPr>
              <a:t>লোভে পাপ</a:t>
            </a:r>
            <a:r>
              <a:rPr lang="en-US" sz="2000" b="1" dirty="0" smtClean="0">
                <a:latin typeface="NikoshBAN"/>
                <a:ea typeface="NikoshBAN"/>
                <a:cs typeface="NikoshBAN"/>
              </a:rPr>
              <a:t>, </a:t>
            </a:r>
            <a:r>
              <a:rPr lang="bn-IN" sz="2000" b="1" dirty="0" smtClean="0">
                <a:latin typeface="NikoshBAN"/>
                <a:ea typeface="NikoshBAN"/>
                <a:cs typeface="NikoshBAN"/>
              </a:rPr>
              <a:t>পাপে মৃত্যু</a:t>
            </a:r>
            <a:r>
              <a:rPr lang="en-US" sz="2000" b="1" dirty="0" smtClean="0">
                <a:latin typeface="NikoshBAN"/>
                <a:ea typeface="NikoshBAN"/>
                <a:cs typeface="NikoshBAN"/>
              </a:rPr>
              <a:t>                        </a:t>
            </a:r>
            <a:r>
              <a:rPr lang="bn-IN" sz="2000" b="1" dirty="0" smtClean="0">
                <a:latin typeface="NikoshBAN"/>
                <a:ea typeface="NikoshBAN"/>
                <a:cs typeface="NikoshBAN"/>
              </a:rPr>
              <a:t>ঘ</a:t>
            </a:r>
            <a:r>
              <a:rPr lang="en-US" sz="2000" b="1" dirty="0" smtClean="0">
                <a:latin typeface="NikoshBAN"/>
                <a:ea typeface="NikoshBAN"/>
                <a:cs typeface="NikoshBAN"/>
              </a:rPr>
              <a:t>)</a:t>
            </a:r>
            <a:r>
              <a:rPr lang="bn-IN" sz="2000" b="1" dirty="0" smtClean="0">
                <a:latin typeface="NikoshBAN"/>
                <a:ea typeface="NikoshBAN"/>
                <a:cs typeface="NikoshBAN"/>
              </a:rPr>
              <a:t> অতি লোভে তাঁতি নষ্ট</a:t>
            </a:r>
            <a:endParaRPr lang="en-US" sz="2000" b="1" dirty="0">
              <a:latin typeface="NikoshBAN"/>
              <a:ea typeface="NikoshBAN"/>
              <a:cs typeface="NikoshBAN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88621" y="3897653"/>
            <a:ext cx="392037" cy="298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62567" y="5383012"/>
            <a:ext cx="348243" cy="300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91496" y="3017558"/>
            <a:ext cx="333860" cy="312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0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1606857" y="4531117"/>
            <a:ext cx="9534619" cy="110217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মনের মধ্যে অশান্তি থাকলে ঔষধে কাজ হয়না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উক্তিটি বুঝিয়ে লেখ?</a:t>
            </a:r>
            <a:endParaRPr lang="en-US" sz="2800" b="1" i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3">
            <a:extLst>
              <a:ext uri="{FF2B5EF4-FFF2-40B4-BE49-F238E27FC236}"/>
            </a:extLst>
          </p:cNvPr>
          <p:cNvSpPr/>
          <p:nvPr/>
        </p:nvSpPr>
        <p:spPr>
          <a:xfrm>
            <a:off x="4173538" y="404813"/>
            <a:ext cx="3570287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dirty="0"/>
              <a:t>বাড়ীর কাজ</a:t>
            </a:r>
            <a:endParaRPr lang="en-US" sz="4400" dirty="0"/>
          </a:p>
        </p:txBody>
      </p:sp>
      <p:pic>
        <p:nvPicPr>
          <p:cNvPr id="4" name="Picture 3" descr="2.jpg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338" y="1606118"/>
            <a:ext cx="4953000" cy="2637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: Rounded Corners 4">
            <a:extLst>
              <a:ext uri="{FF2B5EF4-FFF2-40B4-BE49-F238E27FC236}"/>
            </a:extLst>
          </p:cNvPr>
          <p:cNvSpPr/>
          <p:nvPr/>
        </p:nvSpPr>
        <p:spPr>
          <a:xfrm>
            <a:off x="312198" y="6434729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27942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Preparation 2"/>
          <p:cNvSpPr/>
          <p:nvPr/>
        </p:nvSpPr>
        <p:spPr>
          <a:xfrm>
            <a:off x="3509913" y="0"/>
            <a:ext cx="4953911" cy="1158318"/>
          </a:xfrm>
          <a:prstGeom prst="flowChartPreparation">
            <a:avLst/>
          </a:prstGeom>
          <a:ln>
            <a:solidFill>
              <a:srgbClr val="92D050"/>
            </a:solidFill>
          </a:ln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2006353" y="2459642"/>
            <a:ext cx="7965168" cy="3108882"/>
          </a:xfrm>
          <a:prstGeom prst="ellipse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নামাজকে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বলা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না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আমার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কাজ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আছে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কাজকে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বলআমার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নামাজের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সময়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হয়েছে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।</a:t>
            </a:r>
            <a:endParaRPr lang="en-GB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সবার সাথে বন্ধুত্বপূর্ণ সম্পর্ক গড়ে তুলব। 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ros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39" y="194651"/>
            <a:ext cx="2028635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os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750" y="194651"/>
            <a:ext cx="1927204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ros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064" y="4689071"/>
            <a:ext cx="1695540" cy="1273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ros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516" y="4689071"/>
            <a:ext cx="1642369" cy="1273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: Rounded Corners 9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 descr="C:\Users\User\Desktop\Nazma\jib o jor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2" r="44366" b="22829"/>
          <a:stretch>
            <a:fillRect/>
          </a:stretch>
        </p:blipFill>
        <p:spPr bwMode="auto">
          <a:xfrm>
            <a:off x="9525" y="0"/>
            <a:ext cx="613251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Users\User\Desktop\Nazma\jib o jor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0" t="278" r="11833" b="22829"/>
          <a:stretch>
            <a:fillRect/>
          </a:stretch>
        </p:blipFill>
        <p:spPr bwMode="auto">
          <a:xfrm>
            <a:off x="6134100" y="0"/>
            <a:ext cx="60579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3994953" y="387849"/>
            <a:ext cx="3594552" cy="7155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5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5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50" b="1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5504156" y="2380236"/>
            <a:ext cx="5816145" cy="1815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BD" sz="4000" dirty="0">
              <a:ln w="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কণিকা</a:t>
            </a:r>
            <a:endParaRPr lang="bn-BD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bn-BD" sz="3200" b="1" i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সুখি মানুষ</a:t>
            </a:r>
            <a:r>
              <a:rPr lang="en-US" sz="3200" b="1" i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33" y="1455939"/>
            <a:ext cx="3464973" cy="37818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496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/>
            </a:extLst>
          </p:cNvPr>
          <p:cNvSpPr/>
          <p:nvPr/>
        </p:nvSpPr>
        <p:spPr>
          <a:xfrm>
            <a:off x="2008188" y="4684713"/>
            <a:ext cx="8689975" cy="7651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s-IN" sz="3200" b="1" dirty="0">
                <a:solidFill>
                  <a:schemeClr val="tx1"/>
                </a:solidFill>
              </a:rPr>
              <a:t>উপরের ছবিতে  তোমরা কি দেখতে পা</a:t>
            </a:r>
            <a:r>
              <a:rPr lang="en-US" sz="3200" b="1" dirty="0" err="1">
                <a:solidFill>
                  <a:schemeClr val="tx1"/>
                </a:solidFill>
              </a:rPr>
              <a:t>রছো</a:t>
            </a:r>
            <a:r>
              <a:rPr lang="as-IN" sz="3200" b="1" dirty="0">
                <a:solidFill>
                  <a:schemeClr val="tx1"/>
                </a:solidFill>
              </a:rPr>
              <a:t>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4" descr="খোকার খুশি&quot; -সুনিল বরন হালদার। - বরিশাল বাণ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1"/>
          <a:stretch>
            <a:fillRect/>
          </a:stretch>
        </p:blipFill>
        <p:spPr bwMode="auto">
          <a:xfrm>
            <a:off x="2144993" y="367469"/>
            <a:ext cx="8443246" cy="3939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হাসিমুখ মানেই সুখী মানুষ নয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93" y="380442"/>
            <a:ext cx="8443245" cy="3926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বড় পরিবারেই আনন্দধারা অবিরত, বড় পরিবারই সুখী পরিবার | Purboposhchimb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92" y="380442"/>
            <a:ext cx="8443246" cy="3926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দেশের মানুষ কি সুখে আছে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91" y="367469"/>
            <a:ext cx="8443247" cy="3939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ছোট পরিবারই সুখী পরিবার - উইম্যান ভয়ে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90" y="367469"/>
            <a:ext cx="8443248" cy="3939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বাচ্চাদের ছবি | ৫০ টির বেশি সুন্দর সুন্দর Cute সুইট ছোট বাচ্চাদের ছবি  পিকচার ডাউনলোড - BanglaFeeds.inf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89" y="367469"/>
            <a:ext cx="8443249" cy="3999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/>
            </a:extLst>
          </p:cNvPr>
          <p:cNvSpPr/>
          <p:nvPr/>
        </p:nvSpPr>
        <p:spPr>
          <a:xfrm>
            <a:off x="312198" y="647024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5457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3050931" y="357650"/>
            <a:ext cx="5934807" cy="101394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0351" y="2175304"/>
            <a:ext cx="6565925" cy="1068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i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সুখি মানুষ</a:t>
            </a:r>
            <a:endParaRPr lang="en-US" sz="5400" b="1" i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596" y="3872319"/>
            <a:ext cx="5811140" cy="725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মমতাজ উদ্দিন আহম্মদ</a:t>
            </a:r>
          </a:p>
        </p:txBody>
      </p:sp>
      <p:pic>
        <p:nvPicPr>
          <p:cNvPr id="16" name="Picture 5" descr="D:\DIGITAL CONTENT RELATED\Bangla Model Content\CLASS EIGHT\সুখী মানুষ\Untitled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64"/>
          <a:stretch>
            <a:fillRect/>
          </a:stretch>
        </p:blipFill>
        <p:spPr bwMode="auto">
          <a:xfrm>
            <a:off x="7298478" y="1632247"/>
            <a:ext cx="4204161" cy="330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Ribbon 7">
            <a:extLst>
              <a:ext uri="{FF2B5EF4-FFF2-40B4-BE49-F238E27FC236}"/>
            </a:extLst>
          </p:cNvPr>
          <p:cNvSpPr/>
          <p:nvPr/>
        </p:nvSpPr>
        <p:spPr>
          <a:xfrm>
            <a:off x="2879725" y="200025"/>
            <a:ext cx="5973763" cy="1371600"/>
          </a:xfrm>
          <a:prstGeom prst="ellipseRibb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tx1"/>
                </a:solidFill>
              </a:rPr>
              <a:t>শিখন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ফল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/>
            </a:extLst>
          </p:cNvPr>
          <p:cNvSpPr/>
          <p:nvPr/>
        </p:nvSpPr>
        <p:spPr>
          <a:xfrm>
            <a:off x="312198" y="6479119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63454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336319" y="3207091"/>
            <a:ext cx="9627684" cy="56221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i="1" dirty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3200" i="1" dirty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i="1" dirty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3200" i="1" dirty="0">
              <a:ln w="1143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7694" y="3950482"/>
            <a:ext cx="9626307" cy="4932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নাটকটি  অভিনয় করতে পারবে।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6317" y="2514455"/>
            <a:ext cx="9627685" cy="54072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 বলতে পারবে।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3706" y="1768257"/>
            <a:ext cx="5366825" cy="50067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6319" y="4601864"/>
            <a:ext cx="9627684" cy="62816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সুখি</a:t>
            </a:r>
            <a:r>
              <a:rPr lang="en-US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2">
            <a:extLst>
              <a:ext uri="{FF2B5EF4-FFF2-40B4-BE49-F238E27FC236}"/>
            </a:extLst>
          </p:cNvPr>
          <p:cNvSpPr/>
          <p:nvPr/>
        </p:nvSpPr>
        <p:spPr>
          <a:xfrm>
            <a:off x="440424" y="2252953"/>
            <a:ext cx="3490641" cy="1524001"/>
          </a:xfrm>
          <a:prstGeom prst="wedgeRectCallout">
            <a:avLst>
              <a:gd name="adj1" fmla="val 66115"/>
              <a:gd name="adj2" fmla="val -1717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b="1" i="1" cap="all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নাটক– স্বাধীনতা  আমার স্বাধীনতা,  রাজা অনুস্বারের পালা, সাত ঘাটের কানাকড়ি,  আমাদের শহর।</a:t>
            </a:r>
            <a:endParaRPr lang="en-US" sz="2000" b="1" i="1" cap="all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ular Callout 13">
            <a:extLst>
              <a:ext uri="{FF2B5EF4-FFF2-40B4-BE49-F238E27FC236}"/>
            </a:extLst>
          </p:cNvPr>
          <p:cNvSpPr/>
          <p:nvPr/>
        </p:nvSpPr>
        <p:spPr>
          <a:xfrm>
            <a:off x="8025414" y="2976210"/>
            <a:ext cx="3726163" cy="1647675"/>
          </a:xfrm>
          <a:prstGeom prst="wedgeRectCallout">
            <a:avLst>
              <a:gd name="adj1" fmla="val -53379"/>
              <a:gd name="adj2" fmla="val -7142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b="1" i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নাট্যকার ও নাট্যঅভিনেতা হিসেবে বাংলাদেশে খ্যাতিমান ব্যক্তিত্ব।</a:t>
            </a:r>
            <a:endParaRPr lang="en-US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16">
            <a:extLst>
              <a:ext uri="{FF2B5EF4-FFF2-40B4-BE49-F238E27FC236}"/>
            </a:extLst>
          </p:cNvPr>
          <p:cNvSpPr/>
          <p:nvPr/>
        </p:nvSpPr>
        <p:spPr>
          <a:xfrm>
            <a:off x="440424" y="4174271"/>
            <a:ext cx="3562313" cy="1175395"/>
          </a:xfrm>
          <a:prstGeom prst="wedgeRectCallout">
            <a:avLst>
              <a:gd name="adj1" fmla="val 61787"/>
              <a:gd name="adj2" fmla="val -8129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altLang="en-US" b="1" dirty="0" err="1">
                <a:latin typeface="NikoshBAN"/>
                <a:ea typeface="NikoshBAN"/>
                <a:cs typeface="NikoshBAN"/>
              </a:rPr>
              <a:t>শিশু</a:t>
            </a:r>
            <a:r>
              <a:rPr lang="en-US" altLang="en-US" b="1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b="1" dirty="0" err="1">
                <a:latin typeface="NikoshBAN"/>
                <a:ea typeface="NikoshBAN"/>
                <a:cs typeface="NikoshBAN"/>
              </a:rPr>
              <a:t>একাডেমি</a:t>
            </a:r>
            <a:r>
              <a:rPr lang="en-US" altLang="en-US" b="1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b="1" dirty="0" err="1">
                <a:latin typeface="NikoshBAN"/>
                <a:ea typeface="NikoshBAN"/>
                <a:cs typeface="NikoshBAN"/>
              </a:rPr>
              <a:t>সাহিত্য</a:t>
            </a:r>
            <a:r>
              <a:rPr lang="en-US" altLang="en-US" b="1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b="1" dirty="0" err="1">
                <a:latin typeface="NikoshBAN"/>
                <a:ea typeface="NikoshBAN"/>
                <a:cs typeface="NikoshBAN"/>
              </a:rPr>
              <a:t>পুরস্কার</a:t>
            </a:r>
            <a:r>
              <a:rPr lang="en-US" altLang="en-US" b="1" dirty="0">
                <a:latin typeface="NikoshBAN"/>
                <a:ea typeface="NikoshBAN"/>
                <a:cs typeface="NikoshBAN"/>
              </a:rPr>
              <a:t>, </a:t>
            </a:r>
            <a:r>
              <a:rPr lang="en-US" altLang="en-US" b="1" dirty="0" err="1">
                <a:latin typeface="NikoshBAN"/>
                <a:ea typeface="NikoshBAN"/>
                <a:cs typeface="NikoshBAN"/>
              </a:rPr>
              <a:t>বাংলা</a:t>
            </a:r>
            <a:r>
              <a:rPr lang="en-US" altLang="en-US" b="1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b="1" dirty="0" err="1">
                <a:latin typeface="NikoshBAN"/>
                <a:ea typeface="NikoshBAN"/>
                <a:cs typeface="NikoshBAN"/>
              </a:rPr>
              <a:t>একাডেমি</a:t>
            </a:r>
            <a:r>
              <a:rPr lang="en-US" altLang="en-US" b="1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b="1" dirty="0" err="1">
                <a:latin typeface="NikoshBAN"/>
                <a:ea typeface="NikoshBAN"/>
                <a:cs typeface="NikoshBAN"/>
              </a:rPr>
              <a:t>পুরস্কার</a:t>
            </a:r>
            <a:r>
              <a:rPr lang="en-US" altLang="en-US" b="1" dirty="0">
                <a:latin typeface="NikoshBAN"/>
                <a:ea typeface="NikoshBAN"/>
                <a:cs typeface="NikoshBAN"/>
              </a:rPr>
              <a:t>, </a:t>
            </a:r>
            <a:r>
              <a:rPr lang="en-US" altLang="en-US" b="1" dirty="0" err="1">
                <a:latin typeface="NikoshBAN"/>
                <a:ea typeface="NikoshBAN"/>
                <a:cs typeface="NikoshBAN"/>
              </a:rPr>
              <a:t>একুশে</a:t>
            </a:r>
            <a:r>
              <a:rPr lang="en-US" altLang="en-US" b="1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b="1" dirty="0" err="1">
                <a:latin typeface="NikoshBAN"/>
                <a:ea typeface="NikoshBAN"/>
                <a:cs typeface="NikoshBAN"/>
              </a:rPr>
              <a:t>পদকসহ</a:t>
            </a:r>
            <a:r>
              <a:rPr lang="en-US" altLang="en-US" b="1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b="1" dirty="0" err="1">
                <a:latin typeface="NikoshBAN"/>
                <a:ea typeface="NikoshBAN"/>
                <a:cs typeface="NikoshBAN"/>
              </a:rPr>
              <a:t>বিভিন্ন</a:t>
            </a:r>
            <a:r>
              <a:rPr lang="en-US" altLang="en-US" b="1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b="1" dirty="0" err="1">
                <a:latin typeface="NikoshBAN"/>
                <a:ea typeface="NikoshBAN"/>
                <a:cs typeface="NikoshBAN"/>
              </a:rPr>
              <a:t>সাহিত্য</a:t>
            </a:r>
            <a:r>
              <a:rPr lang="en-US" altLang="en-US" b="1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b="1" dirty="0" err="1">
                <a:latin typeface="NikoshBAN"/>
                <a:ea typeface="NikoshBAN"/>
                <a:cs typeface="NikoshBAN"/>
              </a:rPr>
              <a:t>পুরস্কারে</a:t>
            </a:r>
            <a:r>
              <a:rPr lang="en-US" altLang="en-US" b="1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b="1" dirty="0" err="1">
                <a:latin typeface="NikoshBAN"/>
                <a:ea typeface="NikoshBAN"/>
                <a:cs typeface="NikoshBAN"/>
              </a:rPr>
              <a:t>ভূষিত</a:t>
            </a:r>
            <a:r>
              <a:rPr lang="en-US" altLang="en-US" b="1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b="1" dirty="0" err="1">
                <a:latin typeface="NikoshBAN"/>
                <a:ea typeface="NikoshBAN"/>
                <a:cs typeface="NikoshBAN"/>
              </a:rPr>
              <a:t>হয়েছেন</a:t>
            </a:r>
            <a:r>
              <a:rPr lang="en-US" altLang="en-US" b="1" dirty="0">
                <a:latin typeface="NikoshBAN"/>
                <a:ea typeface="NikoshBAN"/>
                <a:cs typeface="NikoshBAN"/>
              </a:rPr>
              <a:t>।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ular Callout 23">
            <a:extLst>
              <a:ext uri="{FF2B5EF4-FFF2-40B4-BE49-F238E27FC236}"/>
            </a:extLst>
          </p:cNvPr>
          <p:cNvSpPr/>
          <p:nvPr/>
        </p:nvSpPr>
        <p:spPr>
          <a:xfrm>
            <a:off x="440424" y="772357"/>
            <a:ext cx="3792891" cy="1157122"/>
          </a:xfrm>
          <a:prstGeom prst="wedgeRectCallout">
            <a:avLst>
              <a:gd name="adj1" fmla="val 64881"/>
              <a:gd name="adj2" fmla="val 3017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b="1" i="1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সরকারী কলেজ অধ্যপনা শেষে ১৯৯২ সালে অবসর নেন।</a:t>
            </a:r>
          </a:p>
        </p:txBody>
      </p:sp>
      <p:sp>
        <p:nvSpPr>
          <p:cNvPr id="7" name="Rectangular Callout 25">
            <a:extLst>
              <a:ext uri="{FF2B5EF4-FFF2-40B4-BE49-F238E27FC236}"/>
            </a:extLst>
          </p:cNvPr>
          <p:cNvSpPr/>
          <p:nvPr/>
        </p:nvSpPr>
        <p:spPr>
          <a:xfrm>
            <a:off x="8025413" y="1133090"/>
            <a:ext cx="3726163" cy="1074191"/>
          </a:xfrm>
          <a:prstGeom prst="wedgeRectCallout">
            <a:avLst>
              <a:gd name="adj1" fmla="val -57421"/>
              <a:gd name="adj2" fmla="val 3694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 err="1">
                <a:latin typeface="NikoshBAN"/>
                <a:ea typeface="NikoshBAN"/>
                <a:cs typeface="NikoshBAN"/>
              </a:rPr>
              <a:t>পশ্চিমবঙ্গের</a:t>
            </a:r>
            <a:r>
              <a:rPr lang="en-US" altLang="en-US" sz="2400" b="1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400" b="1" dirty="0" err="1">
                <a:latin typeface="NikoshBAN"/>
                <a:ea typeface="NikoshBAN"/>
                <a:cs typeface="NikoshBAN"/>
              </a:rPr>
              <a:t>মালদহ</a:t>
            </a:r>
            <a:r>
              <a:rPr lang="en-US" altLang="en-US" sz="2400" b="1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400" b="1" dirty="0" err="1">
                <a:latin typeface="NikoshBAN"/>
                <a:ea typeface="NikoshBAN"/>
                <a:cs typeface="NikoshBAN"/>
              </a:rPr>
              <a:t>জেলায়</a:t>
            </a:r>
            <a:r>
              <a:rPr lang="en-US" altLang="en-US" sz="2400" b="1" dirty="0">
                <a:latin typeface="NikoshBAN"/>
                <a:ea typeface="NikoshBAN"/>
                <a:cs typeface="NikoshBAN"/>
              </a:rPr>
              <a:t>  ১৯৩৫ </a:t>
            </a:r>
            <a:r>
              <a:rPr lang="en-US" altLang="en-US" sz="2400" b="1" dirty="0" err="1">
                <a:latin typeface="NikoshBAN"/>
                <a:ea typeface="NikoshBAN"/>
                <a:cs typeface="NikoshBAN"/>
              </a:rPr>
              <a:t>সালে</a:t>
            </a:r>
            <a:r>
              <a:rPr lang="en-US" altLang="en-US" sz="2400" b="1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400" b="1" dirty="0" err="1">
                <a:latin typeface="NikoshBAN"/>
                <a:ea typeface="NikoshBAN"/>
                <a:cs typeface="NikoshBAN"/>
              </a:rPr>
              <a:t>জন্ম</a:t>
            </a:r>
            <a:r>
              <a:rPr lang="en-US" altLang="en-US" sz="2400" b="1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400" b="1" dirty="0" err="1">
                <a:latin typeface="NikoshBAN"/>
                <a:ea typeface="NikoshBAN"/>
                <a:cs typeface="NikoshBAN"/>
              </a:rPr>
              <a:t>গ্রহণ</a:t>
            </a:r>
            <a:r>
              <a:rPr lang="en-US" altLang="en-US" sz="2400" b="1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400" b="1" dirty="0" err="1">
                <a:latin typeface="NikoshBAN"/>
                <a:ea typeface="NikoshBAN"/>
                <a:cs typeface="NikoshBAN"/>
              </a:rPr>
              <a:t>করেন</a:t>
            </a:r>
            <a:r>
              <a:rPr lang="en-US" altLang="en-US" sz="2400" b="1" dirty="0">
                <a:latin typeface="NikoshBAN"/>
                <a:ea typeface="NikoshBAN"/>
                <a:cs typeface="NikoshBAN"/>
              </a:rPr>
              <a:t>।</a:t>
            </a:r>
            <a:endParaRPr lang="bn-BD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4683098" y="4966443"/>
            <a:ext cx="2854295" cy="7944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49325"/>
              </a:avLst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মমতাজ উদ্দিন আহম্মদ</a:t>
            </a:r>
          </a:p>
        </p:txBody>
      </p:sp>
      <p:sp>
        <p:nvSpPr>
          <p:cNvPr id="10" name="Down Arrow Callout 21">
            <a:extLst>
              <a:ext uri="{FF2B5EF4-FFF2-40B4-BE49-F238E27FC236}"/>
            </a:extLst>
          </p:cNvPr>
          <p:cNvSpPr/>
          <p:nvPr/>
        </p:nvSpPr>
        <p:spPr>
          <a:xfrm>
            <a:off x="4437963" y="217106"/>
            <a:ext cx="3330164" cy="1250136"/>
          </a:xfrm>
          <a:prstGeom prst="downArrowCallou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লেখক</a:t>
            </a:r>
            <a:r>
              <a:rPr lang="en-US" altLang="en-US" sz="3200" b="1" dirty="0" smtClean="0">
                <a:solidFill>
                  <a:schemeClr val="tx1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/>
            </a:extLst>
          </p:cNvPr>
          <p:cNvSpPr/>
          <p:nvPr/>
        </p:nvSpPr>
        <p:spPr>
          <a:xfrm>
            <a:off x="360259" y="647024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5457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40" y="1641633"/>
            <a:ext cx="2656355" cy="29987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4565650" y="312525"/>
            <a:ext cx="3060700" cy="7831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312198" y="6514631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8966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525581" y="1540691"/>
            <a:ext cx="9436426" cy="780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মমতাজ</a:t>
            </a:r>
            <a:r>
              <a:rPr lang="en-US" altLang="en-US" sz="2800" b="1" dirty="0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উদদীন</a:t>
            </a:r>
            <a:r>
              <a:rPr lang="en-US" altLang="en-US" sz="2800" b="1" dirty="0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আহমদ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কতসালে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জন্মগ্রহণ 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করেন?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5580" y="2603553"/>
            <a:ext cx="9436427" cy="806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anose="02000000000000000000" pitchFamily="2" charset="0"/>
              </a:rPr>
              <a:t>তিনি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anose="02000000000000000000" pitchFamily="2" charset="0"/>
              </a:rPr>
              <a:t>কোথায়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অধ্যাপনা</a:t>
            </a:r>
            <a:r>
              <a:rPr lang="en-US" altLang="en-US" sz="3200" b="1" dirty="0" smtClean="0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5581" y="3647643"/>
            <a:ext cx="9436426" cy="806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মমতাজ</a:t>
            </a:r>
            <a:r>
              <a:rPr lang="en-US" altLang="en-US" sz="2800" b="1" dirty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উদদীন</a:t>
            </a:r>
            <a:r>
              <a:rPr lang="en-US" altLang="en-US" sz="2800" b="1" dirty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আহমদ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পুরস্কারে</a:t>
            </a:r>
            <a:r>
              <a:rPr lang="en-US" altLang="en-US" sz="2800" b="1" dirty="0" smtClean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ভূষিত</a:t>
            </a:r>
            <a:r>
              <a:rPr lang="en-US" altLang="en-US" sz="2800" b="1" dirty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হয়েছেন</a:t>
            </a:r>
            <a:r>
              <a:rPr lang="en-US" altLang="en-US" sz="2800" b="1" dirty="0">
                <a:solidFill>
                  <a:srgbClr val="FF0000"/>
                </a:solidFill>
                <a:latin typeface="NikoshBAN"/>
                <a:ea typeface="NikoshBAN"/>
                <a:cs typeface="NikoshBAN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1489</Words>
  <Application>Microsoft Office PowerPoint</Application>
  <PresentationFormat>Widescreen</PresentationFormat>
  <Paragraphs>147</Paragraphs>
  <Slides>35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Ahsan Habib</dc:creator>
  <cp:lastModifiedBy>Ahsan Habib</cp:lastModifiedBy>
  <cp:revision>74</cp:revision>
  <dcterms:created xsi:type="dcterms:W3CDTF">2022-08-27T04:47:07Z</dcterms:created>
  <dcterms:modified xsi:type="dcterms:W3CDTF">2022-08-27T09:56:57Z</dcterms:modified>
</cp:coreProperties>
</file>