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7" y="5001994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7" y="5001994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11/20/2022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829761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আজকের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as-IN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পাঠে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সবাইকে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14600"/>
            <a:ext cx="7772400" cy="1199704"/>
          </a:xfrm>
        </p:spPr>
        <p:txBody>
          <a:bodyPr/>
          <a:lstStyle/>
          <a:p>
            <a:r>
              <a:rPr lang="en-US" sz="5400" b="1" dirty="0" err="1" smtClean="0">
                <a:solidFill>
                  <a:srgbClr val="FF0000"/>
                </a:solidFill>
              </a:rPr>
              <a:t>স্বাগতম</a:t>
            </a:r>
            <a:endParaRPr lang="en-US" sz="5400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b="1" dirty="0" smtClean="0">
              <a:solidFill>
                <a:schemeClr val="tx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buNone/>
            </a:pPr>
            <a:endParaRPr lang="en-US" b="1" dirty="0" smtClean="0">
              <a:solidFill>
                <a:schemeClr val="tx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buNone/>
            </a:pPr>
            <a:endParaRPr lang="en-US" b="1" dirty="0" smtClean="0">
              <a:solidFill>
                <a:schemeClr val="tx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buNone/>
            </a:pPr>
            <a:endParaRPr lang="en-US" b="1" dirty="0" smtClean="0">
              <a:solidFill>
                <a:schemeClr val="tx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buNone/>
            </a:pPr>
            <a:endParaRPr lang="en-US" b="1" dirty="0" smtClean="0">
              <a:solidFill>
                <a:schemeClr val="tx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buNone/>
            </a:pPr>
            <a:r>
              <a:rPr lang="bn-IN" b="1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bn-IN" b="1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আজিজুল হক </a:t>
            </a:r>
          </a:p>
          <a:p>
            <a:pPr algn="ctr">
              <a:buNone/>
            </a:pPr>
            <a:r>
              <a:rPr lang="bn-IN" b="1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(বাংলা) </a:t>
            </a:r>
            <a:endParaRPr lang="en-US" b="1" dirty="0" smtClean="0">
              <a:solidFill>
                <a:schemeClr val="tx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buNone/>
            </a:pPr>
            <a:r>
              <a:rPr lang="en-US" b="1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IN" b="1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জয়ভোগা দাখিল মাদরাসা, গাবতলি, বগুড়া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>
              <a:buNone/>
            </a:pPr>
            <a:r>
              <a:rPr lang="en-US" dirty="0" smtClean="0">
                <a:solidFill>
                  <a:srgbClr val="002E2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Email: ajijulat539@gmail.com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154C922-B7E5-4E71-AD8D-43EFA95D04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86201" y="1524000"/>
            <a:ext cx="1481667" cy="1905000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pic>
    </p:spTree>
  </p:cSld>
  <p:clrMapOvr>
    <a:masterClrMapping/>
  </p:clrMapOvr>
  <p:transition>
    <p:pull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    </a:t>
            </a:r>
            <a:r>
              <a:rPr lang="as-IN" sz="3200" dirty="0" smtClean="0"/>
              <a:t>রবীন্দ্রনাথ </a:t>
            </a:r>
            <a:r>
              <a:rPr lang="as-IN" sz="3200" dirty="0" smtClean="0"/>
              <a:t>ঠাকুর 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s-IN" sz="6000" dirty="0" smtClean="0">
                <a:solidFill>
                  <a:srgbClr val="0070C0"/>
                </a:solidFill>
              </a:rPr>
              <a:t>নতুন দেশ </a:t>
            </a:r>
            <a:endParaRPr lang="en-US" sz="6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as-IN" dirty="0" smtClean="0"/>
              <a:t>নদীর ঘাটের কাছে </a:t>
            </a:r>
          </a:p>
          <a:p>
            <a:pPr algn="ctr">
              <a:buNone/>
            </a:pPr>
            <a:r>
              <a:rPr lang="as-IN" dirty="0" smtClean="0"/>
              <a:t>নৌকো বাঁধা আছে,</a:t>
            </a:r>
          </a:p>
          <a:p>
            <a:pPr algn="ctr">
              <a:buNone/>
            </a:pPr>
            <a:r>
              <a:rPr lang="as-IN" dirty="0" smtClean="0"/>
              <a:t>নাইতে যখন যাশ,দেখি সে</a:t>
            </a:r>
          </a:p>
          <a:p>
            <a:pPr algn="ctr">
              <a:buNone/>
            </a:pPr>
            <a:r>
              <a:rPr lang="as-IN" dirty="0" smtClean="0"/>
              <a:t>জলের ঢেউয়ে নাচে।</a:t>
            </a:r>
          </a:p>
          <a:p>
            <a:pPr algn="ctr">
              <a:buNone/>
            </a:pPr>
            <a:r>
              <a:rPr lang="as-IN" dirty="0" smtClean="0"/>
              <a:t>আজ গিয়ে সেইখানে </a:t>
            </a:r>
          </a:p>
          <a:p>
            <a:pPr algn="ctr">
              <a:buNone/>
            </a:pPr>
            <a:r>
              <a:rPr lang="as-IN" dirty="0" smtClean="0"/>
              <a:t>দেখি দুরের পানে</a:t>
            </a:r>
          </a:p>
          <a:p>
            <a:pPr algn="ctr">
              <a:buNone/>
            </a:pPr>
            <a:r>
              <a:rPr lang="as-IN" dirty="0" smtClean="0"/>
              <a:t>মাঝনদীতে নৌকো,কোথায়</a:t>
            </a:r>
          </a:p>
          <a:p>
            <a:pPr algn="ctr">
              <a:buNone/>
            </a:pPr>
            <a:r>
              <a:rPr lang="as-IN" dirty="0" smtClean="0"/>
              <a:t>জলে ভাটার টানে।</a:t>
            </a:r>
          </a:p>
          <a:p>
            <a:pPr algn="ctr">
              <a:buNone/>
            </a:pPr>
            <a:r>
              <a:rPr lang="as-IN" dirty="0" smtClean="0"/>
              <a:t>জানি না কোন দেশে </a:t>
            </a:r>
          </a:p>
          <a:p>
            <a:pPr algn="ctr">
              <a:buNone/>
            </a:pPr>
            <a:r>
              <a:rPr lang="as-IN" dirty="0" smtClean="0"/>
              <a:t>পৌঁছে যাবে শেষে,</a:t>
            </a:r>
          </a:p>
          <a:p>
            <a:pPr algn="ctr">
              <a:buNone/>
            </a:pPr>
            <a:r>
              <a:rPr lang="as-IN" dirty="0" smtClean="0"/>
              <a:t>সেখানেতে কেমন মানুষ </a:t>
            </a:r>
          </a:p>
          <a:p>
            <a:pPr algn="ctr">
              <a:buNone/>
            </a:pPr>
            <a:r>
              <a:rPr lang="as-IN" dirty="0" smtClean="0"/>
              <a:t>থাকে কেমন বেশে।</a:t>
            </a:r>
          </a:p>
          <a:p>
            <a:pPr algn="ctr">
              <a:buNone/>
            </a:pPr>
            <a:r>
              <a:rPr lang="as-IN" dirty="0" smtClean="0"/>
              <a:t>থাকি ঘরের কোণে,</a:t>
            </a:r>
          </a:p>
          <a:p>
            <a:pPr algn="ctr">
              <a:buNone/>
            </a:pPr>
            <a:r>
              <a:rPr lang="as-IN" dirty="0" smtClean="0"/>
              <a:t>সাথ জাগে মোর মনে, </a:t>
            </a:r>
          </a:p>
          <a:p>
            <a:pPr algn="ctr">
              <a:buNone/>
            </a:pPr>
            <a:r>
              <a:rPr lang="as-IN" dirty="0" smtClean="0"/>
              <a:t>অমনি করে যাই ভেসে, ভাই,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791199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as-IN" dirty="0" smtClean="0"/>
              <a:t>নতুন নগর বনে।</a:t>
            </a:r>
          </a:p>
          <a:p>
            <a:pPr algn="ctr">
              <a:buNone/>
            </a:pPr>
            <a:r>
              <a:rPr lang="as-IN" dirty="0" smtClean="0"/>
              <a:t>দুর সাগরের পারে,</a:t>
            </a:r>
          </a:p>
          <a:p>
            <a:pPr algn="ctr">
              <a:buNone/>
            </a:pPr>
            <a:r>
              <a:rPr lang="as-IN" dirty="0" smtClean="0"/>
              <a:t>জলের ধারে ধারে,</a:t>
            </a:r>
          </a:p>
          <a:p>
            <a:pPr algn="ctr">
              <a:buNone/>
            </a:pPr>
            <a:r>
              <a:rPr lang="as-IN" dirty="0" smtClean="0"/>
              <a:t>নারিকেলের বনগুলি সব</a:t>
            </a:r>
          </a:p>
          <a:p>
            <a:pPr algn="ctr">
              <a:buNone/>
            </a:pPr>
            <a:r>
              <a:rPr lang="as-IN" dirty="0" smtClean="0"/>
              <a:t>দাঁড়িয়ে সারে সারে।</a:t>
            </a:r>
          </a:p>
          <a:p>
            <a:pPr algn="ctr">
              <a:buNone/>
            </a:pPr>
            <a:r>
              <a:rPr lang="as-IN" dirty="0" smtClean="0"/>
              <a:t>পাহাড় - চূড়া সাজে </a:t>
            </a:r>
          </a:p>
          <a:p>
            <a:pPr algn="ctr">
              <a:buNone/>
            </a:pPr>
            <a:r>
              <a:rPr lang="as-IN" dirty="0" smtClean="0"/>
              <a:t>নীল আকাশের মাঝে,</a:t>
            </a:r>
          </a:p>
          <a:p>
            <a:pPr algn="ctr">
              <a:buNone/>
            </a:pPr>
            <a:r>
              <a:rPr lang="as-IN" dirty="0" smtClean="0"/>
              <a:t>বরফ ভেঙে ডিঙিয়ে যাওয়া</a:t>
            </a:r>
          </a:p>
          <a:p>
            <a:pPr algn="ctr">
              <a:buNone/>
            </a:pPr>
            <a:r>
              <a:rPr lang="as-IN" dirty="0" smtClean="0"/>
              <a:t>কেউ তা পারে না - যে।</a:t>
            </a:r>
          </a:p>
          <a:p>
            <a:pPr algn="ctr">
              <a:buNone/>
            </a:pPr>
            <a:r>
              <a:rPr lang="as-IN" dirty="0" smtClean="0"/>
              <a:t>কোন সে বনের তলে </a:t>
            </a:r>
          </a:p>
          <a:p>
            <a:pPr algn="ctr">
              <a:buNone/>
            </a:pPr>
            <a:r>
              <a:rPr lang="as-IN" dirty="0" smtClean="0"/>
              <a:t>নতুন ফুলে ফলে</a:t>
            </a:r>
          </a:p>
          <a:p>
            <a:pPr algn="ctr">
              <a:buNone/>
            </a:pPr>
            <a:r>
              <a:rPr lang="as-IN" dirty="0" smtClean="0"/>
              <a:t>নতুন নতুন পশু কত</a:t>
            </a:r>
          </a:p>
          <a:p>
            <a:pPr algn="ctr">
              <a:buNone/>
            </a:pPr>
            <a:r>
              <a:rPr lang="as-IN" dirty="0" smtClean="0"/>
              <a:t>বেড়ায় দলে দলে। </a:t>
            </a:r>
          </a:p>
          <a:p>
            <a:pPr algn="ctr">
              <a:buNone/>
            </a:pPr>
            <a:r>
              <a:rPr lang="as-IN" dirty="0" smtClean="0"/>
              <a:t>কত রাতের শেষে </a:t>
            </a:r>
          </a:p>
          <a:p>
            <a:pPr algn="ctr">
              <a:buNone/>
            </a:pPr>
            <a:r>
              <a:rPr lang="as-IN" dirty="0" smtClean="0"/>
              <a:t>নৌকো যে যায় ভেসে। </a:t>
            </a:r>
          </a:p>
          <a:p>
            <a:pPr algn="ctr">
              <a:buNone/>
            </a:pPr>
            <a:r>
              <a:rPr lang="as-IN" dirty="0" smtClean="0"/>
              <a:t>বাবা কেন আপিসে যায়,</a:t>
            </a:r>
          </a:p>
          <a:p>
            <a:pPr algn="ctr">
              <a:buNone/>
            </a:pPr>
            <a:r>
              <a:rPr lang="as-IN" dirty="0" smtClean="0"/>
              <a:t>যায় নতুন দেশে?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as-IN" dirty="0" smtClean="0"/>
              <a:t>শিক্ষার্থীর </a:t>
            </a:r>
            <a:r>
              <a:rPr lang="as-IN" dirty="0" smtClean="0"/>
              <a:t>অনুসন্ধিৎসা,কল্পনাশক্তিও সৃজনশীলতা জাগ্রত করা।</a:t>
            </a:r>
          </a:p>
          <a:p>
            <a:pPr>
              <a:buNone/>
            </a:pPr>
            <a:r>
              <a:rPr lang="as-IN" dirty="0" smtClean="0"/>
              <a:t/>
            </a:r>
            <a:br>
              <a:rPr lang="as-IN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s-IN" sz="6000" b="0" dirty="0" smtClean="0">
                <a:solidFill>
                  <a:srgbClr val="002060"/>
                </a:solidFill>
              </a:rPr>
              <a:t>পাঠের উদ্দেশ্য </a:t>
            </a:r>
            <a:endParaRPr lang="en-US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118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as-IN" sz="2000" dirty="0" smtClean="0"/>
              <a:t>বাংলা ভাষা ও সাহিত্যকে বিশ্বসাহিত্যের অঙ্গনে সম্মানের আসনে অধিষ্ঠিত করে বিশ্বকবি অভিধায় অভিহিত হন রবীন্দ্রনাথ ঠাকুর (১৯৬১-১৯৪১)।তিনি জোড়াসাঁকোর ঠাকুর বাড়ির মহর্ষি দেবেন্দ্রনাথ ঠাকুর ও সারদা দেবির চতুর্দশ তম সন্তান। </a:t>
            </a:r>
          </a:p>
          <a:p>
            <a:pPr>
              <a:buNone/>
            </a:pPr>
            <a:r>
              <a:rPr lang="as-IN" sz="2000" dirty="0" smtClean="0"/>
              <a:t>আধুনিক বাংলা কবিতার ধারায় নতুন যুগের প্রবর্তক তিনি।মাএ পনেরো বছর বয়সে রচনা করেন তার প্রথম কাব্যগ্রন্থ বনফুল।গীতাঞ্জলি এবং তার আরও কিছু কবিতার স্ব- অনূদিত কাব্যগ্রন্থ </a:t>
            </a:r>
            <a:r>
              <a:rPr lang="en-US" sz="2000" dirty="0" smtClean="0"/>
              <a:t>Song Offerings- </a:t>
            </a:r>
            <a:r>
              <a:rPr lang="as-IN" sz="2000" dirty="0" smtClean="0"/>
              <a:t>এর জন্য ১৯১৩ সালে সাহিত্যে নোবেল পুরস্কার লাভ করেন।মানসী,সোনার তরী,চিএা,ক্ষণিকা,বলাকা,তার অন্যতম কাব্যগ্রন্থ।ছোটদের জন্য রচনা করেছেন শিশু,শিশু  ভোলানাথ,খাপছাড়া প্রভূতি কাব্যগ্রন্থ।</a:t>
            </a:r>
          </a:p>
          <a:p>
            <a:pPr>
              <a:buNone/>
            </a:pPr>
            <a:r>
              <a:rPr lang="as-IN" sz="2000" dirty="0" smtClean="0"/>
              <a:t>অনন্যসাধারণ  প্রতিভার অধিকারী রবীন্দ্রনাথ ঠাকুর একাধারে সাহিত্যিক,চিন্তক,শিক্ষা সংগঠক,সুরকার,গীতিকার, নাট্যকার,নাট্যপ্রযোজক,অভিনেতা, অনবদ্য চিএশিল্পী।এছাড়াও তিনি শান্তিনিকেতন ও বিশ্বভারতীর মতো নতুন ধারার শিক্ষা প্রতিষ্ঠান গড়ে তোলেন।</a:t>
            </a:r>
          </a:p>
          <a:p>
            <a:pPr>
              <a:buNone/>
            </a:pPr>
            <a:r>
              <a:rPr lang="as-IN" sz="2000" dirty="0" smtClean="0"/>
              <a:t/>
            </a:r>
            <a:br>
              <a:rPr lang="as-IN" sz="2000" dirty="0" smtClean="0"/>
            </a:b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s-IN" sz="6000" b="0" dirty="0" smtClean="0">
                <a:solidFill>
                  <a:srgbClr val="002060"/>
                </a:solidFill>
              </a:rPr>
              <a:t>কবি </a:t>
            </a:r>
            <a:r>
              <a:rPr lang="as-IN" sz="6000" b="0" dirty="0" smtClean="0">
                <a:solidFill>
                  <a:srgbClr val="002060"/>
                </a:solidFill>
              </a:rPr>
              <a:t>পরিচিতি</a:t>
            </a:r>
            <a:endParaRPr lang="en-US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1500" b="1" dirty="0" err="1" smtClean="0">
                <a:solidFill>
                  <a:srgbClr val="FF0000"/>
                </a:solidFill>
                <a:latin typeface="ArhialkhanMJ" pitchFamily="2" charset="0"/>
                <a:cs typeface="ArhialkhanMJ" pitchFamily="2" charset="0"/>
              </a:rPr>
              <a:t>a</a:t>
            </a:r>
            <a:r>
              <a:rPr lang="en-US" sz="11500" b="1" dirty="0" err="1" smtClean="0">
                <a:solidFill>
                  <a:srgbClr val="FF0000"/>
                </a:solidFill>
                <a:latin typeface="ArhialkhanMJ" pitchFamily="2" charset="0"/>
                <a:cs typeface="ArhialkhanMJ" pitchFamily="2" charset="0"/>
              </a:rPr>
              <a:t>b¨ev</a:t>
            </a:r>
            <a:r>
              <a:rPr lang="en-US" sz="11500" b="1" dirty="0" smtClean="0">
                <a:solidFill>
                  <a:srgbClr val="FF0000"/>
                </a:solidFill>
                <a:latin typeface="ArhialkhanMJ" pitchFamily="2" charset="0"/>
                <a:cs typeface="ArhialkhanMJ" pitchFamily="2" charset="0"/>
              </a:rPr>
              <a:t>`</a:t>
            </a:r>
            <a:endParaRPr lang="en-US" sz="11500" b="1" dirty="0">
              <a:solidFill>
                <a:srgbClr val="FF0000"/>
              </a:solidFill>
              <a:latin typeface="ArhialkhanMJ" pitchFamily="2" charset="0"/>
              <a:cs typeface="ArhialkhanMJ" pitchFamily="2" charset="0"/>
            </a:endParaRPr>
          </a:p>
        </p:txBody>
      </p:sp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</TotalTime>
  <Words>102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আজকের পাঠে সবাইকে </vt:lpstr>
      <vt:lpstr>শিক্ষক পরিচিতি</vt:lpstr>
      <vt:lpstr>নতুন দেশ </vt:lpstr>
      <vt:lpstr>Slide 4</vt:lpstr>
      <vt:lpstr>Slide 5</vt:lpstr>
      <vt:lpstr>পাঠের উদ্দেশ্য </vt:lpstr>
      <vt:lpstr>কবি পরিচিতি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পাঠে সবাইকে </dc:title>
  <dc:creator>ANGUR</dc:creator>
  <cp:lastModifiedBy>ANGUR</cp:lastModifiedBy>
  <cp:revision>7</cp:revision>
  <dcterms:created xsi:type="dcterms:W3CDTF">2006-08-16T00:00:00Z</dcterms:created>
  <dcterms:modified xsi:type="dcterms:W3CDTF">2022-11-20T04:06:59Z</dcterms:modified>
</cp:coreProperties>
</file>