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313" r:id="rId10"/>
    <p:sldId id="294" r:id="rId11"/>
    <p:sldId id="295" r:id="rId12"/>
    <p:sldId id="296" r:id="rId13"/>
    <p:sldId id="311" r:id="rId14"/>
    <p:sldId id="298" r:id="rId15"/>
    <p:sldId id="297" r:id="rId16"/>
    <p:sldId id="299" r:id="rId17"/>
    <p:sldId id="300" r:id="rId18"/>
    <p:sldId id="312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3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D2-C7A0-46D9-B260-4AA6BA2EFC20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98A4-8170-4D3B-B369-49769517A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D2-C7A0-46D9-B260-4AA6BA2EFC20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98A4-8170-4D3B-B369-49769517A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D2-C7A0-46D9-B260-4AA6BA2EFC20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98A4-8170-4D3B-B369-49769517A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D2-C7A0-46D9-B260-4AA6BA2EFC20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98A4-8170-4D3B-B369-49769517A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D2-C7A0-46D9-B260-4AA6BA2EFC20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98A4-8170-4D3B-B369-49769517A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D2-C7A0-46D9-B260-4AA6BA2EFC20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98A4-8170-4D3B-B369-49769517A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D2-C7A0-46D9-B260-4AA6BA2EFC20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98A4-8170-4D3B-B369-49769517A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D2-C7A0-46D9-B260-4AA6BA2EFC20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98A4-8170-4D3B-B369-49769517A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D2-C7A0-46D9-B260-4AA6BA2EFC20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98A4-8170-4D3B-B369-49769517A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D2-C7A0-46D9-B260-4AA6BA2EFC20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98A4-8170-4D3B-B369-49769517A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DD2-C7A0-46D9-B260-4AA6BA2EFC20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98A4-8170-4D3B-B369-49769517A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53DD2-C7A0-46D9-B260-4AA6BA2EFC20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98A4-8170-4D3B-B369-49769517A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নিমফু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9144000" cy="7239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0" y="6488668"/>
            <a:ext cx="9296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আজকের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পাঠে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সবাইকে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স্বাগতম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জ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791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নিমগাছের</a:t>
            </a:r>
            <a:r>
              <a:rPr lang="en-US" b="1" dirty="0" smtClean="0"/>
              <a:t> </a:t>
            </a:r>
            <a:r>
              <a:rPr lang="en-US" b="1" dirty="0" err="1" smtClean="0"/>
              <a:t>পাঁচটি</a:t>
            </a:r>
            <a:r>
              <a:rPr lang="en-US" b="1" dirty="0" smtClean="0"/>
              <a:t>  </a:t>
            </a:r>
            <a:r>
              <a:rPr lang="en-US" b="1" dirty="0" err="1" smtClean="0"/>
              <a:t>উ</a:t>
            </a:r>
            <a:r>
              <a:rPr lang="en-US" b="1" u="sng" dirty="0" err="1" smtClean="0"/>
              <a:t>পকারিতা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লিখ</a:t>
            </a:r>
            <a:r>
              <a:rPr lang="en-US" b="1" u="sng" dirty="0" smtClean="0"/>
              <a:t> ।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152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ছাল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29200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52400"/>
            <a:ext cx="4190999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00200" y="6172200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কেউ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ছালটা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ছাড়িয়ে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নিয়ে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সিদ্ধ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করছে</a:t>
            </a:r>
            <a:r>
              <a:rPr lang="en-US" sz="1600" b="1" dirty="0" smtClean="0"/>
              <a:t>  । 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19600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পাটা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208" y="0"/>
            <a:ext cx="4707792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324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পাতাগুলো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ছিঁড়ে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শিলে পিষছে কেউ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দাউদ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0"/>
            <a:ext cx="3352800" cy="5638800"/>
          </a:xfrm>
          <a:prstGeom prst="rect">
            <a:avLst/>
          </a:prstGeom>
        </p:spPr>
      </p:pic>
      <p:pic>
        <p:nvPicPr>
          <p:cNvPr id="8" name="Picture 7" descr="হা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0"/>
            <a:ext cx="3200400" cy="556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480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5973128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কেউ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ভাজছে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গরম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তেলে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খোস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দাদ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হাজা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চুলকানিতে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লাগাবে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5486401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চর্ম রোগের অব্যর্থ মহৌষধ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0"/>
            <a:ext cx="5105400" cy="5486400"/>
          </a:xfrm>
          <a:prstGeom prst="rect">
            <a:avLst/>
          </a:prstGeom>
        </p:spPr>
      </p:pic>
      <p:pic>
        <p:nvPicPr>
          <p:cNvPr id="7" name="Picture 6" descr="বাটা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38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n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0"/>
            <a:ext cx="4876800" cy="5105400"/>
          </a:xfrm>
          <a:prstGeom prst="rect">
            <a:avLst/>
          </a:prstGeom>
        </p:spPr>
      </p:pic>
      <p:pic>
        <p:nvPicPr>
          <p:cNvPr id="5" name="Picture 4" descr="পাত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67200" cy="518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334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কচি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পাতা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গুলো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খায়ও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অনেকে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।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এমনি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কাঁচাই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--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কিম্বা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ভেঁজে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বেগুন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সহযোগে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04800"/>
            <a:ext cx="9144000" cy="7162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79120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কচি ডালগুলো ভেঙে চিবোয় কত লোক ...</a:t>
            </a:r>
          </a:p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দাঁত ভালো থাকে 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5867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কবিরাজরা প্রশংসায় পঞ্চমুখ।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-228600"/>
            <a:ext cx="4648200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tee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4800"/>
            <a:ext cx="44958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5867400"/>
            <a:ext cx="571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পাশে গজালে বিজ্ঞরা খুশী হন।</a:t>
            </a:r>
          </a:p>
          <a:p>
            <a:pPr algn="ctr"/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বলে-নিমের হাওয়া ভালো,থাক,কেটো না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42623" t="4620" b="4620"/>
          <a:stretch/>
        </p:blipFill>
        <p:spPr>
          <a:xfrm>
            <a:off x="0" y="0"/>
            <a:ext cx="91440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6248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শান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দিয়ে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বাধিয়েও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কেউ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-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আবর্জনা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।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চ্চ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pic>
        <p:nvPicPr>
          <p:cNvPr id="17" name="Picture 16" descr="ব্যাগ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2057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57150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হঠা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ৎ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একদিন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নতুন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লোক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এলো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মুগ্ধদৃষ্ঠিতে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চেয়ে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রইল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নিমগাছের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ছাল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তুললে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পাতা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ছিরল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ডাল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ভাঙলো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মুগ্ধদৃষ্টিতে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চেয়ে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রইল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শুধ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81000"/>
            <a:ext cx="9144000" cy="7239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371600"/>
          <a:ext cx="3581400" cy="3810000"/>
        </p:xfrm>
        <a:graphic>
          <a:graphicData uri="http://schemas.openxmlformats.org/drawingml/2006/table">
            <a:tbl>
              <a:tblPr/>
              <a:tblGrid>
                <a:gridCol w="3581400"/>
              </a:tblGrid>
              <a:tr h="3810000">
                <a:tc>
                  <a:txBody>
                    <a:bodyPr/>
                    <a:lstStyle/>
                    <a:p>
                      <a:r>
                        <a:rPr lang="en-US" i="0" dirty="0" smtClean="0"/>
                        <a:t>  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তছলিমা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ইয়াছমিন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শিখা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endParaRPr lang="en-US" sz="2000" b="1" i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সিনিয়র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শিক্ষিকা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endParaRPr lang="en-US" sz="2000" b="1" i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ধরমপুর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মাধ্যমিক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বিদ্যালয়</a:t>
                      </a:r>
                      <a:endParaRPr lang="en-US" sz="2000" b="1" i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sz="2000" b="1" i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ভেড়ামারা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কুষ্টীয়া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endParaRPr lang="en-US" sz="2000" b="1" i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মোবাইল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০১৭১২৮২৮৭৬৪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8200" y="1371600"/>
          <a:ext cx="3657599" cy="3810000"/>
        </p:xfrm>
        <a:graphic>
          <a:graphicData uri="http://schemas.openxmlformats.org/drawingml/2006/table">
            <a:tbl>
              <a:tblPr/>
              <a:tblGrid>
                <a:gridCol w="3657599"/>
              </a:tblGrid>
              <a:tr h="3810000">
                <a:tc>
                  <a:txBody>
                    <a:bodyPr/>
                    <a:lstStyle/>
                    <a:p>
                      <a:r>
                        <a:rPr lang="en-US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শ্রেণী</a:t>
                      </a:r>
                      <a:r>
                        <a:rPr lang="en-US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ঃ</a:t>
                      </a:r>
                      <a:r>
                        <a:rPr lang="en-US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নবম</a:t>
                      </a:r>
                      <a:r>
                        <a:rPr lang="en-US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endParaRPr lang="en-US" sz="2000" b="1" i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বিষয়ঃবাংলা</a:t>
                      </a:r>
                      <a:r>
                        <a:rPr lang="en-US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প্রথম</a:t>
                      </a:r>
                      <a:r>
                        <a:rPr lang="en-US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পত্র</a:t>
                      </a:r>
                      <a:r>
                        <a:rPr lang="en-US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endParaRPr lang="en-US" sz="2000" b="1" i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sz="2000" b="1" i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সময়ঃ</a:t>
                      </a:r>
                      <a:r>
                        <a:rPr lang="en-US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৪০ </a:t>
                      </a:r>
                      <a:r>
                        <a:rPr lang="en-US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মিনিট</a:t>
                      </a:r>
                      <a:r>
                        <a:rPr lang="en-US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1" y="0"/>
          <a:ext cx="3657599" cy="752168"/>
        </p:xfrm>
        <a:graphic>
          <a:graphicData uri="http://schemas.openxmlformats.org/drawingml/2006/table">
            <a:tbl>
              <a:tblPr/>
              <a:tblGrid>
                <a:gridCol w="3657599"/>
              </a:tblGrid>
              <a:tr h="752168">
                <a:tc>
                  <a:txBody>
                    <a:bodyPr/>
                    <a:lstStyle/>
                    <a:p>
                      <a:r>
                        <a:rPr lang="en-US" sz="32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শিক্ষক</a:t>
                      </a:r>
                      <a:r>
                        <a:rPr lang="en-US" sz="32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পরিচিতি</a:t>
                      </a:r>
                      <a:r>
                        <a:rPr lang="en-US" sz="32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24400" y="0"/>
          <a:ext cx="3657600" cy="752169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752169">
                <a:tc>
                  <a:txBody>
                    <a:bodyPr/>
                    <a:lstStyle/>
                    <a:p>
                      <a:r>
                        <a:rPr lang="en-US" sz="32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পাঠ</a:t>
                      </a:r>
                      <a:r>
                        <a:rPr lang="en-US" sz="32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পরিচিতি</a:t>
                      </a:r>
                      <a:r>
                        <a:rPr lang="en-US" sz="32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334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 উঠল,-বাহ,কী সুন্দর পাতাগুলি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রুপ!থোকা থোকা ফুলেরই বা কী বাহার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algn="ctr"/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একঝাঁক নক্ষত্র নেমে এসেছে যেন নীল আকাশ থেকে সবুজ সায়রে।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ফু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52578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 গাছটার ইচ্ছে করতে লাগল লোকটার সংগে চলে যায়।কিন্তু পারলে না।মাটির ভিতরে শিকড় অনেক দূরে চলে গেছে।বাড়ির পিছনে আবর্জনার স্তুপের মধ্যেই দাঁড়িয়ে রইল সে।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5257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ওদের বাড়ির গৃহকর্ম-নিপুনা লক্ষীবউটার ঠিক এক দশা। </a:t>
            </a:r>
            <a:endParaRPr lang="en-US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5791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নিমগাছ গল্পের বিষয়বস্তু ব্যাখ্যা কর?</a:t>
            </a:r>
            <a:endParaRPr lang="en-US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i="1" dirty="0" smtClean="0">
                <a:latin typeface="NikoshBAN" pitchFamily="2" charset="0"/>
                <a:cs typeface="NikoshBAN" pitchFamily="2" charset="0"/>
              </a:rPr>
              <a:t>দলগত  কাজ </a:t>
            </a:r>
            <a:endParaRPr lang="en-US" sz="2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inus 5"/>
          <p:cNvSpPr/>
          <p:nvPr/>
        </p:nvSpPr>
        <p:spPr>
          <a:xfrm>
            <a:off x="3962400" y="304800"/>
            <a:ext cx="2209800" cy="1524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2800" b="1" dirty="0"/>
          </a:p>
        </p:txBody>
      </p:sp>
      <p:sp>
        <p:nvSpPr>
          <p:cNvPr id="5" name="Minus 4"/>
          <p:cNvSpPr/>
          <p:nvPr/>
        </p:nvSpPr>
        <p:spPr>
          <a:xfrm flipV="1">
            <a:off x="3581400" y="533399"/>
            <a:ext cx="190500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990600"/>
            <a:ext cx="861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১ </a:t>
            </a:r>
            <a:r>
              <a:rPr lang="en-US" b="1" dirty="0" err="1" smtClean="0"/>
              <a:t>বন</a:t>
            </a:r>
            <a:r>
              <a:rPr lang="en-US" b="1" dirty="0" smtClean="0"/>
              <a:t> </a:t>
            </a:r>
            <a:r>
              <a:rPr lang="en-US" b="1" dirty="0" err="1" smtClean="0"/>
              <a:t>ফুলের</a:t>
            </a:r>
            <a:r>
              <a:rPr lang="en-US" b="1" dirty="0" smtClean="0"/>
              <a:t> </a:t>
            </a:r>
            <a:r>
              <a:rPr lang="en-US" b="1" dirty="0" err="1" smtClean="0"/>
              <a:t>জন্ম</a:t>
            </a:r>
            <a:r>
              <a:rPr lang="en-US" b="1" dirty="0" smtClean="0"/>
              <a:t> </a:t>
            </a:r>
            <a:r>
              <a:rPr lang="en-US" b="1" dirty="0" err="1" smtClean="0"/>
              <a:t>তারিখ</a:t>
            </a:r>
            <a:r>
              <a:rPr lang="en-US" b="1" dirty="0" smtClean="0"/>
              <a:t>  </a:t>
            </a:r>
            <a:r>
              <a:rPr lang="en-US" b="1" dirty="0" err="1" smtClean="0"/>
              <a:t>হলো</a:t>
            </a:r>
            <a:r>
              <a:rPr lang="en-US" b="1" dirty="0" smtClean="0"/>
              <a:t> –</a:t>
            </a:r>
          </a:p>
          <a:p>
            <a:r>
              <a:rPr lang="en-US" b="1" dirty="0" smtClean="0"/>
              <a:t>ক .  ১৯ </a:t>
            </a:r>
            <a:r>
              <a:rPr lang="en-US" b="1" dirty="0" err="1" smtClean="0"/>
              <a:t>জুন</a:t>
            </a:r>
            <a:r>
              <a:rPr lang="en-US" b="1" dirty="0" smtClean="0"/>
              <a:t>       খ .   ১৯ </a:t>
            </a:r>
            <a:r>
              <a:rPr lang="en-US" b="1" dirty="0" err="1" smtClean="0"/>
              <a:t>জুলাই</a:t>
            </a:r>
            <a:r>
              <a:rPr lang="en-US" b="1" dirty="0" smtClean="0"/>
              <a:t>       গ .  ১৯ </a:t>
            </a:r>
            <a:r>
              <a:rPr lang="en-US" b="1" dirty="0" err="1" smtClean="0"/>
              <a:t>আগষ্ট</a:t>
            </a:r>
            <a:r>
              <a:rPr lang="en-US" b="1" dirty="0" smtClean="0"/>
              <a:t>     ঘ  . ১৯ </a:t>
            </a:r>
            <a:r>
              <a:rPr lang="en-US" b="1" dirty="0" err="1" smtClean="0"/>
              <a:t>মার্চ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/>
              <a:t> ২ । </a:t>
            </a:r>
            <a:r>
              <a:rPr lang="en-US" b="1" dirty="0" err="1" smtClean="0"/>
              <a:t>বনফুল</a:t>
            </a:r>
            <a:r>
              <a:rPr lang="en-US" b="1" dirty="0" smtClean="0"/>
              <a:t> </a:t>
            </a:r>
            <a:r>
              <a:rPr lang="en-US" b="1" dirty="0" err="1" smtClean="0"/>
              <a:t>কোথায়</a:t>
            </a:r>
            <a:r>
              <a:rPr lang="en-US" b="1" dirty="0" smtClean="0"/>
              <a:t> </a:t>
            </a:r>
            <a:r>
              <a:rPr lang="en-US" b="1" dirty="0" err="1" smtClean="0"/>
              <a:t>মৃত্যুবরণ</a:t>
            </a:r>
            <a:r>
              <a:rPr lang="en-US" b="1" dirty="0" smtClean="0"/>
              <a:t> </a:t>
            </a:r>
            <a:r>
              <a:rPr lang="en-US" b="1" dirty="0" err="1" smtClean="0"/>
              <a:t>করেন</a:t>
            </a:r>
            <a:r>
              <a:rPr lang="en-US" b="1" dirty="0" smtClean="0"/>
              <a:t> ? </a:t>
            </a:r>
          </a:p>
          <a:p>
            <a:r>
              <a:rPr lang="en-US" b="1" dirty="0" smtClean="0"/>
              <a:t> ক.   </a:t>
            </a:r>
            <a:r>
              <a:rPr lang="en-US" b="1" dirty="0" err="1" smtClean="0"/>
              <a:t>পাকিস্তানে</a:t>
            </a:r>
            <a:r>
              <a:rPr lang="en-US" b="1" dirty="0" smtClean="0"/>
              <a:t>        খ .  </a:t>
            </a:r>
            <a:r>
              <a:rPr lang="en-US" b="1" dirty="0" err="1" smtClean="0"/>
              <a:t>ঢাকায়</a:t>
            </a:r>
            <a:r>
              <a:rPr lang="en-US" b="1" dirty="0" smtClean="0"/>
              <a:t>   গ .  </a:t>
            </a:r>
            <a:r>
              <a:rPr lang="en-US" b="1" dirty="0" err="1" smtClean="0"/>
              <a:t>জাপানে</a:t>
            </a:r>
            <a:r>
              <a:rPr lang="en-US" b="1" dirty="0" smtClean="0"/>
              <a:t>   ঘ  . </a:t>
            </a:r>
            <a:r>
              <a:rPr lang="en-US" b="1" dirty="0" err="1" smtClean="0"/>
              <a:t>কলকাতায়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/>
              <a:t>৩ । </a:t>
            </a:r>
            <a:r>
              <a:rPr lang="en-US" b="1" dirty="0" err="1" smtClean="0"/>
              <a:t>বনফুল</a:t>
            </a:r>
            <a:r>
              <a:rPr lang="en-US" b="1" dirty="0" smtClean="0"/>
              <a:t> </a:t>
            </a:r>
            <a:r>
              <a:rPr lang="en-US" b="1" dirty="0" err="1" smtClean="0"/>
              <a:t>কী</a:t>
            </a:r>
            <a:r>
              <a:rPr lang="en-US" b="1" dirty="0" smtClean="0"/>
              <a:t> </a:t>
            </a:r>
            <a:r>
              <a:rPr lang="en-US" b="1" dirty="0" err="1" smtClean="0"/>
              <a:t>উপাধি</a:t>
            </a:r>
            <a:r>
              <a:rPr lang="en-US" b="1" dirty="0" smtClean="0"/>
              <a:t> </a:t>
            </a:r>
            <a:r>
              <a:rPr lang="en-US" b="1" dirty="0" err="1" smtClean="0"/>
              <a:t>লাভ</a:t>
            </a:r>
            <a:r>
              <a:rPr lang="en-US" b="1" dirty="0" smtClean="0"/>
              <a:t> </a:t>
            </a:r>
            <a:r>
              <a:rPr lang="en-US" b="1" dirty="0" err="1" smtClean="0"/>
              <a:t>করেন</a:t>
            </a:r>
            <a:r>
              <a:rPr lang="en-US" b="1" dirty="0" smtClean="0"/>
              <a:t> ? </a:t>
            </a:r>
          </a:p>
          <a:p>
            <a:r>
              <a:rPr lang="en-US" b="1" dirty="0" smtClean="0"/>
              <a:t> ক .  </a:t>
            </a:r>
            <a:r>
              <a:rPr lang="en-US" b="1" dirty="0" err="1" smtClean="0"/>
              <a:t>নাইট</a:t>
            </a:r>
            <a:r>
              <a:rPr lang="en-US" b="1" dirty="0" smtClean="0"/>
              <a:t>      </a:t>
            </a:r>
            <a:r>
              <a:rPr lang="en-US" b="1" dirty="0" err="1" smtClean="0"/>
              <a:t>খ.পদ্মাভূষণ</a:t>
            </a:r>
            <a:r>
              <a:rPr lang="en-US" b="1" dirty="0" smtClean="0"/>
              <a:t>     গ.  </a:t>
            </a:r>
            <a:r>
              <a:rPr lang="en-US" b="1" dirty="0" err="1" smtClean="0"/>
              <a:t>লিটল</a:t>
            </a:r>
            <a:r>
              <a:rPr lang="en-US" b="1" dirty="0" smtClean="0"/>
              <a:t> </a:t>
            </a:r>
            <a:r>
              <a:rPr lang="en-US" b="1" dirty="0" err="1" smtClean="0"/>
              <a:t>মাষ্টার</a:t>
            </a:r>
            <a:r>
              <a:rPr lang="en-US" b="1" dirty="0" smtClean="0"/>
              <a:t>   ঘ . </a:t>
            </a:r>
            <a:r>
              <a:rPr lang="en-US" b="1" dirty="0" err="1" smtClean="0"/>
              <a:t>ভারত</a:t>
            </a:r>
            <a:r>
              <a:rPr lang="en-US" b="1" dirty="0" smtClean="0"/>
              <a:t> </a:t>
            </a:r>
            <a:r>
              <a:rPr lang="en-US" b="1" dirty="0" err="1" smtClean="0"/>
              <a:t>গর্ব</a:t>
            </a:r>
            <a:r>
              <a:rPr lang="en-US" b="1" dirty="0" smtClean="0"/>
              <a:t>   </a:t>
            </a:r>
          </a:p>
          <a:p>
            <a:endParaRPr lang="en-US" b="1" dirty="0" smtClean="0"/>
          </a:p>
          <a:p>
            <a:r>
              <a:rPr lang="en-US" b="1" dirty="0" smtClean="0"/>
              <a:t>৪।  </a:t>
            </a:r>
            <a:r>
              <a:rPr lang="en-US" b="1" dirty="0" err="1" smtClean="0"/>
              <a:t>কিসের</a:t>
            </a:r>
            <a:r>
              <a:rPr lang="en-US" b="1" dirty="0" smtClean="0"/>
              <a:t>  </a:t>
            </a:r>
            <a:r>
              <a:rPr lang="en-US" b="1" dirty="0" err="1" smtClean="0"/>
              <a:t>মাধ্যমে</a:t>
            </a:r>
            <a:r>
              <a:rPr lang="en-US" b="1" dirty="0" smtClean="0"/>
              <a:t> </a:t>
            </a:r>
            <a:r>
              <a:rPr lang="en-US" b="1" dirty="0" err="1" smtClean="0"/>
              <a:t>বনফুলের</a:t>
            </a:r>
            <a:r>
              <a:rPr lang="en-US" b="1" dirty="0" smtClean="0"/>
              <a:t> </a:t>
            </a:r>
            <a:r>
              <a:rPr lang="en-US" b="1" dirty="0" err="1" smtClean="0"/>
              <a:t>সাহিত্য</a:t>
            </a:r>
            <a:r>
              <a:rPr lang="en-US" b="1" dirty="0" smtClean="0"/>
              <a:t>  </a:t>
            </a:r>
            <a:r>
              <a:rPr lang="en-US" b="1" dirty="0" err="1" smtClean="0"/>
              <a:t>অঙ্গনে</a:t>
            </a:r>
            <a:r>
              <a:rPr lang="en-US" b="1" dirty="0" smtClean="0"/>
              <a:t> </a:t>
            </a:r>
            <a:r>
              <a:rPr lang="en-US" b="1" dirty="0" err="1" smtClean="0"/>
              <a:t>প্রবেশ</a:t>
            </a:r>
            <a:r>
              <a:rPr lang="en-US" b="1" dirty="0" smtClean="0"/>
              <a:t> ? </a:t>
            </a:r>
          </a:p>
          <a:p>
            <a:r>
              <a:rPr lang="en-US" b="1" dirty="0" smtClean="0"/>
              <a:t> ক.  </a:t>
            </a:r>
            <a:r>
              <a:rPr lang="en-US" b="1" dirty="0" err="1" smtClean="0"/>
              <a:t>রবিবারের</a:t>
            </a:r>
            <a:r>
              <a:rPr lang="en-US" b="1" dirty="0" smtClean="0"/>
              <a:t> </a:t>
            </a:r>
            <a:r>
              <a:rPr lang="en-US" b="1" dirty="0" err="1" smtClean="0"/>
              <a:t>চিঠি</a:t>
            </a:r>
            <a:r>
              <a:rPr lang="en-US" b="1" dirty="0" smtClean="0"/>
              <a:t>    খ. </a:t>
            </a:r>
            <a:r>
              <a:rPr lang="en-US" b="1" dirty="0" err="1" smtClean="0"/>
              <a:t>কল্লোল</a:t>
            </a:r>
            <a:r>
              <a:rPr lang="en-US" b="1" dirty="0" smtClean="0"/>
              <a:t>   গ. </a:t>
            </a:r>
            <a:r>
              <a:rPr lang="en-US" b="1" dirty="0" err="1" smtClean="0"/>
              <a:t>শনিবারের</a:t>
            </a:r>
            <a:r>
              <a:rPr lang="en-US" b="1" dirty="0" smtClean="0"/>
              <a:t> </a:t>
            </a:r>
            <a:r>
              <a:rPr lang="en-US" b="1" dirty="0" err="1" smtClean="0"/>
              <a:t>চিঠি</a:t>
            </a:r>
            <a:r>
              <a:rPr lang="en-US" b="1" dirty="0" smtClean="0"/>
              <a:t>   ঘ . </a:t>
            </a:r>
            <a:r>
              <a:rPr lang="en-US" b="1" dirty="0" err="1" smtClean="0"/>
              <a:t>সংবাদ</a:t>
            </a:r>
            <a:r>
              <a:rPr lang="en-US" b="1" dirty="0" smtClean="0"/>
              <a:t> </a:t>
            </a:r>
            <a:r>
              <a:rPr lang="en-US" b="1" dirty="0" err="1" smtClean="0"/>
              <a:t>পত্র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৫ । </a:t>
            </a:r>
            <a:r>
              <a:rPr lang="en-US" b="1" dirty="0" err="1" smtClean="0"/>
              <a:t>নিমগাছ</a:t>
            </a:r>
            <a:r>
              <a:rPr lang="en-US" b="1" dirty="0" smtClean="0"/>
              <a:t> </a:t>
            </a:r>
            <a:r>
              <a:rPr lang="en-US" b="1" dirty="0" err="1" smtClean="0"/>
              <a:t>গল্পে</a:t>
            </a:r>
            <a:r>
              <a:rPr lang="en-US" b="1" dirty="0" smtClean="0"/>
              <a:t>  </a:t>
            </a:r>
            <a:r>
              <a:rPr lang="en-US" b="1" dirty="0" err="1" smtClean="0"/>
              <a:t>কোন</a:t>
            </a:r>
            <a:r>
              <a:rPr lang="en-US" b="1" dirty="0" smtClean="0"/>
              <a:t> </a:t>
            </a:r>
            <a:r>
              <a:rPr lang="en-US" b="1" dirty="0" err="1" smtClean="0"/>
              <a:t>সবজির</a:t>
            </a:r>
            <a:r>
              <a:rPr lang="en-US" b="1" dirty="0" smtClean="0"/>
              <a:t> </a:t>
            </a:r>
            <a:r>
              <a:rPr lang="en-US" b="1" dirty="0" err="1" smtClean="0"/>
              <a:t>নাম</a:t>
            </a:r>
            <a:r>
              <a:rPr lang="en-US" b="1" dirty="0" smtClean="0"/>
              <a:t> </a:t>
            </a:r>
            <a:r>
              <a:rPr lang="en-US" b="1" dirty="0" err="1" smtClean="0"/>
              <a:t>উল্লেখ</a:t>
            </a:r>
            <a:r>
              <a:rPr lang="en-US" b="1" dirty="0" smtClean="0"/>
              <a:t> </a:t>
            </a:r>
            <a:r>
              <a:rPr lang="en-US" b="1" dirty="0" err="1" smtClean="0"/>
              <a:t>করা</a:t>
            </a:r>
            <a:r>
              <a:rPr lang="en-US" b="1" dirty="0" smtClean="0"/>
              <a:t> </a:t>
            </a:r>
            <a:r>
              <a:rPr lang="en-US" b="1" dirty="0" err="1" smtClean="0"/>
              <a:t>হয়েছে</a:t>
            </a:r>
            <a:r>
              <a:rPr lang="en-US" b="1" dirty="0" smtClean="0"/>
              <a:t> ? </a:t>
            </a:r>
          </a:p>
          <a:p>
            <a:r>
              <a:rPr lang="en-US" b="1" dirty="0" smtClean="0"/>
              <a:t> ক .  </a:t>
            </a:r>
            <a:r>
              <a:rPr lang="en-US" b="1" dirty="0" err="1" smtClean="0"/>
              <a:t>পটল</a:t>
            </a:r>
            <a:r>
              <a:rPr lang="en-US" b="1" dirty="0" smtClean="0"/>
              <a:t>    খ .     </a:t>
            </a:r>
            <a:r>
              <a:rPr lang="en-US" b="1" dirty="0" err="1" smtClean="0"/>
              <a:t>বেগুন</a:t>
            </a:r>
            <a:r>
              <a:rPr lang="en-US" b="1" dirty="0" smtClean="0"/>
              <a:t>    গ .    </a:t>
            </a:r>
            <a:r>
              <a:rPr lang="en-US" b="1" dirty="0" err="1" smtClean="0"/>
              <a:t>টমেটো</a:t>
            </a:r>
            <a:r>
              <a:rPr lang="en-US" b="1" dirty="0" smtClean="0"/>
              <a:t>   ঘ .  </a:t>
            </a:r>
            <a:r>
              <a:rPr lang="en-US" b="1" dirty="0" err="1" smtClean="0"/>
              <a:t>লাউ</a:t>
            </a:r>
            <a:r>
              <a:rPr lang="en-US" b="1" dirty="0" smtClean="0"/>
              <a:t>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334000"/>
            <a:ext cx="723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FF"/>
                </a:solidFill>
              </a:rPr>
              <a:t>     </a:t>
            </a:r>
            <a:r>
              <a:rPr lang="en-US" b="1" dirty="0" err="1" smtClean="0">
                <a:solidFill>
                  <a:srgbClr val="6600FF"/>
                </a:solidFill>
              </a:rPr>
              <a:t>উত্তর</a:t>
            </a:r>
            <a:r>
              <a:rPr lang="en-US" b="1" dirty="0" smtClean="0">
                <a:solidFill>
                  <a:srgbClr val="6600FF"/>
                </a:solidFill>
              </a:rPr>
              <a:t> ------  ১। ক  ২ । ঘ    ৩ । গ    ঘ । খ </a:t>
            </a:r>
            <a:endParaRPr lang="en-US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60198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 নিমগাছ রোপনের জন্য তুমি কি কি প্রদক্ষেপ গ্রহন করবে?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ajrul-sriti-ke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29000"/>
            <a:ext cx="3226526" cy="22304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4000" y="152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2743200"/>
            <a:ext cx="15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400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400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cap="all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52400"/>
            <a:ext cx="8839200" cy="670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352800" y="457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সবাইকে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ধন্যবাদ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নি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914400"/>
            <a:ext cx="4800600" cy="5943600"/>
          </a:xfrm>
          <a:prstGeom prst="rect">
            <a:avLst/>
          </a:prstGeom>
        </p:spPr>
      </p:pic>
      <p:pic>
        <p:nvPicPr>
          <p:cNvPr id="4" name="Picture 3" descr="m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4267200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নিচের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চিত্র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দুটি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লক্ষ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6002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নিমগাছ</a:t>
            </a:r>
            <a:endParaRPr lang="bn-BD" sz="5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0480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লেখক- বনফুল 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যা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76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বনফুল এর পরিচিতি সম্পর্কে বলতে পারবে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 </a:t>
            </a:r>
          </a:p>
          <a:p>
            <a:endParaRPr lang="bn-BD" b="1" dirty="0" smtClean="0">
              <a:ln w="18000">
                <a:noFill/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নিমগাছের বিভিন্ন গুণাবলী সম্পর্কে বর্ননা করতে পারবে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bn-BD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bn-BD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গল্পটির বিষয়বস্তু ব্যাখ্যা করতে পারবে।</a:t>
            </a:r>
            <a:endParaRPr lang="en-US" b="1" dirty="0" smtClean="0">
              <a:ln w="18000">
                <a:noFill/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n w="18000">
                <a:noFill/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। </a:t>
            </a:r>
            <a:r>
              <a:rPr lang="en-US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বিচিত্র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US" b="1" dirty="0" smtClean="0">
              <a:ln w="18000">
                <a:noFill/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 । </a:t>
            </a:r>
            <a:r>
              <a:rPr lang="en-US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বউ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US" b="1" dirty="0" smtClean="0">
              <a:ln w="18000">
                <a:noFill/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 ।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প্রতিকধর্মী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1981200" y="381000"/>
            <a:ext cx="6019800" cy="3048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600" y="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i="1" dirty="0" smtClean="0"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24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6466"/>
          <a:stretch/>
        </p:blipFill>
        <p:spPr>
          <a:xfrm>
            <a:off x="3048000" y="990600"/>
            <a:ext cx="3036224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38800" y="1066800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i="1" dirty="0" smtClean="0">
                <a:latin typeface="NikoshBAN" pitchFamily="2" charset="0"/>
                <a:cs typeface="NikoshBAN" pitchFamily="2" charset="0"/>
              </a:rPr>
              <a:t>জীবনী নাটক</a:t>
            </a:r>
            <a:r>
              <a:rPr lang="en-US" sz="1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dirty="0" smtClean="0"/>
              <a:t>শ্রীমধুসুদন,বিদ্যাসাগর</a:t>
            </a:r>
            <a:r>
              <a:rPr lang="en-US" sz="14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b="1" i="1" dirty="0" err="1" smtClean="0">
                <a:latin typeface="NikoshBAN" pitchFamily="2" charset="0"/>
                <a:cs typeface="NikoshBAN" pitchFamily="2" charset="0"/>
              </a:rPr>
              <a:t>চতুর্দশপদী</a:t>
            </a:r>
            <a:r>
              <a:rPr lang="en-US" sz="1400" b="1" i="1" dirty="0" smtClean="0">
                <a:latin typeface="NikoshBAN" pitchFamily="2" charset="0"/>
                <a:cs typeface="NikoshBAN" pitchFamily="2" charset="0"/>
              </a:rPr>
              <a:t> ,  </a:t>
            </a:r>
            <a:r>
              <a:rPr lang="bn-BD" sz="1400" b="1" i="1" dirty="0" smtClean="0">
                <a:latin typeface="NikoshBAN" pitchFamily="2" charset="0"/>
                <a:cs typeface="NikoshBAN" pitchFamily="2" charset="0"/>
              </a:rPr>
              <a:t>ইত্যাদি তাঁর অসাধারন সৃষ্টি।</a:t>
            </a:r>
            <a:endParaRPr lang="en-US" sz="1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905000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1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গল্পগ্রন্থ-বনফুলের গল্প,বাহুল্য, বিন্দুবিসর্</a:t>
            </a:r>
            <a:r>
              <a:rPr lang="en-US" sz="1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1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তম্বী</a:t>
            </a:r>
            <a:r>
              <a:rPr lang="en-US" sz="1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উর্মিমালা ইত্যাদি।</a:t>
            </a:r>
            <a:endParaRPr lang="en-US" sz="1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4419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i="1" dirty="0" smtClean="0">
                <a:latin typeface="NikoshBAN" pitchFamily="2" charset="0"/>
                <a:cs typeface="NikoshBAN" pitchFamily="2" charset="0"/>
              </a:rPr>
              <a:t>পুরস্কার-লেখক বনফুল পদ্মভুষন উপাধি লাভ করেন</a:t>
            </a:r>
            <a:endParaRPr lang="en-US" sz="1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5486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i="1" dirty="0" smtClean="0">
                <a:latin typeface="NikoshBAN" pitchFamily="2" charset="0"/>
                <a:cs typeface="NikoshBAN" pitchFamily="2" charset="0"/>
              </a:rPr>
              <a:t>মৃত্যু-১৯৭৯ সালের ৯ ফেব্রুয়ারী কলকাতায় মৃত্যুবরন করেন</a:t>
            </a:r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352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i="1" dirty="0" smtClean="0">
                <a:latin typeface="NikoshBAN" pitchFamily="2" charset="0"/>
                <a:cs typeface="NikoshBAN" pitchFamily="2" charset="0"/>
              </a:rPr>
              <a:t>কর্মজীবন-মেডিক্যাল অফিসার পদে চাকরি শুরু </a:t>
            </a:r>
            <a:endParaRPr lang="en-US" sz="1400" b="1" i="1" dirty="0"/>
          </a:p>
        </p:txBody>
      </p:sp>
      <p:sp>
        <p:nvSpPr>
          <p:cNvPr id="13" name="Minus 12"/>
          <p:cNvSpPr/>
          <p:nvPr/>
        </p:nvSpPr>
        <p:spPr>
          <a:xfrm>
            <a:off x="3429000" y="304800"/>
            <a:ext cx="3124200" cy="762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24200" y="457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i="1" dirty="0" smtClean="0">
                <a:latin typeface="NikoshBAN" pitchFamily="2" charset="0"/>
                <a:cs typeface="NikoshBAN" pitchFamily="2" charset="0"/>
              </a:rPr>
              <a:t>জন্ম-</a:t>
            </a:r>
            <a:r>
              <a:rPr lang="en-US" sz="1400" b="1" i="1" dirty="0" smtClean="0">
                <a:latin typeface="NikoshBAN" pitchFamily="2" charset="0"/>
                <a:cs typeface="NikoshBAN" pitchFamily="2" charset="0"/>
              </a:rPr>
              <a:t> -- </a:t>
            </a:r>
            <a:r>
              <a:rPr lang="bn-BD" sz="1400" b="1" i="1" dirty="0" smtClean="0">
                <a:latin typeface="NikoshBAN" pitchFamily="2" charset="0"/>
                <a:cs typeface="NikoshBAN" pitchFamily="2" charset="0"/>
              </a:rPr>
              <a:t>বিহারের পূর্নিয়ায় অন্তর্গত মনিহার গ্রামে ১৮৯৯সালের ১৯</a:t>
            </a:r>
            <a:r>
              <a:rPr lang="en-US" sz="1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i="1" dirty="0" err="1" smtClean="0">
                <a:latin typeface="NikoshBAN" pitchFamily="2" charset="0"/>
                <a:cs typeface="NikoshBAN" pitchFamily="2" charset="0"/>
              </a:rPr>
              <a:t>জূলাই</a:t>
            </a:r>
            <a:r>
              <a:rPr lang="en-US" sz="1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i="1" dirty="0" smtClean="0">
                <a:latin typeface="NikoshBAN" pitchFamily="2" charset="0"/>
                <a:cs typeface="NikoshBAN" pitchFamily="2" charset="0"/>
              </a:rPr>
              <a:t>শিক্ষা জীবন-১৯১৮সালে ম্যাট্রিক,১৯২০ সালে আই.এস.সি ,১৯২৭ সালে এম,বি,</a:t>
            </a:r>
            <a:r>
              <a:rPr lang="en-US" sz="1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i="1" dirty="0" err="1" smtClean="0">
                <a:latin typeface="NikoshBAN" pitchFamily="2" charset="0"/>
                <a:cs typeface="NikoshBAN" pitchFamily="2" charset="0"/>
              </a:rPr>
              <a:t>পাস</a:t>
            </a:r>
            <a:r>
              <a:rPr lang="en-US" sz="1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i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1400" b="1" i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1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838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i="1" dirty="0" smtClean="0">
                <a:latin typeface="NikoshBAN" pitchFamily="2" charset="0"/>
                <a:cs typeface="NikoshBAN" pitchFamily="2" charset="0"/>
              </a:rPr>
              <a:t>প্রকৃত নাম-বলাইচাঁদ মুখোপাধ্যায়</a:t>
            </a:r>
          </a:p>
          <a:p>
            <a:r>
              <a:rPr lang="bn-BD" sz="1400" b="1" i="1" dirty="0" smtClean="0">
                <a:latin typeface="NikoshBAN" pitchFamily="2" charset="0"/>
                <a:cs typeface="NikoshBAN" pitchFamily="2" charset="0"/>
              </a:rPr>
              <a:t>বাবার নাম-ডা.সত্যনারায়ন মুখপাধ্যায় </a:t>
            </a:r>
            <a:r>
              <a:rPr lang="en-US" sz="1400" b="1" i="1" dirty="0" smtClean="0">
                <a:latin typeface="NikoshBAN" pitchFamily="2" charset="0"/>
                <a:cs typeface="NikoshBAN" pitchFamily="2" charset="0"/>
              </a:rPr>
              <a:t>                </a:t>
            </a:r>
            <a:endParaRPr lang="en-US" sz="1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3048000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উল্লেখযোগ্য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উপন্যাস</a:t>
            </a:r>
            <a:r>
              <a:rPr lang="en-US" sz="1400" b="1" dirty="0" smtClean="0"/>
              <a:t> --- </a:t>
            </a:r>
            <a:r>
              <a:rPr lang="en-US" sz="1400" b="1" dirty="0" err="1" smtClean="0"/>
              <a:t>তৃণখণ্ড</a:t>
            </a:r>
            <a:r>
              <a:rPr lang="en-US" sz="1400" b="1" dirty="0" smtClean="0"/>
              <a:t> , </a:t>
            </a:r>
            <a:r>
              <a:rPr lang="en-US" sz="1400" b="1" dirty="0" err="1" smtClean="0"/>
              <a:t>কিছুক্ষণ</a:t>
            </a:r>
            <a:r>
              <a:rPr lang="en-US" sz="1400" b="1" dirty="0" smtClean="0"/>
              <a:t> , </a:t>
            </a:r>
            <a:r>
              <a:rPr lang="en-US" sz="1400" b="1" dirty="0" err="1" smtClean="0"/>
              <a:t>সে</a:t>
            </a:r>
            <a:r>
              <a:rPr lang="en-US" sz="1400" b="1" dirty="0" smtClean="0"/>
              <a:t> ও </a:t>
            </a:r>
            <a:r>
              <a:rPr lang="en-US" sz="1400" b="1" dirty="0" err="1" smtClean="0"/>
              <a:t>আমি</a:t>
            </a:r>
            <a:r>
              <a:rPr lang="en-US" sz="1400" b="1" dirty="0" smtClean="0"/>
              <a:t> , </a:t>
            </a:r>
            <a:r>
              <a:rPr lang="en-US" sz="1400" b="1" dirty="0" err="1" smtClean="0"/>
              <a:t>অগ্নি</a:t>
            </a:r>
            <a:r>
              <a:rPr lang="en-US" sz="1400" b="1" dirty="0" smtClean="0"/>
              <a:t> , </a:t>
            </a:r>
            <a:r>
              <a:rPr lang="en-US" sz="1400" b="1" dirty="0" err="1" smtClean="0"/>
              <a:t>নির্মোক</a:t>
            </a:r>
            <a:r>
              <a:rPr lang="en-US" sz="1400" b="1" dirty="0" smtClean="0"/>
              <a:t> , </a:t>
            </a:r>
            <a:r>
              <a:rPr lang="en-US" sz="1400" b="1" dirty="0" err="1" smtClean="0"/>
              <a:t>জঙ্গম</a:t>
            </a:r>
            <a:r>
              <a:rPr lang="en-US" sz="1400" b="1" dirty="0" smtClean="0"/>
              <a:t> ।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441960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১৯৮১ </a:t>
            </a:r>
            <a:r>
              <a:rPr lang="en-US" sz="1400" b="1" dirty="0" err="1" smtClean="0"/>
              <a:t>সালে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শনিবারের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চিঠি</a:t>
            </a:r>
            <a:r>
              <a:rPr lang="en-US" sz="1400" b="1" dirty="0" smtClean="0"/>
              <a:t>” </a:t>
            </a:r>
            <a:r>
              <a:rPr lang="en-US" sz="1400" b="1" dirty="0" err="1" smtClean="0"/>
              <a:t>তে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ব্যঙ্গ</a:t>
            </a:r>
            <a:r>
              <a:rPr lang="en-US" sz="1400" b="1" dirty="0" smtClean="0"/>
              <a:t> – </a:t>
            </a:r>
            <a:r>
              <a:rPr lang="en-US" sz="1400" b="1" dirty="0" err="1" smtClean="0"/>
              <a:t>কবিতা</a:t>
            </a:r>
            <a:r>
              <a:rPr lang="en-US" sz="1400" b="1" dirty="0" smtClean="0"/>
              <a:t> ও </a:t>
            </a:r>
            <a:r>
              <a:rPr lang="en-US" sz="1400" b="1" dirty="0" err="1" smtClean="0"/>
              <a:t>প্যারোডি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লিখে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তাঁর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সাহিত্য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অঙ্গনে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প্রবেশ</a:t>
            </a:r>
            <a:r>
              <a:rPr lang="en-US" sz="1400" b="1" dirty="0" smtClean="0"/>
              <a:t>  । 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0" y="14478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i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400" b="1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5791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বলাইচাঁদ মুখোপাধ্যায়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?  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এ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cap="all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i="1" u="sng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u="sng" cap="all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i="1" u="sng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i="1" u="sng" cap="all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54" t="4448" b="532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0" y="152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সর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629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574</Words>
  <Application>Microsoft Office PowerPoint</Application>
  <PresentationFormat>On-screen Show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Golden Technology</dc:creator>
  <cp:lastModifiedBy>Golden Technology</cp:lastModifiedBy>
  <cp:revision>154</cp:revision>
  <dcterms:created xsi:type="dcterms:W3CDTF">2022-01-25T16:42:34Z</dcterms:created>
  <dcterms:modified xsi:type="dcterms:W3CDTF">2022-10-09T07:32:45Z</dcterms:modified>
</cp:coreProperties>
</file>