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A3EED-9BD8-4BA2-8214-0D32B95FA4BF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EA50C-028B-420A-AF32-FF66D3298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9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89B88-71DF-44ED-8680-1D12B919B9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21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EA50C-028B-420A-AF32-FF66D3298D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9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EA50C-028B-420A-AF32-FF66D3298D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2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EA50C-028B-420A-AF32-FF66D3298D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14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EA50C-028B-420A-AF32-FF66D3298D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79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EA50C-028B-420A-AF32-FF66D3298D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00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EA50C-028B-420A-AF32-FF66D3298D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91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EA50C-028B-420A-AF32-FF66D3298D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5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EA50C-028B-420A-AF32-FF66D3298D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78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EA50C-028B-420A-AF32-FF66D3298D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67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EA50C-028B-420A-AF32-FF66D3298D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10C0-E7E3-4A33-BB44-1E4DE68426F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9E53-A832-4E28-8BD1-EDF2E2D0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5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1" name="drumroll.wav"/>
          </p:stSnd>
        </p:sndAc>
      </p:transition>
    </mc:Choice>
    <mc:Fallback>
      <p:transition spd="slow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10C0-E7E3-4A33-BB44-1E4DE68426F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9E53-A832-4E28-8BD1-EDF2E2D0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2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1" name="drumroll.wav"/>
          </p:stSnd>
        </p:sndAc>
      </p:transition>
    </mc:Choice>
    <mc:Fallback>
      <p:transition spd="slow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10C0-E7E3-4A33-BB44-1E4DE68426F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9E53-A832-4E28-8BD1-EDF2E2D0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6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1" name="drumroll.wav"/>
          </p:stSnd>
        </p:sndAc>
      </p:transition>
    </mc:Choice>
    <mc:Fallback>
      <p:transition spd="slow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10C0-E7E3-4A33-BB44-1E4DE68426F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9E53-A832-4E28-8BD1-EDF2E2D0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9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1" name="drumroll.wav"/>
          </p:stSnd>
        </p:sndAc>
      </p:transition>
    </mc:Choice>
    <mc:Fallback>
      <p:transition spd="slow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10C0-E7E3-4A33-BB44-1E4DE68426F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9E53-A832-4E28-8BD1-EDF2E2D0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3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1" name="drumroll.wav"/>
          </p:stSnd>
        </p:sndAc>
      </p:transition>
    </mc:Choice>
    <mc:Fallback>
      <p:transition spd="slow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10C0-E7E3-4A33-BB44-1E4DE68426F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9E53-A832-4E28-8BD1-EDF2E2D0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4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1" name="drumroll.wav"/>
          </p:stSnd>
        </p:sndAc>
      </p:transition>
    </mc:Choice>
    <mc:Fallback>
      <p:transition spd="slow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10C0-E7E3-4A33-BB44-1E4DE68426F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9E53-A832-4E28-8BD1-EDF2E2D0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1" name="drumroll.wav"/>
          </p:stSnd>
        </p:sndAc>
      </p:transition>
    </mc:Choice>
    <mc:Fallback>
      <p:transition spd="slow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10C0-E7E3-4A33-BB44-1E4DE68426F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9E53-A832-4E28-8BD1-EDF2E2D0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7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1" name="drumroll.wav"/>
          </p:stSnd>
        </p:sndAc>
      </p:transition>
    </mc:Choice>
    <mc:Fallback>
      <p:transition spd="slow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10C0-E7E3-4A33-BB44-1E4DE68426F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9E53-A832-4E28-8BD1-EDF2E2D0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6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1" name="drumroll.wav"/>
          </p:stSnd>
        </p:sndAc>
      </p:transition>
    </mc:Choice>
    <mc:Fallback>
      <p:transition spd="slow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10C0-E7E3-4A33-BB44-1E4DE68426F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9E53-A832-4E28-8BD1-EDF2E2D0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3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1" name="drumroll.wav"/>
          </p:stSnd>
        </p:sndAc>
      </p:transition>
    </mc:Choice>
    <mc:Fallback>
      <p:transition spd="slow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10C0-E7E3-4A33-BB44-1E4DE68426F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9E53-A832-4E28-8BD1-EDF2E2D0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0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1" name="drumroll.wav"/>
          </p:stSnd>
        </p:sndAc>
      </p:transition>
    </mc:Choice>
    <mc:Fallback>
      <p:transition spd="slow">
        <p:fade/>
        <p:sndAc>
          <p:stSnd>
            <p:snd r:embed="rId1" name="drumroll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010C0-E7E3-4A33-BB44-1E4DE68426F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39E53-A832-4E28-8BD1-EDF2E2D0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6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13" name="drumroll.wav"/>
          </p:stSnd>
        </p:sndAc>
      </p:transition>
    </mc:Choice>
    <mc:Fallback>
      <p:transition spd="slow">
        <p:fade/>
        <p:sndAc>
          <p:stSnd>
            <p:snd r:embed="rId13" name="drumroll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3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" y="107003"/>
            <a:ext cx="12192000" cy="3888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906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92" y="5642750"/>
            <a:ext cx="1253639" cy="1302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3087" y="6384699"/>
            <a:ext cx="10761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মোঃ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আতিকুর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রহমান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ট্রেড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ইন্সট্রাক্টর,ফুলকোট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নবোদয়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কারিগরি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উচ্চ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বিদ্যালয়,শাজাহানপুর,বগুড়া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।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3231" y="3007684"/>
            <a:ext cx="2044214" cy="646331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0000FF"/>
                </a:solidFill>
                <a:effectLst/>
                <a:latin typeface="Baloo Da 2"/>
              </a:rPr>
              <a:t>Edit and Move </a:t>
            </a:r>
          </a:p>
          <a:p>
            <a:r>
              <a:rPr lang="en-US" b="0" i="0" dirty="0" smtClean="0">
                <a:solidFill>
                  <a:srgbClr val="0000FF"/>
                </a:solidFill>
                <a:effectLst/>
                <a:latin typeface="Baloo Da 2"/>
              </a:rPr>
              <a:t>Text and Graphics</a:t>
            </a:r>
            <a:endParaRPr lang="en-US" b="0" i="0" dirty="0">
              <a:solidFill>
                <a:srgbClr val="212121"/>
              </a:solidFill>
              <a:effectLst/>
              <a:latin typeface="Baloo Da 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5863" y="1049039"/>
            <a:ext cx="6096000" cy="39703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212121"/>
                </a:solidFill>
                <a:effectLst/>
                <a:latin typeface="Baloo Da 2"/>
              </a:rPr>
              <a:t>Backspace = </a:t>
            </a:r>
            <a:r>
              <a:rPr lang="as-IN" b="0" i="0" dirty="0" smtClean="0">
                <a:solidFill>
                  <a:srgbClr val="212121"/>
                </a:solidFill>
                <a:effectLst/>
                <a:latin typeface="Baloo Da 2"/>
              </a:rPr>
              <a:t>বামদিক থেকে একটি বর্ণ ডিলিট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212121"/>
                </a:solidFill>
                <a:effectLst/>
                <a:latin typeface="Baloo Da 2"/>
              </a:rPr>
              <a:t>Ctrl + Backspace = </a:t>
            </a:r>
            <a:r>
              <a:rPr lang="as-IN" b="0" i="0" dirty="0" smtClean="0">
                <a:solidFill>
                  <a:srgbClr val="212121"/>
                </a:solidFill>
                <a:effectLst/>
                <a:latin typeface="Baloo Da 2"/>
              </a:rPr>
              <a:t>বামদিক থেকে একটি শব্দ ডিলিট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212121"/>
                </a:solidFill>
                <a:effectLst/>
                <a:latin typeface="Baloo Da 2"/>
              </a:rPr>
              <a:t>Delete = </a:t>
            </a:r>
            <a:r>
              <a:rPr lang="as-IN" b="0" i="0" dirty="0" smtClean="0">
                <a:solidFill>
                  <a:srgbClr val="212121"/>
                </a:solidFill>
                <a:effectLst/>
                <a:latin typeface="Baloo Da 2"/>
              </a:rPr>
              <a:t>ডানদিন থেকে একটি বর্ণ ডিলিট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212121"/>
                </a:solidFill>
                <a:effectLst/>
                <a:latin typeface="Baloo Da 2"/>
              </a:rPr>
              <a:t>Ctrl + Delete = </a:t>
            </a:r>
            <a:r>
              <a:rPr lang="as-IN" b="0" i="0" dirty="0" smtClean="0">
                <a:solidFill>
                  <a:srgbClr val="212121"/>
                </a:solidFill>
                <a:effectLst/>
                <a:latin typeface="Baloo Da 2"/>
              </a:rPr>
              <a:t>ডানদিক থেকে একটি শব্দ ডিলিট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212121"/>
                </a:solidFill>
                <a:effectLst/>
                <a:latin typeface="Baloo Da 2"/>
              </a:rPr>
              <a:t>Ctrl+ Z = </a:t>
            </a:r>
            <a:r>
              <a:rPr lang="as-IN" b="0" i="0" dirty="0" smtClean="0">
                <a:solidFill>
                  <a:srgbClr val="212121"/>
                </a:solidFill>
                <a:effectLst/>
                <a:latin typeface="Baloo Da 2"/>
              </a:rPr>
              <a:t>শেষ কাজটি বাতিল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212121"/>
                </a:solidFill>
                <a:effectLst/>
                <a:latin typeface="Baloo Da 2"/>
              </a:rPr>
              <a:t>Ctrl + C = </a:t>
            </a:r>
            <a:r>
              <a:rPr lang="as-IN" b="0" i="0" dirty="0" smtClean="0">
                <a:solidFill>
                  <a:srgbClr val="212121"/>
                </a:solidFill>
                <a:effectLst/>
                <a:latin typeface="Baloo Da 2"/>
              </a:rPr>
              <a:t>নির্বাচিত টেক্সট কপি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212121"/>
                </a:solidFill>
                <a:effectLst/>
                <a:latin typeface="Baloo Da 2"/>
              </a:rPr>
              <a:t>Ctrl + X = </a:t>
            </a:r>
            <a:r>
              <a:rPr lang="as-IN" b="0" i="0" dirty="0" smtClean="0">
                <a:solidFill>
                  <a:srgbClr val="212121"/>
                </a:solidFill>
                <a:effectLst/>
                <a:latin typeface="Baloo Da 2"/>
              </a:rPr>
              <a:t>নির্বাচিত টেক্সট কাট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err="1" smtClean="0">
                <a:solidFill>
                  <a:srgbClr val="212121"/>
                </a:solidFill>
                <a:effectLst/>
                <a:latin typeface="Baloo Da 2"/>
              </a:rPr>
              <a:t>Ctrl+V</a:t>
            </a:r>
            <a:r>
              <a:rPr lang="en-US" b="0" i="0" dirty="0" smtClean="0">
                <a:solidFill>
                  <a:srgbClr val="212121"/>
                </a:solidFill>
                <a:effectLst/>
                <a:latin typeface="Baloo Da 2"/>
              </a:rPr>
              <a:t> = </a:t>
            </a:r>
            <a:r>
              <a:rPr lang="as-IN" b="0" i="0" dirty="0" smtClean="0">
                <a:solidFill>
                  <a:srgbClr val="212121"/>
                </a:solidFill>
                <a:effectLst/>
                <a:latin typeface="Baloo Da 2"/>
              </a:rPr>
              <a:t>কপি/কাট করা টেক্সট পেস্ট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err="1" smtClean="0">
                <a:solidFill>
                  <a:srgbClr val="212121"/>
                </a:solidFill>
                <a:effectLst/>
                <a:latin typeface="Baloo Da 2"/>
              </a:rPr>
              <a:t>Alt+Shift</a:t>
            </a:r>
            <a:r>
              <a:rPr lang="en-US" b="0" i="0" dirty="0" smtClean="0">
                <a:solidFill>
                  <a:srgbClr val="212121"/>
                </a:solidFill>
                <a:effectLst/>
                <a:latin typeface="Baloo Da 2"/>
              </a:rPr>
              <a:t> +R = </a:t>
            </a:r>
            <a:r>
              <a:rPr lang="as-IN" b="0" i="0" dirty="0" smtClean="0">
                <a:solidFill>
                  <a:srgbClr val="212121"/>
                </a:solidFill>
                <a:effectLst/>
                <a:latin typeface="Baloo Da 2"/>
              </a:rPr>
              <a:t>হেডার অথবা ফুটারের পূর্বের অংশ কপি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212121"/>
                </a:solidFill>
                <a:effectLst/>
                <a:latin typeface="Baloo Da 2"/>
              </a:rPr>
              <a:t>Ctrl +Alt +V = </a:t>
            </a:r>
            <a:r>
              <a:rPr lang="as-IN" b="0" i="0" dirty="0" smtClean="0">
                <a:solidFill>
                  <a:srgbClr val="212121"/>
                </a:solidFill>
                <a:effectLst/>
                <a:latin typeface="Baloo Da 2"/>
              </a:rPr>
              <a:t>পেস্ট স্পেশাল ডায়ালগ বক্স প্রদর্শনের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212121"/>
                </a:solidFill>
                <a:effectLst/>
                <a:latin typeface="Baloo Da 2"/>
              </a:rPr>
              <a:t>Ctrl + Shift + V = </a:t>
            </a:r>
            <a:r>
              <a:rPr lang="as-IN" b="0" i="0" dirty="0" smtClean="0">
                <a:solidFill>
                  <a:srgbClr val="212121"/>
                </a:solidFill>
                <a:effectLst/>
                <a:latin typeface="Baloo Da 2"/>
              </a:rPr>
              <a:t>শুধু ফরম্যাটিং পেস্ট করার জন্য।</a:t>
            </a:r>
            <a:endParaRPr lang="as-IN" b="0" i="0" dirty="0">
              <a:solidFill>
                <a:srgbClr val="212121"/>
              </a:solidFill>
              <a:effectLst/>
              <a:latin typeface="Baloo Da 2"/>
            </a:endParaRPr>
          </a:p>
        </p:txBody>
      </p:sp>
    </p:spTree>
    <p:extLst>
      <p:ext uri="{BB962C8B-B14F-4D97-AF65-F5344CB8AC3E}">
        <p14:creationId xmlns:p14="http://schemas.microsoft.com/office/powerpoint/2010/main" val="389295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3" name="drumroll.wav"/>
          </p:stSnd>
        </p:sndAc>
      </p:transition>
    </mc:Choice>
    <mc:Fallback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46"/>
            <a:ext cx="12192000" cy="6863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92" y="5642750"/>
            <a:ext cx="1253639" cy="1302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3087" y="6384699"/>
            <a:ext cx="10761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মোঃ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আতিকুর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রহমান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ট্রেড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ইন্সট্রাক্টর,ফুলকোট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নবোদয়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কারিগরি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উচ্চ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বিদ্যালয়,শাজাহানপুর,বগুড়া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।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20559" y="730534"/>
            <a:ext cx="9699713" cy="489364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i="0" dirty="0" smtClean="0">
                <a:solidFill>
                  <a:srgbClr val="0000FF"/>
                </a:solidFill>
                <a:effectLst/>
                <a:latin typeface="Baloo Da 2"/>
              </a:rPr>
              <a:t>Select Text and Graphics</a:t>
            </a:r>
          </a:p>
          <a:p>
            <a:endParaRPr lang="en-US" b="0" i="0" dirty="0" smtClean="0">
              <a:solidFill>
                <a:srgbClr val="212121"/>
              </a:solidFill>
              <a:effectLst/>
              <a:latin typeface="Baloo Da 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Shift + Right Arrow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ডানদিক থেকে একটি লেটার নির্বাচিত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Shift +Left Arrow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বামদিক থেকে একটি লেটার নির্বাচিত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err="1" smtClean="0">
                <a:solidFill>
                  <a:schemeClr val="bg1"/>
                </a:solidFill>
                <a:effectLst/>
                <a:latin typeface="Baloo Da 2"/>
              </a:rPr>
              <a:t>Ctrl+Shift+right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 arrow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শব্দের শেষ পর্যন্ত সিলেক্ট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err="1" smtClean="0">
                <a:solidFill>
                  <a:schemeClr val="bg1"/>
                </a:solidFill>
                <a:effectLst/>
                <a:latin typeface="Baloo Da 2"/>
              </a:rPr>
              <a:t>Ctrl+Shift+Left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 Arrow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শব্দের শুরু পর্যন্ত সিলেক্ট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err="1" smtClean="0">
                <a:solidFill>
                  <a:schemeClr val="bg1"/>
                </a:solidFill>
                <a:effectLst/>
                <a:latin typeface="Baloo Da 2"/>
              </a:rPr>
              <a:t>Shift+End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লাইনের শেষে সিলেক্ট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Shift + Home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লাইনের শুরুতে সিলেক্ট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Shift + Down Arrow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নিচের একটি লাইন ও সিলেক্ট করার জন্য।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Shift +Up Arrow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উপরের একটি লাইন ও সিলেক্ট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err="1" smtClean="0">
                <a:solidFill>
                  <a:schemeClr val="bg1"/>
                </a:solidFill>
                <a:effectLst/>
                <a:latin typeface="Baloo Da 2"/>
              </a:rPr>
              <a:t>Ctrl+Shift+Down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 Arrow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প্যারেগ্রাফের শেষ পর্যন্ত সিলেক্ট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err="1" smtClean="0">
                <a:solidFill>
                  <a:schemeClr val="bg1"/>
                </a:solidFill>
                <a:effectLst/>
                <a:latin typeface="Baloo Da 2"/>
              </a:rPr>
              <a:t>Ctrl+Shift+Up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 Arrow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প্যারাগ্রাফের শুরু পর্যন্ত সিলেক্ট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err="1" smtClean="0">
                <a:solidFill>
                  <a:schemeClr val="bg1"/>
                </a:solidFill>
                <a:effectLst/>
                <a:latin typeface="Baloo Da 2"/>
              </a:rPr>
              <a:t>Shift+Page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 Down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স্ক্রীনের নিচে পরবর্তী স্ক্রীনে সিলেক্ট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err="1" smtClean="0">
                <a:solidFill>
                  <a:schemeClr val="bg1"/>
                </a:solidFill>
                <a:effectLst/>
                <a:latin typeface="Baloo Da 2"/>
              </a:rPr>
              <a:t>Shift+Page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 Up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স্ক্রীনের উপরে পূর্ববর্তী স্ক্রীনে সিলেক্ট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err="1" smtClean="0">
                <a:solidFill>
                  <a:schemeClr val="bg1"/>
                </a:solidFill>
                <a:effectLst/>
                <a:latin typeface="Baloo Da 2"/>
              </a:rPr>
              <a:t>Ctrl+Shift+Home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কোন ডকুমেন্টের একদম শুরুতে যাওয়ার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err="1" smtClean="0">
                <a:solidFill>
                  <a:schemeClr val="bg1"/>
                </a:solidFill>
                <a:effectLst/>
                <a:latin typeface="Baloo Da 2"/>
              </a:rPr>
              <a:t>Ctrl+Shift+End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কোন ডকুমেন্টের একদম শেষে যাওয়ার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Ctrl + A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সম্পূর্ণ ডকুমেন্ট সিলেক্ট করার জন্য।</a:t>
            </a:r>
            <a:endParaRPr lang="as-IN" b="0" i="0" dirty="0">
              <a:solidFill>
                <a:schemeClr val="bg1"/>
              </a:solidFill>
              <a:effectLst/>
              <a:latin typeface="Baloo Da 2"/>
            </a:endParaRPr>
          </a:p>
        </p:txBody>
      </p:sp>
    </p:spTree>
    <p:extLst>
      <p:ext uri="{BB962C8B-B14F-4D97-AF65-F5344CB8AC3E}">
        <p14:creationId xmlns:p14="http://schemas.microsoft.com/office/powerpoint/2010/main" val="193307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3" name="drumroll.wav"/>
          </p:stSnd>
        </p:sndAc>
      </p:transition>
    </mc:Choice>
    <mc:Fallback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46"/>
            <a:ext cx="12192000" cy="6863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92" y="5642750"/>
            <a:ext cx="1253639" cy="1302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3087" y="6384699"/>
            <a:ext cx="10761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মোঃ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আতিকুর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রহমান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ট্রেড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ইন্সট্রাক্টর,ফুলকোট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নবোদয়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কারিগরি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উচ্চ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বিদ্যালয়,শাজাহানপুর,বগুড়া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।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3446" y="1335880"/>
            <a:ext cx="76621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dirty="0" smtClean="0">
                <a:solidFill>
                  <a:srgbClr val="0000FF"/>
                </a:solidFill>
                <a:effectLst/>
                <a:latin typeface="Baloo Da 2"/>
              </a:rPr>
              <a:t>Select Text in a Table</a:t>
            </a:r>
          </a:p>
          <a:p>
            <a:endParaRPr lang="en-US" sz="4000" b="0" i="0" dirty="0" smtClean="0">
              <a:solidFill>
                <a:schemeClr val="bg1"/>
              </a:solidFill>
              <a:effectLst/>
              <a:latin typeface="Baloo Da 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 smtClean="0">
                <a:solidFill>
                  <a:schemeClr val="bg1"/>
                </a:solidFill>
                <a:effectLst/>
                <a:latin typeface="Baloo Da 2"/>
              </a:rPr>
              <a:t>Shift +Tab = </a:t>
            </a:r>
            <a:r>
              <a:rPr lang="as-IN" sz="2400" b="0" i="0" dirty="0" smtClean="0">
                <a:solidFill>
                  <a:schemeClr val="bg1"/>
                </a:solidFill>
                <a:effectLst/>
                <a:latin typeface="Baloo Da 2"/>
              </a:rPr>
              <a:t>টেবলের পূর্ববর্তী সেল সিলেক্ট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 err="1" smtClean="0">
                <a:solidFill>
                  <a:schemeClr val="bg1"/>
                </a:solidFill>
                <a:effectLst/>
                <a:latin typeface="Baloo Da 2"/>
              </a:rPr>
              <a:t>Shift+Alt+Page</a:t>
            </a:r>
            <a:r>
              <a:rPr lang="en-US" sz="2400" b="0" i="0" dirty="0" smtClean="0">
                <a:solidFill>
                  <a:schemeClr val="bg1"/>
                </a:solidFill>
                <a:effectLst/>
                <a:latin typeface="Baloo Da 2"/>
              </a:rPr>
              <a:t> Down = </a:t>
            </a:r>
            <a:r>
              <a:rPr lang="as-IN" sz="2400" b="0" i="0" dirty="0" smtClean="0">
                <a:solidFill>
                  <a:schemeClr val="bg1"/>
                </a:solidFill>
                <a:effectLst/>
                <a:latin typeface="Baloo Da 2"/>
              </a:rPr>
              <a:t>উপরের সেল থেকে পুরো কলাম সিলেক্ট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 err="1" smtClean="0">
                <a:solidFill>
                  <a:schemeClr val="bg1"/>
                </a:solidFill>
                <a:effectLst/>
                <a:latin typeface="Baloo Da 2"/>
              </a:rPr>
              <a:t>Shift+Alt+Page</a:t>
            </a:r>
            <a:r>
              <a:rPr lang="en-US" sz="2400" b="0" i="0" dirty="0" smtClean="0">
                <a:solidFill>
                  <a:schemeClr val="bg1"/>
                </a:solidFill>
                <a:effectLst/>
                <a:latin typeface="Baloo Da 2"/>
              </a:rPr>
              <a:t> Up = </a:t>
            </a:r>
            <a:r>
              <a:rPr lang="as-IN" sz="2400" b="0" i="0" dirty="0" smtClean="0">
                <a:solidFill>
                  <a:schemeClr val="bg1"/>
                </a:solidFill>
                <a:effectLst/>
                <a:latin typeface="Baloo Da 2"/>
              </a:rPr>
              <a:t>নিচের সেল থেকে পুরো কলাম ‍সিলেক্ট করার জন্য।</a:t>
            </a:r>
            <a:endParaRPr lang="as-IN" sz="2400" b="0" i="0" dirty="0">
              <a:solidFill>
                <a:schemeClr val="bg1"/>
              </a:solidFill>
              <a:effectLst/>
              <a:latin typeface="Baloo Da 2"/>
            </a:endParaRPr>
          </a:p>
        </p:txBody>
      </p:sp>
    </p:spTree>
    <p:extLst>
      <p:ext uri="{BB962C8B-B14F-4D97-AF65-F5344CB8AC3E}">
        <p14:creationId xmlns:p14="http://schemas.microsoft.com/office/powerpoint/2010/main" val="201567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3" name="drumroll.wav"/>
          </p:stSnd>
        </p:sndAc>
      </p:transition>
    </mc:Choice>
    <mc:Fallback>
      <p:transition spd="slow">
        <p:fade/>
        <p:sndAc>
          <p:stSnd>
            <p:snd r:embed="rId3" name="drumroll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46"/>
            <a:ext cx="12192000" cy="6863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92" y="5642750"/>
            <a:ext cx="1253639" cy="1302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3087" y="6384699"/>
            <a:ext cx="10761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মোঃ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আতিকুর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রহমান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ট্রেড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ইন্সট্রাক্টর,ফুলকোট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নবোদয়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কারিগরি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উচ্চ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বিদ্যালয়,শাজাহানপুর,বগুড়া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।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3231" y="1433507"/>
            <a:ext cx="1326004" cy="92333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0000FF"/>
                </a:solidFill>
                <a:effectLst/>
                <a:latin typeface="Baloo Da 2"/>
              </a:rPr>
              <a:t>Apply </a:t>
            </a:r>
          </a:p>
          <a:p>
            <a:r>
              <a:rPr lang="en-US" b="0" i="0" dirty="0" smtClean="0">
                <a:solidFill>
                  <a:srgbClr val="0000FF"/>
                </a:solidFill>
                <a:effectLst/>
                <a:latin typeface="Baloo Da 2"/>
              </a:rPr>
              <a:t>Paragraph </a:t>
            </a:r>
          </a:p>
          <a:p>
            <a:r>
              <a:rPr lang="en-US" b="0" i="0" dirty="0" smtClean="0">
                <a:solidFill>
                  <a:srgbClr val="0000FF"/>
                </a:solidFill>
                <a:effectLst/>
                <a:latin typeface="Baloo Da 2"/>
              </a:rPr>
              <a:t>Formatting</a:t>
            </a:r>
            <a:endParaRPr lang="en-US" b="0" i="0" dirty="0">
              <a:solidFill>
                <a:srgbClr val="212121"/>
              </a:solidFill>
              <a:effectLst/>
              <a:latin typeface="Baloo Da 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2731" y="773112"/>
            <a:ext cx="7100538" cy="2585323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b="0" i="0" dirty="0" smtClean="0">
              <a:solidFill>
                <a:schemeClr val="bg1"/>
              </a:solidFill>
              <a:effectLst/>
              <a:latin typeface="Baloo Da 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Ctrl+1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সিঙ্গেল লাইন স্পেসিং সেট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Ctrl + 2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ডাবল লাইন স্পেসিং সেট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Ctrl+5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দেড় লাইন স্পেসিং সেট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Ctrl+0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এক লাইন স্পেস দেওয়ার জন্য ২টি প্যারাগ্রাফের মধ্যে।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Ctrl +E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একটি প্যারাগ্রাফকে মাঝখানে সেট করে।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err="1" smtClean="0">
                <a:solidFill>
                  <a:schemeClr val="bg1"/>
                </a:solidFill>
                <a:effectLst/>
                <a:latin typeface="Baloo Da 2"/>
              </a:rPr>
              <a:t>Ctrl+J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একটি প্যারাগ্রাফকে জাস্টিফাইড অ্যালাইনমেন্ট দেওয়ার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err="1" smtClean="0">
                <a:solidFill>
                  <a:schemeClr val="bg1"/>
                </a:solidFill>
                <a:effectLst/>
                <a:latin typeface="Baloo Da 2"/>
              </a:rPr>
              <a:t>Ctrl+R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একটি প্যারাগ্রাফকে রাইট অ্যালাইনমেন্ট দেওয়ার জন্য।</a:t>
            </a:r>
            <a:endParaRPr lang="en-US" b="0" i="0" dirty="0" smtClean="0">
              <a:solidFill>
                <a:schemeClr val="bg1"/>
              </a:solidFill>
              <a:effectLst/>
              <a:latin typeface="Baloo Da 2"/>
            </a:endParaRPr>
          </a:p>
          <a:p>
            <a:endParaRPr lang="as-IN" b="0" i="0" dirty="0" smtClean="0">
              <a:solidFill>
                <a:schemeClr val="bg1"/>
              </a:solidFill>
              <a:effectLst/>
              <a:latin typeface="Baloo Da 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5385" y="3562319"/>
            <a:ext cx="7681609" cy="175432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 dirty="0" err="1" smtClean="0">
                <a:solidFill>
                  <a:schemeClr val="bg1"/>
                </a:solidFill>
                <a:effectLst/>
                <a:latin typeface="Baloo Da 2"/>
              </a:rPr>
              <a:t>Ctrl+L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একটি প্যারাগ্রাফকে লেফট অ্যালাইনমেন্ট দেওয়ার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err="1" smtClean="0">
                <a:solidFill>
                  <a:schemeClr val="bg1"/>
                </a:solidFill>
                <a:effectLst/>
                <a:latin typeface="Baloo Da 2"/>
              </a:rPr>
              <a:t>Ctrl+M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বাম দিক থেকে ইনডেন্ট দেওয়ার জন্য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err="1" smtClean="0">
                <a:solidFill>
                  <a:schemeClr val="bg1"/>
                </a:solidFill>
                <a:effectLst/>
                <a:latin typeface="Baloo Da 2"/>
              </a:rPr>
              <a:t>Ctrl+Shift+M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বামদিক থেকে প্যারাগ্রাফ ইনডেন্ট বাদ দেয়ার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err="1" smtClean="0">
                <a:solidFill>
                  <a:schemeClr val="bg1"/>
                </a:solidFill>
                <a:effectLst/>
                <a:latin typeface="Baloo Da 2"/>
              </a:rPr>
              <a:t>Ctrl+T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হ্যাংগিং ইনডেন্ট দেওয়ার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err="1" smtClean="0">
                <a:solidFill>
                  <a:schemeClr val="bg1"/>
                </a:solidFill>
                <a:effectLst/>
                <a:latin typeface="Baloo Da 2"/>
              </a:rPr>
              <a:t>Ctrl+Shift+T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হ্যাংগিং ইনডেন্ট কমানোর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err="1" smtClean="0">
                <a:solidFill>
                  <a:schemeClr val="bg1"/>
                </a:solidFill>
                <a:effectLst/>
                <a:latin typeface="Baloo Da 2"/>
              </a:rPr>
              <a:t>Ctrl+Q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প্যারাগ্রাফ ফরম্যাটিং দূর করার জন্য।</a:t>
            </a:r>
            <a:endParaRPr lang="as-IN" b="0" i="0" dirty="0">
              <a:solidFill>
                <a:schemeClr val="bg1"/>
              </a:solidFill>
              <a:effectLst/>
              <a:latin typeface="Baloo Da 2"/>
            </a:endParaRPr>
          </a:p>
        </p:txBody>
      </p:sp>
    </p:spTree>
    <p:extLst>
      <p:ext uri="{BB962C8B-B14F-4D97-AF65-F5344CB8AC3E}">
        <p14:creationId xmlns:p14="http://schemas.microsoft.com/office/powerpoint/2010/main" val="2347418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3" name="drumroll.wav"/>
          </p:stSnd>
        </p:sndAc>
      </p:transition>
    </mc:Choice>
    <mc:Fallback>
      <p:transition spd="slow">
        <p:fade/>
        <p:sndAc>
          <p:stSnd>
            <p:snd r:embed="rId3" name="drumroll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46"/>
            <a:ext cx="12192000" cy="6863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92" y="5642750"/>
            <a:ext cx="1253639" cy="1302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3087" y="6384699"/>
            <a:ext cx="10761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মোঃ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আতিকুর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রহমান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ট্রেড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ইন্সট্রাক্টর,ফুলকোট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নবোদয়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কারিগরি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উচ্চ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বিদ্যালয়,শাজাহানপুর,বগুড়া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।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3087" y="2923321"/>
            <a:ext cx="240322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0000FF"/>
                </a:solidFill>
                <a:effectLst/>
                <a:latin typeface="Baloo Da 2"/>
              </a:rPr>
              <a:t>Perform a Mail Merge</a:t>
            </a:r>
            <a:endParaRPr lang="en-US" b="0" i="0" dirty="0">
              <a:solidFill>
                <a:srgbClr val="212121"/>
              </a:solidFill>
              <a:effectLst/>
              <a:latin typeface="Baloo Da 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5667" y="2133548"/>
            <a:ext cx="7204953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 err="1" smtClean="0">
                <a:solidFill>
                  <a:srgbClr val="212121"/>
                </a:solidFill>
                <a:effectLst/>
                <a:latin typeface="Baloo Da 2"/>
              </a:rPr>
              <a:t>Alt+shift+K</a:t>
            </a:r>
            <a:r>
              <a:rPr lang="en-US" sz="2400" b="0" i="0" dirty="0" smtClean="0">
                <a:solidFill>
                  <a:srgbClr val="212121"/>
                </a:solidFill>
                <a:effectLst/>
                <a:latin typeface="Baloo Da 2"/>
              </a:rPr>
              <a:t> = </a:t>
            </a:r>
            <a:r>
              <a:rPr lang="as-IN" sz="2400" b="0" i="0" dirty="0" smtClean="0">
                <a:solidFill>
                  <a:srgbClr val="212121"/>
                </a:solidFill>
                <a:effectLst/>
                <a:latin typeface="Baloo Da 2"/>
              </a:rPr>
              <a:t>মেইল মার্জ প্রদর্শনের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 err="1" smtClean="0">
                <a:solidFill>
                  <a:srgbClr val="212121"/>
                </a:solidFill>
                <a:effectLst/>
                <a:latin typeface="Baloo Da 2"/>
              </a:rPr>
              <a:t>Alt+Shift+N</a:t>
            </a:r>
            <a:r>
              <a:rPr lang="en-US" sz="2400" b="0" i="0" dirty="0" smtClean="0">
                <a:solidFill>
                  <a:srgbClr val="212121"/>
                </a:solidFill>
                <a:effectLst/>
                <a:latin typeface="Baloo Da 2"/>
              </a:rPr>
              <a:t> = </a:t>
            </a:r>
            <a:r>
              <a:rPr lang="as-IN" sz="2400" b="0" i="0" dirty="0" smtClean="0">
                <a:solidFill>
                  <a:srgbClr val="212121"/>
                </a:solidFill>
                <a:effectLst/>
                <a:latin typeface="Baloo Da 2"/>
              </a:rPr>
              <a:t>ডকুমেন্ট মার্জড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 err="1" smtClean="0">
                <a:solidFill>
                  <a:srgbClr val="212121"/>
                </a:solidFill>
                <a:effectLst/>
                <a:latin typeface="Baloo Da 2"/>
              </a:rPr>
              <a:t>Alt+Shift+M</a:t>
            </a:r>
            <a:r>
              <a:rPr lang="en-US" sz="2400" b="0" i="0" dirty="0" smtClean="0">
                <a:solidFill>
                  <a:srgbClr val="212121"/>
                </a:solidFill>
                <a:effectLst/>
                <a:latin typeface="Baloo Da 2"/>
              </a:rPr>
              <a:t> = </a:t>
            </a:r>
            <a:r>
              <a:rPr lang="as-IN" sz="2400" b="0" i="0" dirty="0" smtClean="0">
                <a:solidFill>
                  <a:srgbClr val="212121"/>
                </a:solidFill>
                <a:effectLst/>
                <a:latin typeface="Baloo Da 2"/>
              </a:rPr>
              <a:t>মার্জড ডকুমেন্ট প্রিন্ট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 err="1" smtClean="0">
                <a:solidFill>
                  <a:srgbClr val="212121"/>
                </a:solidFill>
                <a:effectLst/>
                <a:latin typeface="Baloo Da 2"/>
              </a:rPr>
              <a:t>Alt+Shift+E</a:t>
            </a:r>
            <a:r>
              <a:rPr lang="en-US" sz="2400" b="0" i="0" dirty="0" smtClean="0">
                <a:solidFill>
                  <a:srgbClr val="212121"/>
                </a:solidFill>
                <a:effectLst/>
                <a:latin typeface="Baloo Da 2"/>
              </a:rPr>
              <a:t> = </a:t>
            </a:r>
            <a:r>
              <a:rPr lang="as-IN" sz="2400" b="0" i="0" dirty="0" smtClean="0">
                <a:solidFill>
                  <a:srgbClr val="212121"/>
                </a:solidFill>
                <a:effectLst/>
                <a:latin typeface="Baloo Da 2"/>
              </a:rPr>
              <a:t>মেইল মার্জড ডাটা ডকুমেন্ট এডিট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 err="1" smtClean="0">
                <a:solidFill>
                  <a:srgbClr val="212121"/>
                </a:solidFill>
                <a:effectLst/>
                <a:latin typeface="Baloo Da 2"/>
              </a:rPr>
              <a:t>Alt+shift+F</a:t>
            </a:r>
            <a:r>
              <a:rPr lang="en-US" sz="2400" b="0" i="0" dirty="0" smtClean="0">
                <a:solidFill>
                  <a:srgbClr val="212121"/>
                </a:solidFill>
                <a:effectLst/>
                <a:latin typeface="Baloo Da 2"/>
              </a:rPr>
              <a:t> = </a:t>
            </a:r>
            <a:r>
              <a:rPr lang="as-IN" sz="2400" b="0" i="0" dirty="0" smtClean="0">
                <a:solidFill>
                  <a:srgbClr val="212121"/>
                </a:solidFill>
                <a:effectLst/>
                <a:latin typeface="Baloo Da 2"/>
              </a:rPr>
              <a:t>একটি মার্জ ফিল্ড ইনসার্ট করার জন্য।</a:t>
            </a:r>
            <a:endParaRPr lang="as-IN" sz="2400" b="0" i="0" dirty="0">
              <a:solidFill>
                <a:srgbClr val="212121"/>
              </a:solidFill>
              <a:effectLst/>
              <a:latin typeface="Baloo Da 2"/>
            </a:endParaRPr>
          </a:p>
        </p:txBody>
      </p:sp>
    </p:spTree>
    <p:extLst>
      <p:ext uri="{BB962C8B-B14F-4D97-AF65-F5344CB8AC3E}">
        <p14:creationId xmlns:p14="http://schemas.microsoft.com/office/powerpoint/2010/main" val="107254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3" name="drumroll.wav"/>
          </p:stSnd>
        </p:sndAc>
      </p:transition>
    </mc:Choice>
    <mc:Fallback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46"/>
            <a:ext cx="12192000" cy="6863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92" y="5642750"/>
            <a:ext cx="1253639" cy="1302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3087" y="6384699"/>
            <a:ext cx="10761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মোঃ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আতিকুর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রহমান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ট্রেড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ইন্সট্রাক্টর,ফুলকোট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নবোদয়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কারিগরি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উচ্চ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বিদ্যালয়,শাজাহানপুর,বগুড়া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।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3087" y="2779796"/>
            <a:ext cx="1601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b="0" i="0" dirty="0" smtClean="0">
                <a:solidFill>
                  <a:srgbClr val="FFC000"/>
                </a:solidFill>
                <a:effectLst/>
                <a:latin typeface="Baloo Da 2"/>
              </a:rPr>
              <a:t>মাইক্রোসফট </a:t>
            </a:r>
            <a:endParaRPr lang="en-US" b="0" i="0" dirty="0" smtClean="0">
              <a:solidFill>
                <a:srgbClr val="FFC000"/>
              </a:solidFill>
              <a:effectLst/>
              <a:latin typeface="Baloo Da 2"/>
            </a:endParaRPr>
          </a:p>
          <a:p>
            <a:r>
              <a:rPr lang="as-IN" b="0" i="0" dirty="0" smtClean="0">
                <a:solidFill>
                  <a:srgbClr val="FFC000"/>
                </a:solidFill>
                <a:effectLst/>
                <a:latin typeface="Baloo Da 2"/>
              </a:rPr>
              <a:t>এক্সেল শর্টকাট</a:t>
            </a:r>
            <a:endParaRPr lang="as-IN" b="0" i="0" dirty="0">
              <a:solidFill>
                <a:srgbClr val="FFC000"/>
              </a:solidFill>
              <a:effectLst/>
              <a:latin typeface="Baloo Da 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74460" y="1054735"/>
            <a:ext cx="7574604" cy="397031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i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 Da 2"/>
              </a:rPr>
              <a:t>Left Arrow = </a:t>
            </a:r>
            <a:r>
              <a:rPr lang="as-IN" i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 Da 2"/>
              </a:rPr>
              <a:t>একঘর বাম পাশে।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 Da 2"/>
              </a:rPr>
              <a:t>Right Arrow = </a:t>
            </a:r>
            <a:r>
              <a:rPr lang="as-IN" i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 Da 2"/>
              </a:rPr>
              <a:t>একঘর ডানে পাশে।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 Da 2"/>
              </a:rPr>
              <a:t>Up Arrow = </a:t>
            </a:r>
            <a:r>
              <a:rPr lang="as-IN" i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 Da 2"/>
              </a:rPr>
              <a:t>একঘর উপরে।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 Da 2"/>
              </a:rPr>
              <a:t>Down Arrow = </a:t>
            </a:r>
            <a:r>
              <a:rPr lang="as-IN" i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 Da 2"/>
              </a:rPr>
              <a:t>একঘর নিচে।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 Da 2"/>
              </a:rPr>
              <a:t>Home = </a:t>
            </a:r>
            <a:r>
              <a:rPr lang="as-IN" i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 Da 2"/>
              </a:rPr>
              <a:t>রো এর প্রথমে যাওয়া।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 Da 2"/>
              </a:rPr>
              <a:t>CTRL + left Arrow = </a:t>
            </a:r>
            <a:r>
              <a:rPr lang="as-IN" i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 Da 2"/>
              </a:rPr>
              <a:t>কলামের শেষে যাওয়া।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 Da 2"/>
              </a:rPr>
              <a:t>CTRL + Home = </a:t>
            </a:r>
            <a:r>
              <a:rPr lang="as-IN" i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 Da 2"/>
              </a:rPr>
              <a:t>ওয়ার্কশীটের একেবারে উপরে যাওয়া।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 Da 2"/>
              </a:rPr>
              <a:t>CTRL + End = </a:t>
            </a:r>
            <a:r>
              <a:rPr lang="as-IN" i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 Da 2"/>
              </a:rPr>
              <a:t>ওয়ার্কশীটের একেবারে নিচে যাওয়া।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 Da 2"/>
              </a:rPr>
              <a:t>CTRL + PAGES DOWN = </a:t>
            </a:r>
            <a:r>
              <a:rPr lang="as-IN" i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 Da 2"/>
              </a:rPr>
              <a:t>পরের ওয়ার্কশীটে যাওয়া।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 Da 2"/>
              </a:rPr>
              <a:t>CTRL + PAGE-UP = </a:t>
            </a:r>
            <a:r>
              <a:rPr lang="as-IN" i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 Da 2"/>
              </a:rPr>
              <a:t>পূর্বের ওয়ার্কশীটে যাওয়া।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 Da 2"/>
              </a:rPr>
              <a:t>CTRL + Space bar = </a:t>
            </a:r>
            <a:r>
              <a:rPr lang="as-IN" i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 Da 2"/>
              </a:rPr>
              <a:t>সম্পুর্ণ কলাম সিলেক্ট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 Da 2"/>
              </a:rPr>
              <a:t>SHIFT + Space bar = </a:t>
            </a:r>
            <a:r>
              <a:rPr lang="as-IN" i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 Da 2"/>
              </a:rPr>
              <a:t>সম্পুর্ণ রো সিলেক্ট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 Da 2"/>
              </a:rPr>
              <a:t>SHIFT + Left Cursor = </a:t>
            </a:r>
            <a:r>
              <a:rPr lang="as-IN" i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 Da 2"/>
              </a:rPr>
              <a:t>সর্বপ্রথম কলামে যাওয়ার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 Da 2"/>
              </a:rPr>
              <a:t>SHIFT + Right Cursor = </a:t>
            </a:r>
            <a:r>
              <a:rPr lang="as-IN" i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 Da 2"/>
              </a:rPr>
              <a:t>সর্বশেষ কলামে যাওয়ার জন্য।</a:t>
            </a:r>
            <a:endParaRPr lang="as-IN" i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loo Da 2"/>
            </a:endParaRPr>
          </a:p>
        </p:txBody>
      </p:sp>
    </p:spTree>
    <p:extLst>
      <p:ext uri="{BB962C8B-B14F-4D97-AF65-F5344CB8AC3E}">
        <p14:creationId xmlns:p14="http://schemas.microsoft.com/office/powerpoint/2010/main" val="230541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3" name="drumroll.wav"/>
          </p:stSnd>
        </p:sndAc>
      </p:transition>
    </mc:Choice>
    <mc:Fallback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46"/>
            <a:ext cx="12192000" cy="6863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92" y="5642750"/>
            <a:ext cx="1253639" cy="1302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3087" y="6384699"/>
            <a:ext cx="10761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মোঃ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আতিকুর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রহমান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ট্রেড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ইন্সট্রাক্টর,ফুলকোট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নবোদয়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কারিগরি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উচ্চ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বিদ্যালয়,শাজাহানপুর,বগুড়া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।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0126" y="2654774"/>
            <a:ext cx="1519968" cy="830997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0" i="0" dirty="0" smtClean="0">
                <a:solidFill>
                  <a:schemeClr val="bg1"/>
                </a:solidFill>
                <a:effectLst/>
                <a:latin typeface="Baloo Da 2"/>
              </a:rPr>
              <a:t>Windows </a:t>
            </a:r>
          </a:p>
          <a:p>
            <a:r>
              <a:rPr lang="as-IN" sz="2400" b="0" i="0" dirty="0" smtClean="0">
                <a:solidFill>
                  <a:schemeClr val="bg1"/>
                </a:solidFill>
                <a:effectLst/>
                <a:latin typeface="Baloo Da 2"/>
              </a:rPr>
              <a:t> শর্টকাট</a:t>
            </a:r>
            <a:endParaRPr lang="as-IN" sz="2400" b="0" i="0" dirty="0">
              <a:solidFill>
                <a:schemeClr val="bg1"/>
              </a:solidFill>
              <a:effectLst/>
              <a:latin typeface="Baloo Da 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714740"/>
            <a:ext cx="7701064" cy="424731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b="0" i="0" dirty="0" smtClean="0">
              <a:solidFill>
                <a:schemeClr val="bg1"/>
              </a:solidFill>
              <a:effectLst/>
              <a:latin typeface="Baloo Da 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Windows + , (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কমা) = কম্পিউটারের ডেস্কটপে চলে আসবে। যখন কি ছেড়ে দেওয়া হবে তখন তা আগের অবস্থায় চলে আসবে।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Windows + . (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ডট) = উইন্ডো ডান অথবা বাম পার্শ্বে থাকবে।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Windows + R = Run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কমান্ড চলে আসবে।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Windows + X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কুইক এক্সেস মেন্যু ওপেন হবে।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Windows + I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সেটিংস মেন্যু চলে আসবে।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Windows + M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সব কিছু মিনিমাইজ হয়ে ডেক্সটপ প্রদর্শিত হবে।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Windows + D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ডেস্কটপ প্রদর্শিত হবে। দ্বিতীয়বার চাপলে আগের অবস্থায় ফিরে আসবে।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Windows + Q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কম্পিউটারের সকল অ্যাপ্লিকেশন সার্চ করার অপশন আসবে। এর সাহায্যে সহজে যে কোন অ্যাপ্লিকেশন সার্চ করে পাওয়া যাবে।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Windows + W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সিস্টেম সেটিংস সার্চ করার জন্য সার্চ মেন্যু চলে আসবে।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Windows + F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ফাইল বা ফোল্ডার সার্চে জন্য মেন্যু চলে আসবে।</a:t>
            </a:r>
            <a:endParaRPr lang="en-US" b="0" i="0" dirty="0" smtClean="0">
              <a:solidFill>
                <a:schemeClr val="bg1"/>
              </a:solidFill>
              <a:effectLst/>
              <a:latin typeface="Baloo Da 2"/>
            </a:endParaRPr>
          </a:p>
          <a:p>
            <a:pPr>
              <a:buFont typeface="Arial" panose="020B0604020202020204" pitchFamily="34" charset="0"/>
              <a:buChar char="•"/>
            </a:pPr>
            <a:endParaRPr lang="as-IN" b="0" i="0" dirty="0">
              <a:solidFill>
                <a:schemeClr val="bg1"/>
              </a:solidFill>
              <a:effectLst/>
              <a:latin typeface="Baloo Da 2"/>
            </a:endParaRPr>
          </a:p>
        </p:txBody>
      </p:sp>
    </p:spTree>
    <p:extLst>
      <p:ext uri="{BB962C8B-B14F-4D97-AF65-F5344CB8AC3E}">
        <p14:creationId xmlns:p14="http://schemas.microsoft.com/office/powerpoint/2010/main" val="249289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3" name="drumroll.wav"/>
          </p:stSnd>
        </p:sndAc>
      </p:transition>
    </mc:Choice>
    <mc:Fallback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46"/>
            <a:ext cx="12192000" cy="6863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92" y="5642750"/>
            <a:ext cx="1253639" cy="1302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3087" y="6384699"/>
            <a:ext cx="10761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মোঃ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আতিকুর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রহমান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ট্রেড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ইন্সট্রাক্টর,ফুলকোট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নবোদয়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কারিগরি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উচ্চ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বিদ্যালয়,শাজাহানপুর,বগুড়া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।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60" y="380007"/>
            <a:ext cx="10376373" cy="5207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645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3" name="drumroll.wav"/>
          </p:stSnd>
        </p:sndAc>
      </p:transition>
    </mc:Choice>
    <mc:Fallback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EE694B-F4E7-432E-A5E1-9D2058173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8" y="4383310"/>
            <a:ext cx="1803573" cy="5279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3E94C3-81E3-456D-9575-51525F3F5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762" y="3471455"/>
            <a:ext cx="5434291" cy="31853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CD8C74-49B9-42C1-BE27-F0C4E01464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38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" name="Group 5"/>
          <p:cNvGrpSpPr/>
          <p:nvPr/>
        </p:nvGrpSpPr>
        <p:grpSpPr>
          <a:xfrm>
            <a:off x="12357" y="0"/>
            <a:ext cx="12180143" cy="6858000"/>
            <a:chOff x="12357" y="0"/>
            <a:chExt cx="12180143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91F37A-4255-490A-B3A6-F54E1C49C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0"/>
              <a:ext cx="101351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754C6B-D685-44AE-B0EE-1DEB87E724DC}"/>
                </a:ext>
              </a:extLst>
            </p:cNvPr>
            <p:cNvSpPr/>
            <p:nvPr/>
          </p:nvSpPr>
          <p:spPr>
            <a:xfrm>
              <a:off x="12357" y="0"/>
              <a:ext cx="2057400" cy="68580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98C8AA-0FCB-4DC8-AA9D-85175EE631E1}"/>
                </a:ext>
              </a:extLst>
            </p:cNvPr>
            <p:cNvSpPr/>
            <p:nvPr/>
          </p:nvSpPr>
          <p:spPr>
            <a:xfrm>
              <a:off x="2569555" y="324853"/>
              <a:ext cx="402246" cy="5496806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13FAF1-AB4D-4FAC-A89B-C8FB25F9A3A5}"/>
                </a:ext>
              </a:extLst>
            </p:cNvPr>
            <p:cNvSpPr/>
            <p:nvPr/>
          </p:nvSpPr>
          <p:spPr>
            <a:xfrm>
              <a:off x="11442031" y="324853"/>
              <a:ext cx="402243" cy="5496806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B2E0E-AA3E-430A-AA2D-13B76354A884}"/>
                </a:ext>
              </a:extLst>
            </p:cNvPr>
            <p:cNvSpPr/>
            <p:nvPr/>
          </p:nvSpPr>
          <p:spPr>
            <a:xfrm rot="5400000">
              <a:off x="7009208" y="-3728484"/>
              <a:ext cx="395415" cy="8470230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D6A94B-396D-4C72-A57A-82C6D0E7FE89}"/>
                </a:ext>
              </a:extLst>
            </p:cNvPr>
            <p:cNvSpPr/>
            <p:nvPr/>
          </p:nvSpPr>
          <p:spPr>
            <a:xfrm rot="5400000">
              <a:off x="7009207" y="1388835"/>
              <a:ext cx="395416" cy="8470230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86D784-A627-4460-9541-9F886FD19564}"/>
                </a:ext>
              </a:extLst>
            </p:cNvPr>
            <p:cNvSpPr/>
            <p:nvPr/>
          </p:nvSpPr>
          <p:spPr>
            <a:xfrm>
              <a:off x="2971799" y="720270"/>
              <a:ext cx="8435167" cy="470597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4B5D386-4F2F-4436-B2E6-14D7B8E9E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87" y="43228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124D829-487F-47D9-B6F1-BACBE3507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930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6B204FE-9DD8-4701-8EE0-74E35CEBA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7372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D98C8AA-0FCB-4DC8-AA9D-85175EE631E1}"/>
                </a:ext>
              </a:extLst>
            </p:cNvPr>
            <p:cNvSpPr/>
            <p:nvPr/>
          </p:nvSpPr>
          <p:spPr>
            <a:xfrm>
              <a:off x="2569554" y="324851"/>
              <a:ext cx="402246" cy="5496806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913FAF1-AB4D-4FAC-A89B-C8FB25F9A3A5}"/>
                </a:ext>
              </a:extLst>
            </p:cNvPr>
            <p:cNvSpPr/>
            <p:nvPr/>
          </p:nvSpPr>
          <p:spPr>
            <a:xfrm>
              <a:off x="11442030" y="324851"/>
              <a:ext cx="402243" cy="5496806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C3B2E0E-AA3E-430A-AA2D-13B76354A884}"/>
                </a:ext>
              </a:extLst>
            </p:cNvPr>
            <p:cNvSpPr/>
            <p:nvPr/>
          </p:nvSpPr>
          <p:spPr>
            <a:xfrm rot="5400000">
              <a:off x="7009207" y="-3728486"/>
              <a:ext cx="395415" cy="8470230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D6A94B-396D-4C72-A57A-82C6D0E7FE89}"/>
                </a:ext>
              </a:extLst>
            </p:cNvPr>
            <p:cNvSpPr/>
            <p:nvPr/>
          </p:nvSpPr>
          <p:spPr>
            <a:xfrm rot="5400000">
              <a:off x="7009206" y="1388833"/>
              <a:ext cx="395416" cy="8470230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4B5D386-4F2F-4436-B2E6-14D7B8E9E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86" y="432285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1F9713D-7230-4201-B727-28DAFA1A52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241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C47FAC-DA75-41BB-A672-BE266558E1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9121"/>
            <a:ext cx="12192000" cy="39541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6834" y="103974"/>
            <a:ext cx="11046971" cy="6536377"/>
            <a:chOff x="46834" y="103974"/>
            <a:chExt cx="11046971" cy="65363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05" y="5600766"/>
              <a:ext cx="1037967" cy="102678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70" y="103974"/>
              <a:ext cx="1472577" cy="14725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34" y="2295349"/>
              <a:ext cx="1995301" cy="14964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538" y="5613568"/>
              <a:ext cx="1037967" cy="102678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2864297" y="1631842"/>
              <a:ext cx="2465420" cy="17459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1" name="Cloud Callout 20"/>
            <p:cNvSpPr/>
            <p:nvPr/>
          </p:nvSpPr>
          <p:spPr>
            <a:xfrm>
              <a:off x="5273611" y="911263"/>
              <a:ext cx="3430599" cy="511874"/>
            </a:xfrm>
            <a:prstGeom prst="cloudCallout">
              <a:avLst/>
            </a:prstGeom>
            <a:ln w="571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পরিচিতি</a:t>
              </a:r>
              <a:endParaRPr lang="en-US" sz="2400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9589" y="1604269"/>
              <a:ext cx="899793" cy="324718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0" name="TextBox 29"/>
            <p:cNvSpPr txBox="1"/>
            <p:nvPr/>
          </p:nvSpPr>
          <p:spPr>
            <a:xfrm>
              <a:off x="2997426" y="3827929"/>
              <a:ext cx="2774974" cy="15081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মোঃ</a:t>
              </a:r>
              <a:r>
                <a:rPr lang="en-US" dirty="0" smtClean="0"/>
                <a:t> </a:t>
              </a:r>
              <a:r>
                <a:rPr lang="en-US" dirty="0" err="1" smtClean="0"/>
                <a:t>আতিকুর</a:t>
              </a:r>
              <a:r>
                <a:rPr lang="en-US" dirty="0" smtClean="0"/>
                <a:t> </a:t>
              </a:r>
              <a:r>
                <a:rPr lang="en-US" dirty="0" err="1" smtClean="0"/>
                <a:t>রহমান</a:t>
              </a:r>
              <a:endParaRPr lang="en-US" dirty="0" smtClean="0"/>
            </a:p>
            <a:p>
              <a:r>
                <a:rPr lang="en-US" dirty="0" err="1" smtClean="0"/>
                <a:t>ট্রেড</a:t>
              </a:r>
              <a:r>
                <a:rPr lang="en-US" dirty="0" smtClean="0"/>
                <a:t> </a:t>
              </a:r>
              <a:r>
                <a:rPr lang="en-US" dirty="0" err="1" smtClean="0"/>
                <a:t>ইন্স</a:t>
              </a:r>
              <a:r>
                <a:rPr lang="en-US" dirty="0" smtClean="0"/>
                <a:t>( </a:t>
              </a:r>
              <a:r>
                <a:rPr lang="en-US" dirty="0" err="1" smtClean="0"/>
                <a:t>ইলেক</a:t>
              </a:r>
              <a:r>
                <a:rPr lang="en-US" dirty="0" smtClean="0"/>
                <a:t>)</a:t>
              </a:r>
            </a:p>
            <a:p>
              <a:r>
                <a:rPr lang="en-US" sz="1400" dirty="0" err="1" smtClean="0"/>
                <a:t>ফুলকোট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নবোদয়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কারিগরি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উচ্চ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বিদ্যালয়</a:t>
              </a:r>
              <a:endParaRPr lang="en-US" sz="1400" dirty="0" smtClean="0"/>
            </a:p>
            <a:p>
              <a:r>
                <a:rPr lang="en-US" sz="1400" dirty="0" err="1" smtClean="0"/>
                <a:t>শাজাহানপুর,বগুড়া</a:t>
              </a:r>
              <a:endParaRPr lang="en-US" sz="1400" dirty="0" smtClean="0"/>
            </a:p>
            <a:p>
              <a:r>
                <a:rPr lang="en-US" sz="1400" dirty="0" smtClean="0"/>
                <a:t>01716727788</a:t>
              </a:r>
              <a:endParaRPr lang="en-US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16865" y="2617582"/>
              <a:ext cx="3376940" cy="12003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spc="50" dirty="0" err="1" smtClean="0">
                  <a:ln w="0"/>
                  <a:solidFill>
                    <a:srgbClr val="0070C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বিষয়ঃ</a:t>
              </a:r>
              <a:r>
                <a:rPr lang="en-US" b="1" spc="50" dirty="0">
                  <a:ln w="0"/>
                  <a:solidFill>
                    <a:srgbClr val="0070C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 </a:t>
              </a:r>
              <a:r>
                <a:rPr lang="en-US" b="1" spc="50" dirty="0" err="1" smtClean="0">
                  <a:ln w="0"/>
                  <a:solidFill>
                    <a:srgbClr val="0070C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অফিস</a:t>
              </a:r>
              <a:r>
                <a:rPr lang="en-US" b="1" spc="50" dirty="0" smtClean="0">
                  <a:ln w="0"/>
                  <a:solidFill>
                    <a:srgbClr val="0070C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 অ্যাপ্লিকেশন-১</a:t>
              </a:r>
            </a:p>
            <a:p>
              <a:r>
                <a:rPr lang="en-US" b="1" spc="50" dirty="0" err="1" smtClean="0">
                  <a:ln w="0"/>
                  <a:solidFill>
                    <a:srgbClr val="0070C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শ্রেণী</a:t>
              </a:r>
              <a:r>
                <a:rPr lang="en-US" b="1" spc="50" dirty="0" smtClean="0">
                  <a:ln w="0"/>
                  <a:solidFill>
                    <a:srgbClr val="0070C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 : </a:t>
              </a:r>
              <a:r>
                <a:rPr lang="en-US" b="1" spc="50" dirty="0" err="1" smtClean="0">
                  <a:ln w="0"/>
                  <a:solidFill>
                    <a:srgbClr val="0070C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নবম</a:t>
              </a:r>
              <a:endParaRPr lang="en-US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  <a:p>
              <a:r>
                <a:rPr lang="en-US" b="1" spc="50" dirty="0" err="1" smtClean="0">
                  <a:ln w="0"/>
                  <a:solidFill>
                    <a:srgbClr val="0070C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অধ্যায়</a:t>
              </a:r>
              <a:r>
                <a:rPr lang="en-US" b="1" spc="50" dirty="0" smtClean="0">
                  <a:ln w="0"/>
                  <a:solidFill>
                    <a:srgbClr val="0070C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: ৯ম</a:t>
              </a:r>
            </a:p>
            <a:p>
              <a:r>
                <a:rPr lang="en-US" b="1" spc="50" dirty="0" err="1" smtClean="0">
                  <a:ln w="0"/>
                  <a:solidFill>
                    <a:srgbClr val="0070C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পাঠ</a:t>
              </a:r>
              <a:r>
                <a:rPr lang="en-US" b="1" spc="50" dirty="0" smtClean="0">
                  <a:ln w="0"/>
                  <a:solidFill>
                    <a:srgbClr val="0070C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: </a:t>
              </a:r>
              <a:r>
                <a:rPr lang="en-US" b="1" cap="all" dirty="0" err="1" smtClean="0">
                  <a:solidFill>
                    <a:srgbClr val="0070C0"/>
                  </a:solidFill>
                </a:rPr>
                <a:t>কিবোর্ড</a:t>
              </a:r>
              <a:r>
                <a:rPr lang="en-US" b="1" cap="all" dirty="0" smtClean="0">
                  <a:solidFill>
                    <a:srgbClr val="0070C0"/>
                  </a:solidFill>
                </a:rPr>
                <a:t> </a:t>
              </a:r>
              <a:r>
                <a:rPr lang="en-US" b="1" cap="all" dirty="0" err="1" smtClean="0">
                  <a:solidFill>
                    <a:srgbClr val="0070C0"/>
                  </a:solidFill>
                </a:rPr>
                <a:t>ভ্যবহার</a:t>
              </a:r>
              <a:endParaRPr lang="as-IN" b="1" cap="all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500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3" name="drumroll.wav"/>
          </p:stSnd>
        </p:sndAc>
      </p:transition>
    </mc:Choice>
    <mc:Fallback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7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81259" y="430490"/>
            <a:ext cx="5128327" cy="461665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as-IN" sz="2400" b="1" i="0" dirty="0" smtClean="0">
                <a:solidFill>
                  <a:srgbClr val="00B0F0"/>
                </a:solidFill>
                <a:effectLst/>
                <a:latin typeface="Baloo Da 2"/>
              </a:rPr>
              <a:t>কীবোর্ড এর কোন বাটনের কি কাজ</a:t>
            </a:r>
            <a:endParaRPr lang="as-IN" sz="2400" b="1" i="0" dirty="0">
              <a:solidFill>
                <a:srgbClr val="00B0F0"/>
              </a:solidFill>
              <a:effectLst/>
              <a:latin typeface="Baloo Da 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2591" y="1322645"/>
            <a:ext cx="6096000" cy="424731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b="0" i="0" dirty="0" smtClean="0">
              <a:solidFill>
                <a:schemeClr val="bg1"/>
              </a:solidFill>
              <a:effectLst/>
              <a:latin typeface="Baloo Da 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Ctrl 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+ C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কপি করুন।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Ctrl + X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কাট করুন।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Ctrl + V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পেস্ট করুন।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CTRL + Z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এর পূর্বাবস্থায় ফিরে আসুন।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Shift + DELETE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রিসাইকেল বিনে আইটেমটি স্থাপন ছাড়া স্থায়ীভাবে নির্বাচিত আইটেম মুছুন।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Ctrl + Shift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যখন একটি আইটেম টেনে – নির্বাচিত আইটেমের একটি শর্টকাট তৈরি করুন।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F2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চেপে = নির্বাচিত আইটেমের রিনেম করুন।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CTRL + Right Arrow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পরবর্তী শব্দের শুরুতে সন্নিবেশ বিন্দু সরান।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Left Arrow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বাম পাশে মেনু খোলা অথবা সাবমেনু বন্ধ করা।</a:t>
            </a:r>
          </a:p>
          <a:p>
            <a:r>
              <a:rPr lang="as-IN" dirty="0" smtClean="0">
                <a:solidFill>
                  <a:schemeClr val="bg1"/>
                </a:solidFill>
                <a:effectLst/>
                <a:latin typeface="Baloo Da 2"/>
              </a:rPr>
              <a:t/>
            </a:r>
            <a:br>
              <a:rPr lang="as-IN" dirty="0" smtClean="0">
                <a:solidFill>
                  <a:schemeClr val="bg1"/>
                </a:solidFill>
                <a:effectLst/>
                <a:latin typeface="Baloo Da 2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0564" y="2775254"/>
            <a:ext cx="35125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b="1" dirty="0">
                <a:solidFill>
                  <a:srgbClr val="FFC000"/>
                </a:solidFill>
                <a:latin typeface="Baloo Da 2"/>
              </a:rPr>
              <a:t>কীবোর্ড এর সাধারন শর্টকাট কী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92" y="5642750"/>
            <a:ext cx="1253639" cy="1302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3087" y="6384699"/>
            <a:ext cx="10761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2000" dirty="0" err="1" smtClean="0"/>
              <a:t>মোঃ</a:t>
            </a:r>
            <a:r>
              <a:rPr lang="en-US" sz="2000" dirty="0" smtClean="0"/>
              <a:t> </a:t>
            </a:r>
            <a:r>
              <a:rPr lang="en-US" sz="2000" dirty="0" err="1" smtClean="0"/>
              <a:t>আতিকুর</a:t>
            </a:r>
            <a:r>
              <a:rPr lang="en-US" sz="2000" dirty="0" smtClean="0"/>
              <a:t> </a:t>
            </a:r>
            <a:r>
              <a:rPr lang="en-US" sz="2000" dirty="0" err="1" smtClean="0"/>
              <a:t>রহমান</a:t>
            </a:r>
            <a:r>
              <a:rPr lang="en-US" sz="2000" dirty="0" smtClean="0"/>
              <a:t>, </a:t>
            </a:r>
            <a:r>
              <a:rPr lang="en-US" sz="2000" dirty="0" err="1" smtClean="0"/>
              <a:t>ট্রেড</a:t>
            </a:r>
            <a:r>
              <a:rPr lang="en-US" sz="2000" dirty="0" smtClean="0"/>
              <a:t> </a:t>
            </a:r>
            <a:r>
              <a:rPr lang="en-US" sz="2000" dirty="0" err="1" smtClean="0"/>
              <a:t>ইন্সট্রাক্টর,ফুলকোট</a:t>
            </a:r>
            <a:r>
              <a:rPr lang="en-US" sz="2000" dirty="0" smtClean="0"/>
              <a:t> </a:t>
            </a:r>
            <a:r>
              <a:rPr lang="en-US" sz="2000" dirty="0" err="1" smtClean="0"/>
              <a:t>নবোদয়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কারিগরি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উচ্চ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বিদ্যালয়,শাজাহানপুর,বগুড়া</a:t>
            </a:r>
            <a:r>
              <a:rPr lang="en-US" sz="2000" dirty="0" smtClean="0"/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725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46"/>
            <a:ext cx="12192000" cy="6863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92" y="5642750"/>
            <a:ext cx="1253639" cy="1302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3087" y="6384699"/>
            <a:ext cx="10761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2000" dirty="0" err="1" smtClean="0"/>
              <a:t>মোঃ</a:t>
            </a:r>
            <a:r>
              <a:rPr lang="en-US" sz="2000" dirty="0" smtClean="0"/>
              <a:t> </a:t>
            </a:r>
            <a:r>
              <a:rPr lang="en-US" sz="2000" dirty="0" err="1" smtClean="0"/>
              <a:t>আতিকুর</a:t>
            </a:r>
            <a:r>
              <a:rPr lang="en-US" sz="2000" dirty="0" smtClean="0"/>
              <a:t> </a:t>
            </a:r>
            <a:r>
              <a:rPr lang="en-US" sz="2000" dirty="0" err="1" smtClean="0"/>
              <a:t>রহমান</a:t>
            </a:r>
            <a:r>
              <a:rPr lang="en-US" sz="2000" dirty="0" smtClean="0"/>
              <a:t>, </a:t>
            </a:r>
            <a:r>
              <a:rPr lang="en-US" sz="2000" dirty="0" err="1" smtClean="0"/>
              <a:t>ট্রেড</a:t>
            </a:r>
            <a:r>
              <a:rPr lang="en-US" sz="2000" dirty="0" smtClean="0"/>
              <a:t> </a:t>
            </a:r>
            <a:r>
              <a:rPr lang="en-US" sz="2000" dirty="0" err="1" smtClean="0"/>
              <a:t>ইন্সট্রাক্টর,ফুলকোট</a:t>
            </a:r>
            <a:r>
              <a:rPr lang="en-US" sz="2000" dirty="0" smtClean="0"/>
              <a:t> </a:t>
            </a:r>
            <a:r>
              <a:rPr lang="en-US" sz="2000" dirty="0" err="1" smtClean="0"/>
              <a:t>নবোদয়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কারিগরি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উচ্চ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বিদ্যালয়,শাজাহানপুর,বগুড়া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027007" y="2163103"/>
            <a:ext cx="5087465" cy="230832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70C0"/>
                </a:solidFill>
                <a:effectLst/>
                <a:latin typeface="Baloo Da 2"/>
              </a:rPr>
              <a:t>F5 </a:t>
            </a:r>
            <a:r>
              <a:rPr lang="as-IN" b="0" i="0" dirty="0" smtClean="0">
                <a:solidFill>
                  <a:srgbClr val="0070C0"/>
                </a:solidFill>
                <a:effectLst/>
                <a:latin typeface="Baloo Da 2"/>
              </a:rPr>
              <a:t>চাপুন কী = সক্রিয় উইন্ডোর আপডেট করুন।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70C0"/>
                </a:solidFill>
                <a:effectLst/>
                <a:latin typeface="Baloo Da 2"/>
              </a:rPr>
              <a:t>BACKSPACE = </a:t>
            </a:r>
            <a:r>
              <a:rPr lang="as-IN" b="0" i="0" dirty="0" smtClean="0">
                <a:solidFill>
                  <a:srgbClr val="0070C0"/>
                </a:solidFill>
                <a:effectLst/>
                <a:latin typeface="Baloo Da 2"/>
              </a:rPr>
              <a:t>কম্পিউটার বা উইন্ডোজ এক্সপ্লোরার ফোল্ডার </a:t>
            </a:r>
            <a:r>
              <a:rPr lang="en-US" b="0" i="0" dirty="0" err="1" smtClean="0">
                <a:solidFill>
                  <a:srgbClr val="0070C0"/>
                </a:solidFill>
                <a:effectLst/>
                <a:latin typeface="Baloo Da 2"/>
              </a:rPr>
              <a:t>onelevel</a:t>
            </a:r>
            <a:r>
              <a:rPr lang="en-US" b="0" i="0" dirty="0" smtClean="0">
                <a:solidFill>
                  <a:srgbClr val="0070C0"/>
                </a:solidFill>
                <a:effectLst/>
                <a:latin typeface="Baloo Da 2"/>
              </a:rPr>
              <a:t> </a:t>
            </a:r>
            <a:r>
              <a:rPr lang="as-IN" b="0" i="0" dirty="0" smtClean="0">
                <a:solidFill>
                  <a:srgbClr val="0070C0"/>
                </a:solidFill>
                <a:effectLst/>
                <a:latin typeface="Baloo Da 2"/>
              </a:rPr>
              <a:t>আপ দেখুন।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70C0"/>
                </a:solidFill>
                <a:effectLst/>
                <a:latin typeface="Baloo Da 2"/>
              </a:rPr>
              <a:t>Esc = </a:t>
            </a:r>
            <a:r>
              <a:rPr lang="as-IN" b="0" i="0" dirty="0" smtClean="0">
                <a:solidFill>
                  <a:srgbClr val="0070C0"/>
                </a:solidFill>
                <a:effectLst/>
                <a:latin typeface="Baloo Da 2"/>
              </a:rPr>
              <a:t>বর্তমান টাস্ক বাতিল করুন।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70C0"/>
                </a:solidFill>
                <a:effectLst/>
                <a:latin typeface="Baloo Da 2"/>
              </a:rPr>
              <a:t>Ctrl + Tab = </a:t>
            </a:r>
            <a:r>
              <a:rPr lang="as-IN" b="0" i="0" dirty="0" smtClean="0">
                <a:solidFill>
                  <a:srgbClr val="0070C0"/>
                </a:solidFill>
                <a:effectLst/>
                <a:latin typeface="Baloo Da 2"/>
              </a:rPr>
              <a:t>ট্যাব মাধ্যমে অগ্রসর করান।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70C0"/>
                </a:solidFill>
                <a:effectLst/>
                <a:latin typeface="Baloo Da 2"/>
              </a:rPr>
              <a:t>CTRL + Shift + Tab = </a:t>
            </a:r>
            <a:r>
              <a:rPr lang="as-IN" b="0" i="0" dirty="0" smtClean="0">
                <a:solidFill>
                  <a:srgbClr val="0070C0"/>
                </a:solidFill>
                <a:effectLst/>
                <a:latin typeface="Baloo Da 2"/>
              </a:rPr>
              <a:t>ট্যাব মাধ্যমে পশ্চাদবর্তী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b="0" i="0" dirty="0" smtClean="0">
                <a:solidFill>
                  <a:srgbClr val="0070C0"/>
                </a:solidFill>
                <a:effectLst/>
                <a:latin typeface="Baloo Da 2"/>
              </a:rPr>
              <a:t>ট্যাব (বিকল্পগুলির মাধ্যমে অগ্রসর)।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70C0"/>
                </a:solidFill>
                <a:effectLst/>
                <a:latin typeface="Baloo Da 2"/>
              </a:rPr>
              <a:t>Shift + Tab = </a:t>
            </a:r>
            <a:r>
              <a:rPr lang="as-IN" b="0" i="0" dirty="0" smtClean="0">
                <a:solidFill>
                  <a:srgbClr val="0070C0"/>
                </a:solidFill>
                <a:effectLst/>
                <a:latin typeface="Baloo Da 2"/>
              </a:rPr>
              <a:t>বিকল্পগুলির মাধ্যমে ।</a:t>
            </a:r>
            <a:endParaRPr lang="as-IN" b="0" i="0" dirty="0">
              <a:solidFill>
                <a:srgbClr val="0070C0"/>
              </a:solidFill>
              <a:effectLst/>
              <a:latin typeface="Baloo Da 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64614" y="1328391"/>
            <a:ext cx="4863836" cy="397031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বাম 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Alt +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বাম 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Shift + Print Screen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উচ্চ বৈশাদৃশ্য সুইচ চালু বা বন্ধ করা হয়।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বাম 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Alt +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বাম 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SHIFT + NUM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টি লক = 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mouse keys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সুইচ অন বা বন্ধ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SHIFT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পাঁচবার = 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sticky keys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সুইচ অন বা বন্ধ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পাঁচ সেকেন্ডের জন্য 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NUM Lock = toggle keys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সুইচ অন বা বন্ধ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উইন্ডোজ লোগো + 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U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ওপেন ইউটিলিটি ম্যানেজার।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END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টি = সক্রিয় উইন্ডোর নীচে প্রদর্শন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Home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সক্রিয় উইন্ডোর উপরে প্রদর্শন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NUM LOCK + +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তারকা চিহ্ন (*) সাবফোল্ডার নির্বাচিত ফোল্ডারের অধীনে সব প্রদর্শন করা।</a:t>
            </a:r>
            <a:endParaRPr lang="as-IN" b="0" i="0" dirty="0">
              <a:solidFill>
                <a:schemeClr val="bg1"/>
              </a:solidFill>
              <a:effectLst/>
              <a:latin typeface="Baloo Da 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1313" y="621537"/>
            <a:ext cx="351250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s-IN" b="1" dirty="0">
                <a:solidFill>
                  <a:srgbClr val="FFC000"/>
                </a:solidFill>
                <a:latin typeface="Baloo Da 2"/>
              </a:rPr>
              <a:t>কীবোর্ড এর সাধারন শর্টকাট কী</a:t>
            </a:r>
          </a:p>
        </p:txBody>
      </p:sp>
    </p:spTree>
    <p:extLst>
      <p:ext uri="{BB962C8B-B14F-4D97-AF65-F5344CB8AC3E}">
        <p14:creationId xmlns:p14="http://schemas.microsoft.com/office/powerpoint/2010/main" val="353423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34" y="38030"/>
            <a:ext cx="12192000" cy="6863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92" y="5642750"/>
            <a:ext cx="1253639" cy="1302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3087" y="6384699"/>
            <a:ext cx="10761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2000" dirty="0" err="1" smtClean="0"/>
              <a:t>মোঃ</a:t>
            </a:r>
            <a:r>
              <a:rPr lang="en-US" sz="2000" dirty="0" smtClean="0"/>
              <a:t> </a:t>
            </a:r>
            <a:r>
              <a:rPr lang="en-US" sz="2000" dirty="0" err="1" smtClean="0"/>
              <a:t>আতিকুর</a:t>
            </a:r>
            <a:r>
              <a:rPr lang="en-US" sz="2000" dirty="0" smtClean="0"/>
              <a:t> </a:t>
            </a:r>
            <a:r>
              <a:rPr lang="en-US" sz="2000" dirty="0" err="1" smtClean="0"/>
              <a:t>রহমান</a:t>
            </a:r>
            <a:r>
              <a:rPr lang="en-US" sz="2000" dirty="0" smtClean="0"/>
              <a:t>, </a:t>
            </a:r>
            <a:r>
              <a:rPr lang="en-US" sz="2000" dirty="0" err="1" smtClean="0"/>
              <a:t>ট্রেড</a:t>
            </a:r>
            <a:r>
              <a:rPr lang="en-US" sz="2000" dirty="0" smtClean="0"/>
              <a:t> </a:t>
            </a:r>
            <a:r>
              <a:rPr lang="en-US" sz="2000" dirty="0" err="1" smtClean="0"/>
              <a:t>ইন্সট্রাক্টর,ফুলকোট</a:t>
            </a:r>
            <a:r>
              <a:rPr lang="en-US" sz="2000" dirty="0" smtClean="0"/>
              <a:t> </a:t>
            </a:r>
            <a:r>
              <a:rPr lang="en-US" sz="2000" dirty="0" err="1" smtClean="0"/>
              <a:t>নবোদয়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কারিগরি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উচ্চ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বিদ্যালয়,শাজাহানপুর,বগুড়া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971313" y="621537"/>
            <a:ext cx="3512500" cy="36933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as-IN" b="1" dirty="0">
                <a:solidFill>
                  <a:srgbClr val="FFC000"/>
                </a:solidFill>
                <a:latin typeface="Baloo Da 2"/>
              </a:rPr>
              <a:t>কীবোর্ড এর সাধারন শর্টকাট কী</a:t>
            </a:r>
          </a:p>
        </p:txBody>
      </p:sp>
      <p:sp>
        <p:nvSpPr>
          <p:cNvPr id="3" name="Rectangle 2"/>
          <p:cNvSpPr/>
          <p:nvPr/>
        </p:nvSpPr>
        <p:spPr>
          <a:xfrm>
            <a:off x="2882629" y="1720242"/>
            <a:ext cx="7321685" cy="286232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CTRL + Left Arrow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পূর্ববর্তী শব্দের শুরুতে সন্নিবেশ বিন্দু সরানো।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CTRL + Down Arrow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পরবর্তী অনুচ্ছেদের শুরুতে সন্নিবেশ বিন্দু সরানো।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CTRL + Up Arrow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পূর্ববর্তী অনুচ্ছেদের শুরুতে সন্নিবেশ বিন্দু সরানো।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Ctrl + A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সকল নির্বাচন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16 থেকে 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F3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কী = একটি ফাইল অথবা ফোল্ডার জন্য অনুসন্ধান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ALT + ENTER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নির্বাচিত আইটেমের জন্য বৈশিষ্ট্য দেখা।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Alt + F4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সক্রিয় আইটেমটি বন্ধ, অথবা সক্রিয় প্রোগ্রাম প্রস্থান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ALT + ENTER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নির্বাচিত বস্তুর বৈশিষ্ট্যাবলী প্রর্দশিত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ALT + Space bar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সক্রিয় উইন্ডোর শর্টকাট মেনু খুলুন।</a:t>
            </a:r>
            <a:endParaRPr lang="as-IN" b="0" i="0" dirty="0">
              <a:solidFill>
                <a:schemeClr val="bg1"/>
              </a:solidFill>
              <a:effectLst/>
              <a:latin typeface="Baloo Da 2"/>
            </a:endParaRPr>
          </a:p>
        </p:txBody>
      </p:sp>
    </p:spTree>
    <p:extLst>
      <p:ext uri="{BB962C8B-B14F-4D97-AF65-F5344CB8AC3E}">
        <p14:creationId xmlns:p14="http://schemas.microsoft.com/office/powerpoint/2010/main" val="264984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46"/>
            <a:ext cx="12192000" cy="6863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92" y="5642750"/>
            <a:ext cx="1253639" cy="1302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3087" y="6384699"/>
            <a:ext cx="10761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2000" dirty="0" err="1" smtClean="0"/>
              <a:t>মোঃ</a:t>
            </a:r>
            <a:r>
              <a:rPr lang="en-US" sz="2000" dirty="0" smtClean="0"/>
              <a:t> </a:t>
            </a:r>
            <a:r>
              <a:rPr lang="en-US" sz="2000" dirty="0" err="1" smtClean="0"/>
              <a:t>আতিকুর</a:t>
            </a:r>
            <a:r>
              <a:rPr lang="en-US" sz="2000" dirty="0" smtClean="0"/>
              <a:t> </a:t>
            </a:r>
            <a:r>
              <a:rPr lang="en-US" sz="2000" dirty="0" err="1" smtClean="0"/>
              <a:t>রহমান</a:t>
            </a:r>
            <a:r>
              <a:rPr lang="en-US" sz="2000" dirty="0" smtClean="0"/>
              <a:t>, </a:t>
            </a:r>
            <a:r>
              <a:rPr lang="en-US" sz="2000" dirty="0" err="1" smtClean="0"/>
              <a:t>ট্রেড</a:t>
            </a:r>
            <a:r>
              <a:rPr lang="en-US" sz="2000" dirty="0" smtClean="0"/>
              <a:t> </a:t>
            </a:r>
            <a:r>
              <a:rPr lang="en-US" sz="2000" dirty="0" err="1" smtClean="0"/>
              <a:t>ইন্সট্রাক্টর,ফুলকোট</a:t>
            </a:r>
            <a:r>
              <a:rPr lang="en-US" sz="2000" dirty="0" smtClean="0"/>
              <a:t> </a:t>
            </a:r>
            <a:r>
              <a:rPr lang="en-US" sz="2000" dirty="0" err="1" smtClean="0"/>
              <a:t>নবোদয়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কারিগরি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উচ্চ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বিদ্যালয়,শাজাহানপুর,বগুড়া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971313" y="621537"/>
            <a:ext cx="3512500" cy="369332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as-IN" b="1" dirty="0">
                <a:solidFill>
                  <a:srgbClr val="FFC000"/>
                </a:solidFill>
                <a:latin typeface="Baloo Da 2"/>
              </a:rPr>
              <a:t>কীবোর্ড এর সাধারন শর্টকাট কী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3274" y="1909982"/>
            <a:ext cx="8258786" cy="230832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উইন্ডোজ লোগো + 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Shift + M = Restore the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থাকা উইন্ডোগুলো।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উইন্ডোজ লোগো + 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E = Open My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কম্পিউটার করুন।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উইন্ডোজ লোগো + 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F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একটি ফাইল অথবা ফোল্ডার জন্য অনুসন্ধান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CTRL +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উইন্ডোজ লোগো + 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F = 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কম্পিউটারের জন্য অনুসন্ধান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উইন্ডোজ লোগো + 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F1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উইন্ডোজ সাহায্য প্রদর্শন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উইন্ডোজ লোগো + 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L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কীবোর্ড লক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উইন্ডোজ লোগো + 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R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রান ডায়ালগ বক্স ওপেন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উইন্ডোজ লোগো + 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U =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ওপেন ইউটিলিটি ম্যানেজার করা।</a:t>
            </a:r>
            <a:endParaRPr lang="as-IN" b="0" i="0" dirty="0">
              <a:solidFill>
                <a:schemeClr val="bg1"/>
              </a:solidFill>
              <a:effectLst/>
              <a:latin typeface="Baloo Da 2"/>
            </a:endParaRPr>
          </a:p>
        </p:txBody>
      </p:sp>
    </p:spTree>
    <p:extLst>
      <p:ext uri="{BB962C8B-B14F-4D97-AF65-F5344CB8AC3E}">
        <p14:creationId xmlns:p14="http://schemas.microsoft.com/office/powerpoint/2010/main" val="189596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92" y="5642750"/>
            <a:ext cx="1253639" cy="1302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3087" y="6384699"/>
            <a:ext cx="10761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মোঃ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আতিকুর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রহমান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</a:rPr>
              <a:t>ট্রেড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ইন্সট্রাক্টর,ফুলকোট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নবোদয়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কারিগরি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উচ্চ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বিদ্যালয়,শাজাহানপুর,বগুড়া</a:t>
            </a:r>
            <a:r>
              <a:rPr lang="en-US" sz="2000" dirty="0" smtClean="0">
                <a:solidFill>
                  <a:schemeClr val="bg1"/>
                </a:solidFill>
              </a:rPr>
              <a:t>।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1313" y="621537"/>
            <a:ext cx="351250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b="1" dirty="0">
                <a:solidFill>
                  <a:schemeClr val="bg1"/>
                </a:solidFill>
                <a:latin typeface="Baloo Da 2"/>
              </a:rPr>
              <a:t>কীবোর্ড এর সাধারন শর্টকাট কী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6349" y="1057930"/>
            <a:ext cx="9134271" cy="42473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Ctrl + B =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সংগঠিত ফেভারিটসগুলো ডায়ালগ বক্স ওপেন করুন।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CTRL + E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সার্চ বার খোলা খুলুন।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CTRL + F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খুঁজুন ইউটিলিটি শুরু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Ctrl + H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ইতিহাস বার খুলুন।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CTRL + L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ওপেন ডায়ালগ বক্স খোলা।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Ctrl + N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একই ওয়েব ঠিকানা দিয়ে ব্রাউজার আরও একটি দৃষ্টান্ত শুরু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Ctrl + O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ওপেন ডায়ালগ বক্স, যেমন জন্য 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CTRL + L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একই খোলা।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CTRL + P = 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প্রিন্ট ডায়ালগ বক্স খোলা।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Ctrl + R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বর্তমান ওয়েব আপডেট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Ctrl + F4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সক্রিয় ডকুমেন্ট বন্ধ প্রোগ্রাম যে আপনি একাধিক নথি আছে সক্রিয় মধ্যে 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open simultaneity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সেয়ানা করুন।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ALT + TAB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খোলা আইটেম মধ্যে স্যুইচ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ALT + ESC = 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যাতে তারা খোলা হয়েছে এ আইটেম মাধ্যমে সাইকেল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Shift + F10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নির্বাচিত আইটেমের জন্য শর্টকাট মেনু প্রদর্শন করা।  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chemeClr val="bg1"/>
                </a:solidFill>
                <a:effectLst/>
                <a:latin typeface="Baloo Da 2"/>
              </a:rPr>
              <a:t>Ctrl + ESC = </a:t>
            </a:r>
            <a:r>
              <a:rPr lang="as-IN" b="0" i="0" dirty="0" smtClean="0">
                <a:solidFill>
                  <a:schemeClr val="bg1"/>
                </a:solidFill>
                <a:effectLst/>
                <a:latin typeface="Baloo Da 2"/>
              </a:rPr>
              <a:t>স্টার্ট মেনু প্রদর্শন করা।</a:t>
            </a:r>
            <a:endParaRPr lang="as-IN" b="0" i="0" dirty="0">
              <a:solidFill>
                <a:schemeClr val="bg1"/>
              </a:solidFill>
              <a:effectLst/>
              <a:latin typeface="Baloo Da 2"/>
            </a:endParaRPr>
          </a:p>
        </p:txBody>
      </p:sp>
    </p:spTree>
    <p:extLst>
      <p:ext uri="{BB962C8B-B14F-4D97-AF65-F5344CB8AC3E}">
        <p14:creationId xmlns:p14="http://schemas.microsoft.com/office/powerpoint/2010/main" val="41681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92" y="5642750"/>
            <a:ext cx="1253639" cy="1302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3087" y="6384699"/>
            <a:ext cx="10761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মোঃ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আতিকুর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রহমান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ট্রেড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ইন্সট্রাক্টর,ফুলকোট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নবোদয়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কারিগরি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উচ্চ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বিদ্যালয়,শাজাহানপুর,বগুড়া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।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0628" y="549772"/>
            <a:ext cx="3353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b="1" i="0" dirty="0" smtClean="0">
                <a:solidFill>
                  <a:srgbClr val="FFC000"/>
                </a:solidFill>
                <a:effectLst/>
                <a:latin typeface="Baloo Da 2"/>
              </a:rPr>
              <a:t>মাইক্রোসফট অফিস শর্টকাট </a:t>
            </a:r>
            <a:endParaRPr lang="as-IN" b="1" i="0" dirty="0">
              <a:solidFill>
                <a:srgbClr val="FFC000"/>
              </a:solidFill>
              <a:effectLst/>
              <a:latin typeface="Baloo Da 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3991" y="1468876"/>
            <a:ext cx="77788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 err="1" smtClean="0">
                <a:solidFill>
                  <a:schemeClr val="bg1"/>
                </a:solidFill>
                <a:effectLst/>
                <a:latin typeface="Baloo Da 2"/>
              </a:rPr>
              <a:t>Ctrl+N</a:t>
            </a:r>
            <a:r>
              <a:rPr lang="en-US" sz="2400" b="0" i="0" dirty="0" smtClean="0">
                <a:solidFill>
                  <a:schemeClr val="bg1"/>
                </a:solidFill>
                <a:effectLst/>
                <a:latin typeface="Baloo Da 2"/>
              </a:rPr>
              <a:t> = </a:t>
            </a:r>
            <a:r>
              <a:rPr lang="as-IN" sz="2400" b="0" i="0" dirty="0" smtClean="0">
                <a:solidFill>
                  <a:schemeClr val="bg1"/>
                </a:solidFill>
                <a:effectLst/>
                <a:latin typeface="Baloo Da 2"/>
              </a:rPr>
              <a:t>নতুন ডকুমেন্ট শুরু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 err="1" smtClean="0">
                <a:solidFill>
                  <a:schemeClr val="bg1"/>
                </a:solidFill>
                <a:effectLst/>
                <a:latin typeface="Baloo Da 2"/>
              </a:rPr>
              <a:t>Ctrl+O</a:t>
            </a:r>
            <a:r>
              <a:rPr lang="en-US" sz="2400" b="0" i="0" dirty="0" smtClean="0">
                <a:solidFill>
                  <a:schemeClr val="bg1"/>
                </a:solidFill>
                <a:effectLst/>
                <a:latin typeface="Baloo Da 2"/>
              </a:rPr>
              <a:t> =</a:t>
            </a:r>
            <a:r>
              <a:rPr lang="as-IN" sz="2400" b="0" i="0" dirty="0" smtClean="0">
                <a:solidFill>
                  <a:schemeClr val="bg1"/>
                </a:solidFill>
                <a:effectLst/>
                <a:latin typeface="Baloo Da 2"/>
              </a:rPr>
              <a:t>ওপেন ডায়ালগ বক্স প্রদর্শন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 err="1" smtClean="0">
                <a:solidFill>
                  <a:schemeClr val="bg1"/>
                </a:solidFill>
                <a:effectLst/>
                <a:latin typeface="Baloo Da 2"/>
              </a:rPr>
              <a:t>Ctrl+W</a:t>
            </a:r>
            <a:r>
              <a:rPr lang="en-US" sz="2400" b="0" i="0" dirty="0" smtClean="0">
                <a:solidFill>
                  <a:schemeClr val="bg1"/>
                </a:solidFill>
                <a:effectLst/>
                <a:latin typeface="Baloo Da 2"/>
              </a:rPr>
              <a:t> = </a:t>
            </a:r>
            <a:r>
              <a:rPr lang="as-IN" sz="2400" b="0" i="0" dirty="0" smtClean="0">
                <a:solidFill>
                  <a:schemeClr val="bg1"/>
                </a:solidFill>
                <a:effectLst/>
                <a:latin typeface="Baloo Da 2"/>
              </a:rPr>
              <a:t>অ্যাকটিভ ডকুমেন্ট বন্ধ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 err="1" smtClean="0">
                <a:solidFill>
                  <a:schemeClr val="bg1"/>
                </a:solidFill>
                <a:effectLst/>
                <a:latin typeface="Baloo Da 2"/>
              </a:rPr>
              <a:t>Ctrl+S</a:t>
            </a:r>
            <a:r>
              <a:rPr lang="en-US" sz="2400" b="0" i="0" dirty="0" smtClean="0">
                <a:solidFill>
                  <a:schemeClr val="bg1"/>
                </a:solidFill>
                <a:effectLst/>
                <a:latin typeface="Baloo Da 2"/>
              </a:rPr>
              <a:t> =  </a:t>
            </a:r>
            <a:r>
              <a:rPr lang="as-IN" sz="2400" b="0" i="0" dirty="0" smtClean="0">
                <a:solidFill>
                  <a:schemeClr val="bg1"/>
                </a:solidFill>
                <a:effectLst/>
                <a:latin typeface="Baloo Da 2"/>
              </a:rPr>
              <a:t>ডকুমেন্ট সংরক্ষণ বা সেভ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 err="1" smtClean="0">
                <a:solidFill>
                  <a:schemeClr val="bg1"/>
                </a:solidFill>
                <a:effectLst/>
                <a:latin typeface="Baloo Da 2"/>
              </a:rPr>
              <a:t>Ctrl+P</a:t>
            </a:r>
            <a:r>
              <a:rPr lang="en-US" sz="2400" b="0" i="0" dirty="0" smtClean="0">
                <a:solidFill>
                  <a:schemeClr val="bg1"/>
                </a:solidFill>
                <a:effectLst/>
                <a:latin typeface="Baloo Da 2"/>
              </a:rPr>
              <a:t> = </a:t>
            </a:r>
            <a:r>
              <a:rPr lang="as-IN" sz="2400" b="0" i="0" dirty="0" smtClean="0">
                <a:solidFill>
                  <a:schemeClr val="bg1"/>
                </a:solidFill>
                <a:effectLst/>
                <a:latin typeface="Baloo Da 2"/>
              </a:rPr>
              <a:t>প্রিন্ট ডায়ালগ বক্স প্রদর্শন বা প্রিন্ট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 err="1" smtClean="0">
                <a:solidFill>
                  <a:schemeClr val="bg1"/>
                </a:solidFill>
                <a:effectLst/>
                <a:latin typeface="Baloo Da 2"/>
              </a:rPr>
              <a:t>Alt+Ctrl+I</a:t>
            </a:r>
            <a:r>
              <a:rPr lang="en-US" sz="2400" b="0" i="0" dirty="0" smtClean="0">
                <a:solidFill>
                  <a:schemeClr val="bg1"/>
                </a:solidFill>
                <a:effectLst/>
                <a:latin typeface="Baloo Da 2"/>
              </a:rPr>
              <a:t> = </a:t>
            </a:r>
            <a:r>
              <a:rPr lang="as-IN" sz="2400" b="0" i="0" dirty="0" smtClean="0">
                <a:solidFill>
                  <a:schemeClr val="bg1"/>
                </a:solidFill>
                <a:effectLst/>
                <a:latin typeface="Baloo Da 2"/>
              </a:rPr>
              <a:t>প্রিন্ট কত পেইজ থেকে কত পেইজ হবে বা প্রিন্ট প্রিভিউ প্রদর্শন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 err="1" smtClean="0">
                <a:solidFill>
                  <a:schemeClr val="bg1"/>
                </a:solidFill>
                <a:effectLst/>
                <a:latin typeface="Baloo Da 2"/>
              </a:rPr>
              <a:t>Alt+Ctrl+P</a:t>
            </a:r>
            <a:r>
              <a:rPr lang="en-US" sz="2400" b="0" i="0" dirty="0" smtClean="0">
                <a:solidFill>
                  <a:schemeClr val="bg1"/>
                </a:solidFill>
                <a:effectLst/>
                <a:latin typeface="Baloo Da 2"/>
              </a:rPr>
              <a:t> = </a:t>
            </a:r>
            <a:r>
              <a:rPr lang="as-IN" sz="2400" b="0" i="0" dirty="0" smtClean="0">
                <a:solidFill>
                  <a:schemeClr val="bg1"/>
                </a:solidFill>
                <a:effectLst/>
                <a:latin typeface="Baloo Da 2"/>
              </a:rPr>
              <a:t>প্রিন্ট লেআউট প্রদর্শন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 err="1" smtClean="0">
                <a:solidFill>
                  <a:schemeClr val="bg1"/>
                </a:solidFill>
                <a:effectLst/>
                <a:latin typeface="Baloo Da 2"/>
              </a:rPr>
              <a:t>Alt+Ctrl+O</a:t>
            </a:r>
            <a:r>
              <a:rPr lang="en-US" sz="2400" b="0" i="0" dirty="0" smtClean="0">
                <a:solidFill>
                  <a:schemeClr val="bg1"/>
                </a:solidFill>
                <a:effectLst/>
                <a:latin typeface="Baloo Da 2"/>
              </a:rPr>
              <a:t> = </a:t>
            </a:r>
            <a:r>
              <a:rPr lang="as-IN" sz="2400" b="0" i="0" dirty="0" smtClean="0">
                <a:solidFill>
                  <a:schemeClr val="bg1"/>
                </a:solidFill>
                <a:effectLst/>
                <a:latin typeface="Baloo Da 2"/>
              </a:rPr>
              <a:t>আউটলাইন ভিউ প্রদর্শন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 err="1" smtClean="0">
                <a:solidFill>
                  <a:schemeClr val="bg1"/>
                </a:solidFill>
                <a:effectLst/>
                <a:latin typeface="Baloo Da 2"/>
              </a:rPr>
              <a:t>Alt+Ctrl+N</a:t>
            </a:r>
            <a:r>
              <a:rPr lang="en-US" sz="2400" b="0" i="0" dirty="0" smtClean="0">
                <a:solidFill>
                  <a:schemeClr val="bg1"/>
                </a:solidFill>
                <a:effectLst/>
                <a:latin typeface="Baloo Da 2"/>
              </a:rPr>
              <a:t> = </a:t>
            </a:r>
            <a:r>
              <a:rPr lang="as-IN" sz="2400" b="0" i="0" dirty="0" smtClean="0">
                <a:solidFill>
                  <a:schemeClr val="bg1"/>
                </a:solidFill>
                <a:effectLst/>
                <a:latin typeface="Baloo Da 2"/>
              </a:rPr>
              <a:t>ড্রাফট ভিউ প্রদর্শন করার জন্য।</a:t>
            </a:r>
            <a:endParaRPr lang="as-IN" sz="2400" b="0" i="0" dirty="0">
              <a:solidFill>
                <a:schemeClr val="bg1"/>
              </a:solidFill>
              <a:effectLst/>
              <a:latin typeface="Baloo Da 2"/>
            </a:endParaRPr>
          </a:p>
        </p:txBody>
      </p:sp>
    </p:spTree>
    <p:extLst>
      <p:ext uri="{BB962C8B-B14F-4D97-AF65-F5344CB8AC3E}">
        <p14:creationId xmlns:p14="http://schemas.microsoft.com/office/powerpoint/2010/main" val="374308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3" name="drumroll.wav"/>
          </p:stSnd>
        </p:sndAc>
      </p:transition>
    </mc:Choice>
    <mc:Fallback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92" y="5642750"/>
            <a:ext cx="1253639" cy="1302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3087" y="6384699"/>
            <a:ext cx="10761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মোঃ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আতিকুর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রহমান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ট্রেড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ইন্সট্রাক্টর,ফুলকোট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নবোদয়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কারিগরি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উচ্চ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বিদ্যালয়,শাজাহানপুর,বগুড়া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।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3087" y="831874"/>
            <a:ext cx="5891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dirty="0" smtClean="0">
                <a:solidFill>
                  <a:srgbClr val="0000FF"/>
                </a:solidFill>
                <a:effectLst/>
                <a:latin typeface="Baloo Da 2"/>
              </a:rPr>
              <a:t>Find, Replace and Browse through text</a:t>
            </a:r>
            <a:endParaRPr lang="en-US" sz="2400" b="1" i="0" dirty="0">
              <a:solidFill>
                <a:srgbClr val="212121"/>
              </a:solidFill>
              <a:effectLst/>
              <a:latin typeface="Baloo Da 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2274837"/>
            <a:ext cx="71952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 dirty="0" err="1" smtClean="0">
                <a:solidFill>
                  <a:srgbClr val="FFFF00"/>
                </a:solidFill>
                <a:effectLst/>
                <a:latin typeface="Baloo Da 2"/>
              </a:rPr>
              <a:t>Ctrl+F</a:t>
            </a:r>
            <a:r>
              <a:rPr lang="en-US" b="0" i="0" dirty="0" smtClean="0">
                <a:solidFill>
                  <a:srgbClr val="FFFF00"/>
                </a:solidFill>
                <a:effectLst/>
                <a:latin typeface="Baloo Da 2"/>
              </a:rPr>
              <a:t> = </a:t>
            </a:r>
            <a:r>
              <a:rPr lang="as-IN" b="0" i="0" dirty="0" smtClean="0">
                <a:solidFill>
                  <a:srgbClr val="FFFF00"/>
                </a:solidFill>
                <a:effectLst/>
                <a:latin typeface="Baloo Da 2"/>
              </a:rPr>
              <a:t>কোন ওয়ার্ড সার্চ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err="1" smtClean="0">
                <a:solidFill>
                  <a:srgbClr val="FFFF00"/>
                </a:solidFill>
                <a:effectLst/>
                <a:latin typeface="Baloo Da 2"/>
              </a:rPr>
              <a:t>Alt+Ctrl+Y</a:t>
            </a:r>
            <a:r>
              <a:rPr lang="en-US" b="0" i="0" dirty="0" smtClean="0">
                <a:solidFill>
                  <a:srgbClr val="FFFF00"/>
                </a:solidFill>
                <a:effectLst/>
                <a:latin typeface="Baloo Da 2"/>
              </a:rPr>
              <a:t> = </a:t>
            </a:r>
            <a:r>
              <a:rPr lang="as-IN" b="0" i="0" dirty="0" smtClean="0">
                <a:solidFill>
                  <a:srgbClr val="FFFF00"/>
                </a:solidFill>
                <a:effectLst/>
                <a:latin typeface="Baloo Da 2"/>
              </a:rPr>
              <a:t>আরেকটা ওয়ার্ড সার্চ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FFFF00"/>
                </a:solidFill>
                <a:effectLst/>
                <a:latin typeface="Baloo Da 2"/>
              </a:rPr>
              <a:t>Ctrl +H = </a:t>
            </a:r>
            <a:r>
              <a:rPr lang="as-IN" b="0" i="0" dirty="0" smtClean="0">
                <a:solidFill>
                  <a:srgbClr val="FFFF00"/>
                </a:solidFill>
                <a:effectLst/>
                <a:latin typeface="Baloo Da 2"/>
              </a:rPr>
              <a:t>রিপ্লেস ডায়ালগ বক্স প্রদর্শন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err="1" smtClean="0">
                <a:solidFill>
                  <a:srgbClr val="FFFF00"/>
                </a:solidFill>
                <a:effectLst/>
                <a:latin typeface="Baloo Da 2"/>
              </a:rPr>
              <a:t>Ctrl+G</a:t>
            </a:r>
            <a:r>
              <a:rPr lang="en-US" b="0" i="0" dirty="0" smtClean="0">
                <a:solidFill>
                  <a:srgbClr val="FFFF00"/>
                </a:solidFill>
                <a:effectLst/>
                <a:latin typeface="Baloo Da 2"/>
              </a:rPr>
              <a:t> = </a:t>
            </a:r>
            <a:r>
              <a:rPr lang="as-IN" b="0" i="0" dirty="0" smtClean="0">
                <a:solidFill>
                  <a:srgbClr val="FFFF00"/>
                </a:solidFill>
                <a:effectLst/>
                <a:latin typeface="Baloo Da 2"/>
              </a:rPr>
              <a:t>গো টু ডায়ালগ বক্স প্রদর্শন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err="1" smtClean="0">
                <a:solidFill>
                  <a:srgbClr val="FFFF00"/>
                </a:solidFill>
                <a:effectLst/>
                <a:latin typeface="Baloo Da 2"/>
              </a:rPr>
              <a:t>Alt+Ctrl</a:t>
            </a:r>
            <a:r>
              <a:rPr lang="en-US" b="0" i="0" dirty="0" smtClean="0">
                <a:solidFill>
                  <a:srgbClr val="FFFF00"/>
                </a:solidFill>
                <a:effectLst/>
                <a:latin typeface="Baloo Da 2"/>
              </a:rPr>
              <a:t>+ Z = </a:t>
            </a:r>
            <a:r>
              <a:rPr lang="as-IN" b="0" i="0" dirty="0" smtClean="0">
                <a:solidFill>
                  <a:srgbClr val="FFFF00"/>
                </a:solidFill>
                <a:effectLst/>
                <a:latin typeface="Baloo Da 2"/>
              </a:rPr>
              <a:t>আপনি শেষ চারটি জায়গায় সংশোধন করেছেন তা প্রদর্শন করবে।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err="1" smtClean="0">
                <a:solidFill>
                  <a:srgbClr val="FFFF00"/>
                </a:solidFill>
                <a:effectLst/>
                <a:latin typeface="Baloo Da 2"/>
              </a:rPr>
              <a:t>Ctrl+page</a:t>
            </a:r>
            <a:r>
              <a:rPr lang="en-US" b="0" i="0" dirty="0" smtClean="0">
                <a:solidFill>
                  <a:srgbClr val="FFFF00"/>
                </a:solidFill>
                <a:effectLst/>
                <a:latin typeface="Baloo Da 2"/>
              </a:rPr>
              <a:t> up = </a:t>
            </a:r>
            <a:r>
              <a:rPr lang="as-IN" b="0" i="0" dirty="0" smtClean="0">
                <a:solidFill>
                  <a:srgbClr val="FFFF00"/>
                </a:solidFill>
                <a:effectLst/>
                <a:latin typeface="Baloo Da 2"/>
              </a:rPr>
              <a:t>পূর্বের সংশোধনের স্থানে যাওয়ার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err="1" smtClean="0">
                <a:solidFill>
                  <a:srgbClr val="FFFF00"/>
                </a:solidFill>
                <a:effectLst/>
                <a:latin typeface="Baloo Da 2"/>
              </a:rPr>
              <a:t>Ctrl+PageDown</a:t>
            </a:r>
            <a:r>
              <a:rPr lang="en-US" b="0" i="0" dirty="0" smtClean="0">
                <a:solidFill>
                  <a:srgbClr val="FFFF00"/>
                </a:solidFill>
                <a:effectLst/>
                <a:latin typeface="Baloo Da 2"/>
              </a:rPr>
              <a:t> = </a:t>
            </a:r>
            <a:r>
              <a:rPr lang="as-IN" b="0" i="0" dirty="0" smtClean="0">
                <a:solidFill>
                  <a:srgbClr val="FFFF00"/>
                </a:solidFill>
                <a:effectLst/>
                <a:latin typeface="Baloo Da 2"/>
              </a:rPr>
              <a:t>পরের সংশোধনের স্থানে যাওয়ার জন্য।</a:t>
            </a:r>
            <a:endParaRPr lang="as-IN" b="0" i="0" dirty="0">
              <a:solidFill>
                <a:srgbClr val="FFFF00"/>
              </a:solidFill>
              <a:effectLst/>
              <a:latin typeface="Baloo Da 2"/>
            </a:endParaRPr>
          </a:p>
        </p:txBody>
      </p:sp>
    </p:spTree>
    <p:extLst>
      <p:ext uri="{BB962C8B-B14F-4D97-AF65-F5344CB8AC3E}">
        <p14:creationId xmlns:p14="http://schemas.microsoft.com/office/powerpoint/2010/main" val="284450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3" name="drumroll.wav"/>
          </p:stSnd>
        </p:sndAc>
      </p:transition>
    </mc:Choice>
    <mc:Fallback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1592</Words>
  <Application>Microsoft Office PowerPoint</Application>
  <PresentationFormat>Widescreen</PresentationFormat>
  <Paragraphs>204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Baloo Da 2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11</cp:revision>
  <dcterms:created xsi:type="dcterms:W3CDTF">2022-11-22T04:51:37Z</dcterms:created>
  <dcterms:modified xsi:type="dcterms:W3CDTF">2022-11-23T06:00:32Z</dcterms:modified>
</cp:coreProperties>
</file>