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6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70" r:id="rId12"/>
    <p:sldId id="271" r:id="rId13"/>
    <p:sldId id="272" r:id="rId14"/>
    <p:sldId id="273" r:id="rId15"/>
    <p:sldId id="274" r:id="rId16"/>
    <p:sldId id="264" r:id="rId17"/>
    <p:sldId id="265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undarbans-national-park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9" Type="http://schemas.openxmlformats.org/officeDocument/2006/relationships/hyperlink" Target="https://pixabay.com/de/hirsch-sundarban-bangladesch-1261254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learningworld.com/World_Geography/l7s23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ycorner.com/2017/04/29/food-web-identify-consumer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penlearningworld.com/World_Geography/l7s23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nvironmental_prote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as-IN" dirty="0" smtClean="0"/>
              <a:t>আস-সালামু আলাইকুম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E6779DB4-7D82-4F09-8607-E6ADAA7ACE36}"/>
              </a:ext>
            </a:extLst>
          </p:cNvPr>
          <p:cNvSpPr/>
          <p:nvPr/>
        </p:nvSpPr>
        <p:spPr>
          <a:xfrm>
            <a:off x="2971800" y="381000"/>
            <a:ext cx="31242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স্থলজ</a:t>
            </a:r>
            <a:r>
              <a:rPr lang="en-US" sz="3200" dirty="0"/>
              <a:t> </a:t>
            </a:r>
            <a:r>
              <a:rPr lang="en-US" sz="3200" dirty="0" err="1"/>
              <a:t>বাস্তুতন্ত্র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13716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এ </a:t>
            </a:r>
            <a:r>
              <a:rPr lang="en-US" sz="2800" dirty="0" err="1" smtClean="0"/>
              <a:t>ধরনের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বাস্তুতন্ত্র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পারে।যেমন-বনভূমির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বাস্তুতন্ত্র,মরুভূমির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বাস্তুতন্ত্র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ইত্যাদি।বনভূমির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বাস্তুতন্ত্রের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উদাহরন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হিসেবে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বাংলাদেশের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বনভূমির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কথা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পারি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FC2D588-4EB3-4D1D-A973-84C7CF4C5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" y="3733800"/>
            <a:ext cx="3810000" cy="2246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52292A-9EBF-4687-8A41-E443B125C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257800" y="3733800"/>
            <a:ext cx="3429000" cy="2232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1">
            <a:extLst>
              <a:ext uri="{FF2B5EF4-FFF2-40B4-BE49-F238E27FC236}">
                <a16:creationId xmlns="" xmlns:a16="http://schemas.microsoft.com/office/drawing/2014/main" id="{0F00D051-7125-45DE-93E9-886685CCA4BE}"/>
              </a:ext>
            </a:extLst>
          </p:cNvPr>
          <p:cNvSpPr/>
          <p:nvPr/>
        </p:nvSpPr>
        <p:spPr>
          <a:xfrm>
            <a:off x="3429000" y="228600"/>
            <a:ext cx="2743200" cy="72887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জলজ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বাস্তুতন্ত্র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7141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প</a:t>
            </a:r>
            <a:r>
              <a:rPr lang="bn-IN" sz="2400" dirty="0" smtClean="0"/>
              <a:t>জলজ বাস্তুতন্ত্রকে তিন ভাগে ভাগ করা হয়েছে যথাঃ-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3258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/>
              <a:t>১। </a:t>
            </a:r>
            <a:r>
              <a:rPr lang="en-US" sz="2400" dirty="0" err="1" smtClean="0"/>
              <a:t>পুকুরের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বাস্তুতন্ত্র</a:t>
            </a:r>
            <a:r>
              <a:rPr lang="bn-IN" sz="2400" dirty="0" smtClean="0"/>
              <a:t>। </a:t>
            </a:r>
          </a:p>
          <a:p>
            <a:endParaRPr lang="en-US" sz="2400" dirty="0" smtClean="0"/>
          </a:p>
          <a:p>
            <a:r>
              <a:rPr lang="bn-IN" sz="2400" dirty="0" smtClean="0"/>
              <a:t>২। </a:t>
            </a:r>
            <a:r>
              <a:rPr lang="en-US" sz="2400" dirty="0" err="1" smtClean="0"/>
              <a:t>নদ-নদীর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বাস্তুতন্ত্র</a:t>
            </a:r>
            <a:r>
              <a:rPr lang="bn-IN" sz="2400" dirty="0" smtClean="0"/>
              <a:t>। </a:t>
            </a:r>
          </a:p>
          <a:p>
            <a:endParaRPr lang="en-US" sz="2400" dirty="0" smtClean="0"/>
          </a:p>
          <a:p>
            <a:r>
              <a:rPr lang="bn-IN" sz="2400" dirty="0" smtClean="0"/>
              <a:t>৩। </a:t>
            </a:r>
            <a:r>
              <a:rPr lang="en-US" sz="2400" dirty="0" err="1" smtClean="0"/>
              <a:t>সমুদ্রের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বাস্তুতন্ত্র</a:t>
            </a:r>
            <a:r>
              <a:rPr lang="bn-IN" sz="2400" dirty="0" smtClean="0"/>
              <a:t> । 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719F4861-5A16-4DFD-9796-85A7F66CBA9F}"/>
              </a:ext>
            </a:extLst>
          </p:cNvPr>
          <p:cNvSpPr/>
          <p:nvPr/>
        </p:nvSpPr>
        <p:spPr>
          <a:xfrm>
            <a:off x="2514600" y="152400"/>
            <a:ext cx="4028661" cy="6158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পুকুরের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বাস্তুতন্ত্র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E4DF60-CE76-47E1-9990-AC42D6D7F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914400"/>
            <a:ext cx="3733800" cy="24596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C4F185-69E3-45B6-AEB4-A9EF3BF9C098}"/>
              </a:ext>
            </a:extLst>
          </p:cNvPr>
          <p:cNvSpPr/>
          <p:nvPr/>
        </p:nvSpPr>
        <p:spPr>
          <a:xfrm>
            <a:off x="4876800" y="990600"/>
            <a:ext cx="4071727" cy="2322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স্বাদু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পানির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একটি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ছোট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পুকুর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জলজ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বাস্তুতন্ত্রের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একটি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স্বয়ংসম্পূর্ণ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উদাহরণ।পুকুরে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রয়েছে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অজীব</a:t>
            </a:r>
            <a:r>
              <a:rPr lang="en-US" sz="2400" dirty="0">
                <a:solidFill>
                  <a:schemeClr val="tx1"/>
                </a:solidFill>
              </a:rPr>
              <a:t> ও </a:t>
            </a:r>
            <a:r>
              <a:rPr lang="en-US" sz="2400" dirty="0" err="1">
                <a:solidFill>
                  <a:schemeClr val="tx1"/>
                </a:solidFill>
              </a:rPr>
              <a:t>জীব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উভয়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উপাদান</a:t>
            </a:r>
            <a:r>
              <a:rPr lang="en-US" sz="2400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AE5581D-D651-4F5A-AD24-7EEC13D0B1DF}"/>
              </a:ext>
            </a:extLst>
          </p:cNvPr>
          <p:cNvSpPr/>
          <p:nvPr/>
        </p:nvSpPr>
        <p:spPr>
          <a:xfrm flipH="1">
            <a:off x="-1" y="3657600"/>
            <a:ext cx="9144001" cy="32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FFFF00"/>
                </a:solidFill>
              </a:rPr>
              <a:t>&gt;&gt;</a:t>
            </a:r>
            <a:r>
              <a:rPr lang="en-US" sz="2200" dirty="0" err="1"/>
              <a:t>অজীব</a:t>
            </a:r>
            <a:r>
              <a:rPr lang="en-US" sz="2200" dirty="0"/>
              <a:t> </a:t>
            </a:r>
            <a:r>
              <a:rPr lang="en-US" sz="2200" dirty="0" err="1"/>
              <a:t>উপাদানঃ</a:t>
            </a:r>
            <a:r>
              <a:rPr lang="en-US" sz="2200" dirty="0"/>
              <a:t> </a:t>
            </a:r>
            <a:r>
              <a:rPr lang="en-US" sz="2200" dirty="0" err="1">
                <a:solidFill>
                  <a:schemeClr val="tx1"/>
                </a:solidFill>
              </a:rPr>
              <a:t>পানি,দ্রবীভূত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অক্সিজেন,কার্বন-ডাইঅক্সাইড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এবং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কিছু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জৈব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পদার্থ</a:t>
            </a:r>
            <a:r>
              <a:rPr lang="en-US" sz="2200" dirty="0">
                <a:solidFill>
                  <a:schemeClr val="tx1"/>
                </a:solidFill>
              </a:rPr>
              <a:t> ।</a:t>
            </a:r>
          </a:p>
          <a:p>
            <a:r>
              <a:rPr lang="en-US" sz="2200" b="1" dirty="0" err="1" smtClean="0"/>
              <a:t>জীব</a:t>
            </a:r>
            <a:r>
              <a:rPr lang="en-US" sz="2200" b="1" dirty="0" smtClean="0"/>
              <a:t> </a:t>
            </a:r>
            <a:r>
              <a:rPr lang="en-US" sz="2200" b="1" dirty="0" err="1"/>
              <a:t>উপাদানঃ</a:t>
            </a:r>
            <a:r>
              <a:rPr lang="en-US" sz="2200" b="1" dirty="0"/>
              <a:t>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&gt;</a:t>
            </a:r>
            <a:r>
              <a:rPr lang="en-US" sz="2200" dirty="0" err="1"/>
              <a:t>উৎপাদক</a:t>
            </a:r>
            <a:r>
              <a:rPr lang="en-US" sz="2200" dirty="0"/>
              <a:t>- </a:t>
            </a:r>
            <a:r>
              <a:rPr lang="en-US" sz="2200" dirty="0" err="1">
                <a:solidFill>
                  <a:schemeClr val="tx1"/>
                </a:solidFill>
              </a:rPr>
              <a:t>ভাসমান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ক্ষুদ্র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ক্ষুদ্র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আণুবীক্ষণিক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উদ্ভিদ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ফাইটোপ্লাঙ্কটন</a:t>
            </a:r>
            <a:r>
              <a:rPr lang="en-US" sz="2200" dirty="0">
                <a:solidFill>
                  <a:schemeClr val="tx1"/>
                </a:solidFill>
              </a:rPr>
              <a:t>),</a:t>
            </a:r>
            <a:r>
              <a:rPr lang="en-US" sz="2200" dirty="0" err="1">
                <a:solidFill>
                  <a:schemeClr val="tx1"/>
                </a:solidFill>
              </a:rPr>
              <a:t>কচুরীপানা,শাপলা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ইত্যাদি</a:t>
            </a:r>
            <a:r>
              <a:rPr lang="en-US" sz="2200" dirty="0">
                <a:solidFill>
                  <a:schemeClr val="tx1"/>
                </a:solidFill>
              </a:rPr>
              <a:t>।</a:t>
            </a:r>
          </a:p>
          <a:p>
            <a:r>
              <a:rPr lang="en-US" sz="2200" dirty="0">
                <a:solidFill>
                  <a:srgbClr val="FF0000"/>
                </a:solidFill>
              </a:rPr>
              <a:t>&gt;</a:t>
            </a:r>
            <a:r>
              <a:rPr lang="en-US" sz="2200" dirty="0" err="1"/>
              <a:t>প্রথম</a:t>
            </a:r>
            <a:r>
              <a:rPr lang="en-US" sz="2200" dirty="0"/>
              <a:t> </a:t>
            </a:r>
            <a:r>
              <a:rPr lang="en-US" sz="2200" dirty="0" err="1"/>
              <a:t>স্তরের</a:t>
            </a:r>
            <a:r>
              <a:rPr lang="en-US" sz="2200" dirty="0"/>
              <a:t> </a:t>
            </a:r>
            <a:r>
              <a:rPr lang="en-US" sz="2200" dirty="0" err="1"/>
              <a:t>খাদক-</a:t>
            </a:r>
            <a:r>
              <a:rPr lang="en-US" sz="2200" dirty="0" err="1">
                <a:solidFill>
                  <a:schemeClr val="tx1"/>
                </a:solidFill>
              </a:rPr>
              <a:t>ছোট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কীটপতঙ্গ,ছোট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মাছ,ঝিনুক,শামুক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ইত্যাদি</a:t>
            </a:r>
            <a:r>
              <a:rPr lang="en-US" sz="2200" dirty="0">
                <a:solidFill>
                  <a:schemeClr val="tx1"/>
                </a:solidFill>
              </a:rPr>
              <a:t>।</a:t>
            </a:r>
          </a:p>
          <a:p>
            <a:r>
              <a:rPr lang="en-US" sz="2200" dirty="0">
                <a:solidFill>
                  <a:srgbClr val="FF0000"/>
                </a:solidFill>
              </a:rPr>
              <a:t>&gt;</a:t>
            </a:r>
            <a:r>
              <a:rPr lang="en-US" sz="2200" dirty="0" err="1"/>
              <a:t>দ্বিতীয়</a:t>
            </a:r>
            <a:r>
              <a:rPr lang="en-US" sz="2200" dirty="0"/>
              <a:t> </a:t>
            </a:r>
            <a:r>
              <a:rPr lang="en-US" sz="2200" dirty="0" err="1"/>
              <a:t>স্তরের</a:t>
            </a:r>
            <a:r>
              <a:rPr lang="en-US" sz="2200" dirty="0"/>
              <a:t> </a:t>
            </a:r>
            <a:r>
              <a:rPr lang="en-US" sz="2200" dirty="0" err="1"/>
              <a:t>খাদক-</a:t>
            </a:r>
            <a:r>
              <a:rPr lang="en-US" sz="2200" dirty="0" err="1">
                <a:solidFill>
                  <a:schemeClr val="tx1"/>
                </a:solidFill>
              </a:rPr>
              <a:t>বড়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মাছ,ব্যাঙ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ইত্যাদি</a:t>
            </a:r>
            <a:r>
              <a:rPr lang="en-US" sz="2200" dirty="0">
                <a:solidFill>
                  <a:schemeClr val="tx1"/>
                </a:solidFill>
              </a:rPr>
              <a:t> ।</a:t>
            </a:r>
          </a:p>
          <a:p>
            <a:r>
              <a:rPr lang="en-US" sz="2200" dirty="0">
                <a:solidFill>
                  <a:srgbClr val="FF0000"/>
                </a:solidFill>
              </a:rPr>
              <a:t>&gt;</a:t>
            </a:r>
            <a:r>
              <a:rPr lang="en-US" sz="2200" dirty="0" err="1"/>
              <a:t>তৃতীয়</a:t>
            </a:r>
            <a:r>
              <a:rPr lang="en-US" sz="2200" dirty="0"/>
              <a:t> </a:t>
            </a:r>
            <a:r>
              <a:rPr lang="en-US" sz="2200" dirty="0" err="1"/>
              <a:t>স্তরের</a:t>
            </a:r>
            <a:r>
              <a:rPr lang="en-US" sz="2200" dirty="0"/>
              <a:t> </a:t>
            </a:r>
            <a:r>
              <a:rPr lang="en-US" sz="2200" dirty="0" err="1"/>
              <a:t>খাদক-</a:t>
            </a:r>
            <a:r>
              <a:rPr lang="en-US" sz="2200" dirty="0" err="1">
                <a:solidFill>
                  <a:schemeClr val="tx1"/>
                </a:solidFill>
              </a:rPr>
              <a:t>কচ্ছপ,বক,সাপ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ইত্যাদি</a:t>
            </a:r>
            <a:r>
              <a:rPr lang="en-US" sz="2200" dirty="0">
                <a:solidFill>
                  <a:schemeClr val="tx1"/>
                </a:solidFill>
              </a:rPr>
              <a:t>।</a:t>
            </a:r>
          </a:p>
          <a:p>
            <a:r>
              <a:rPr lang="en-US" sz="2200" dirty="0">
                <a:solidFill>
                  <a:srgbClr val="FF0000"/>
                </a:solidFill>
              </a:rPr>
              <a:t>&gt;</a:t>
            </a:r>
            <a:r>
              <a:rPr lang="en-US" sz="2200" dirty="0" err="1"/>
              <a:t>বিয়োজক-</a:t>
            </a:r>
            <a:r>
              <a:rPr lang="en-US" sz="2200" dirty="0" err="1">
                <a:solidFill>
                  <a:schemeClr val="tx1"/>
                </a:solidFill>
              </a:rPr>
              <a:t>ব্যাক্টেরিয়া</a:t>
            </a:r>
            <a:r>
              <a:rPr lang="en-US" sz="2200" dirty="0">
                <a:solidFill>
                  <a:schemeClr val="tx1"/>
                </a:solidFill>
              </a:rPr>
              <a:t> ও </a:t>
            </a:r>
            <a:r>
              <a:rPr lang="en-US" sz="2200" dirty="0" err="1">
                <a:solidFill>
                  <a:schemeClr val="tx1"/>
                </a:solidFill>
              </a:rPr>
              <a:t>ছত্রাক</a:t>
            </a:r>
            <a:r>
              <a:rPr lang="en-US" sz="2200" dirty="0">
                <a:solidFill>
                  <a:schemeClr val="tx1"/>
                </a:solidFill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877B25C-F5A6-4352-94DC-0DC02CF291CE}"/>
              </a:ext>
            </a:extLst>
          </p:cNvPr>
          <p:cNvSpPr/>
          <p:nvPr/>
        </p:nvSpPr>
        <p:spPr>
          <a:xfrm flipH="1">
            <a:off x="3276600" y="228600"/>
            <a:ext cx="2584174" cy="7951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খাদ্য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শৃঙ্খল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05342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এ </a:t>
            </a:r>
            <a:r>
              <a:rPr lang="en-US" sz="2600" dirty="0" err="1" smtClean="0"/>
              <a:t>পৃথিবীতে</a:t>
            </a:r>
            <a:r>
              <a:rPr lang="en-US" sz="2600" dirty="0" smtClean="0"/>
              <a:t> </a:t>
            </a:r>
            <a:r>
              <a:rPr lang="en-US" sz="2600" dirty="0" err="1" smtClean="0"/>
              <a:t>সকল</a:t>
            </a:r>
            <a:r>
              <a:rPr lang="en-US" sz="2600" dirty="0" smtClean="0"/>
              <a:t> </a:t>
            </a:r>
            <a:r>
              <a:rPr lang="en-US" sz="2600" dirty="0" err="1" smtClean="0"/>
              <a:t>শক্তির</a:t>
            </a:r>
            <a:r>
              <a:rPr lang="en-US" sz="2600" dirty="0" smtClean="0"/>
              <a:t> </a:t>
            </a:r>
            <a:r>
              <a:rPr lang="en-US" sz="2600" dirty="0" err="1" smtClean="0"/>
              <a:t>উৎস</a:t>
            </a:r>
            <a:r>
              <a:rPr lang="en-US" sz="2600" dirty="0" smtClean="0"/>
              <a:t> </a:t>
            </a:r>
            <a:r>
              <a:rPr lang="en-US" sz="2600" dirty="0" err="1" smtClean="0"/>
              <a:t>সূর্যের</a:t>
            </a:r>
            <a:r>
              <a:rPr lang="en-US" sz="2600" dirty="0" smtClean="0"/>
              <a:t> </a:t>
            </a:r>
            <a:r>
              <a:rPr lang="en-US" sz="2600" dirty="0" err="1" smtClean="0"/>
              <a:t>আলো।বাস্তুতন্ত্রের</a:t>
            </a:r>
            <a:r>
              <a:rPr lang="en-US" sz="2600" dirty="0" smtClean="0"/>
              <a:t> </a:t>
            </a:r>
            <a:r>
              <a:rPr lang="en-US" sz="2600" dirty="0" err="1" smtClean="0"/>
              <a:t>উৎপাদক</a:t>
            </a:r>
            <a:r>
              <a:rPr lang="en-US" sz="2600" dirty="0" smtClean="0"/>
              <a:t> </a:t>
            </a:r>
            <a:r>
              <a:rPr lang="en-US" sz="2600" dirty="0" err="1" smtClean="0"/>
              <a:t>হলো</a:t>
            </a:r>
            <a:r>
              <a:rPr lang="en-US" sz="2600" dirty="0" smtClean="0"/>
              <a:t> </a:t>
            </a:r>
            <a:r>
              <a:rPr lang="en-US" sz="2600" dirty="0" err="1" smtClean="0"/>
              <a:t>সবুজ</a:t>
            </a:r>
            <a:r>
              <a:rPr lang="en-US" sz="2600" dirty="0" smtClean="0"/>
              <a:t> </a:t>
            </a:r>
            <a:r>
              <a:rPr lang="en-US" sz="2600" dirty="0" err="1" smtClean="0"/>
              <a:t>উদ্ভিদ।আমরা</a:t>
            </a:r>
            <a:r>
              <a:rPr lang="en-US" sz="2600" dirty="0" smtClean="0"/>
              <a:t> </a:t>
            </a:r>
            <a:r>
              <a:rPr lang="en-US" sz="2600" dirty="0" err="1" smtClean="0"/>
              <a:t>জানি</a:t>
            </a:r>
            <a:r>
              <a:rPr lang="en-US" sz="2600" dirty="0" smtClean="0"/>
              <a:t> </a:t>
            </a:r>
            <a:r>
              <a:rPr lang="en-US" sz="2600" dirty="0" err="1" smtClean="0"/>
              <a:t>প্রথম</a:t>
            </a:r>
            <a:r>
              <a:rPr lang="en-US" sz="2600" dirty="0" smtClean="0"/>
              <a:t> </a:t>
            </a:r>
            <a:r>
              <a:rPr lang="en-US" sz="2600" dirty="0" err="1" smtClean="0"/>
              <a:t>স্তরের</a:t>
            </a:r>
            <a:r>
              <a:rPr lang="en-US" sz="2600" dirty="0" smtClean="0"/>
              <a:t> </a:t>
            </a:r>
            <a:r>
              <a:rPr lang="en-US" sz="2600" dirty="0" err="1" smtClean="0"/>
              <a:t>খাদক</a:t>
            </a:r>
            <a:r>
              <a:rPr lang="en-US" sz="2600" dirty="0" smtClean="0"/>
              <a:t> </a:t>
            </a:r>
            <a:r>
              <a:rPr lang="en-US" sz="2600" dirty="0" err="1" smtClean="0"/>
              <a:t>খাদ্যের</a:t>
            </a:r>
            <a:r>
              <a:rPr lang="en-US" sz="2600" dirty="0" smtClean="0"/>
              <a:t> </a:t>
            </a:r>
            <a:r>
              <a:rPr lang="en-US" sz="2600" dirty="0" err="1" smtClean="0"/>
              <a:t>জন্য</a:t>
            </a:r>
            <a:r>
              <a:rPr lang="en-US" sz="2600" dirty="0" smtClean="0"/>
              <a:t> </a:t>
            </a:r>
            <a:r>
              <a:rPr lang="en-US" sz="2600" dirty="0" err="1" smtClean="0"/>
              <a:t>উৎপাদকের</a:t>
            </a:r>
            <a:r>
              <a:rPr lang="en-US" sz="2600" dirty="0" smtClean="0"/>
              <a:t> </a:t>
            </a:r>
            <a:r>
              <a:rPr lang="en-US" sz="2600" dirty="0" err="1" smtClean="0"/>
              <a:t>উপর</a:t>
            </a:r>
            <a:r>
              <a:rPr lang="en-US" sz="2600" dirty="0" smtClean="0"/>
              <a:t> </a:t>
            </a:r>
            <a:r>
              <a:rPr lang="en-US" sz="2600" dirty="0" err="1" smtClean="0"/>
              <a:t>নির্ভরশীল।অনুরূপভাবে</a:t>
            </a:r>
            <a:r>
              <a:rPr lang="en-US" sz="2600" dirty="0" smtClean="0"/>
              <a:t> </a:t>
            </a:r>
            <a:r>
              <a:rPr lang="en-US" sz="2600" dirty="0" err="1" smtClean="0"/>
              <a:t>দ্বিতীয়</a:t>
            </a:r>
            <a:r>
              <a:rPr lang="en-US" sz="2600" dirty="0" smtClean="0"/>
              <a:t> </a:t>
            </a:r>
            <a:r>
              <a:rPr lang="en-US" sz="2600" dirty="0" err="1" smtClean="0"/>
              <a:t>স্তর</a:t>
            </a:r>
            <a:r>
              <a:rPr lang="en-US" sz="2600" dirty="0" smtClean="0"/>
              <a:t> </a:t>
            </a:r>
            <a:r>
              <a:rPr lang="en-US" sz="2600" dirty="0" err="1" smtClean="0"/>
              <a:t>নির্ভরশীল</a:t>
            </a:r>
            <a:r>
              <a:rPr lang="en-US" sz="2600" dirty="0" smtClean="0"/>
              <a:t> </a:t>
            </a:r>
            <a:r>
              <a:rPr lang="en-US" sz="2600" dirty="0" err="1" smtClean="0"/>
              <a:t>প্রথম</a:t>
            </a:r>
            <a:r>
              <a:rPr lang="en-US" sz="2600" dirty="0" smtClean="0"/>
              <a:t> </a:t>
            </a:r>
            <a:r>
              <a:rPr lang="en-US" sz="2600" dirty="0" err="1" smtClean="0"/>
              <a:t>স্তরের</a:t>
            </a:r>
            <a:r>
              <a:rPr lang="en-US" sz="2600" dirty="0" smtClean="0"/>
              <a:t> </a:t>
            </a:r>
            <a:r>
              <a:rPr lang="en-US" sz="2600" dirty="0" err="1" smtClean="0"/>
              <a:t>উপর</a:t>
            </a:r>
            <a:r>
              <a:rPr lang="en-US" sz="2600" dirty="0" smtClean="0"/>
              <a:t> </a:t>
            </a:r>
            <a:r>
              <a:rPr lang="en-US" sz="2600" dirty="0" err="1" smtClean="0"/>
              <a:t>এবং</a:t>
            </a:r>
            <a:r>
              <a:rPr lang="en-US" sz="2600" dirty="0" smtClean="0"/>
              <a:t> </a:t>
            </a:r>
            <a:r>
              <a:rPr lang="en-US" sz="2600" dirty="0" err="1" smtClean="0"/>
              <a:t>তৃতীয়</a:t>
            </a:r>
            <a:r>
              <a:rPr lang="en-US" sz="2600" dirty="0" smtClean="0"/>
              <a:t> </a:t>
            </a:r>
            <a:r>
              <a:rPr lang="en-US" sz="2600" dirty="0" err="1" smtClean="0"/>
              <a:t>স্তর</a:t>
            </a:r>
            <a:r>
              <a:rPr lang="en-US" sz="2600" dirty="0" smtClean="0"/>
              <a:t> </a:t>
            </a:r>
            <a:r>
              <a:rPr lang="en-US" sz="2600" dirty="0" err="1" smtClean="0"/>
              <a:t>নির্ভরশীল</a:t>
            </a:r>
            <a:r>
              <a:rPr lang="en-US" sz="2600" dirty="0" smtClean="0"/>
              <a:t> </a:t>
            </a:r>
            <a:r>
              <a:rPr lang="en-US" sz="2600" dirty="0" err="1" smtClean="0"/>
              <a:t>দ্বিতীয়</a:t>
            </a:r>
            <a:r>
              <a:rPr lang="en-US" sz="2600" dirty="0" smtClean="0"/>
              <a:t> </a:t>
            </a:r>
            <a:r>
              <a:rPr lang="en-US" sz="2600" dirty="0" err="1" smtClean="0"/>
              <a:t>স্তরের</a:t>
            </a:r>
            <a:r>
              <a:rPr lang="en-US" sz="2600" dirty="0" smtClean="0"/>
              <a:t> </a:t>
            </a:r>
            <a:r>
              <a:rPr lang="en-US" sz="2600" dirty="0" err="1" smtClean="0"/>
              <a:t>খাদকের</a:t>
            </a:r>
            <a:r>
              <a:rPr lang="en-US" sz="2600" dirty="0" smtClean="0"/>
              <a:t> </a:t>
            </a:r>
            <a:r>
              <a:rPr lang="en-US" sz="2600" dirty="0" err="1" smtClean="0"/>
              <a:t>উপর।এভাবে</a:t>
            </a:r>
            <a:r>
              <a:rPr lang="en-US" sz="2600" dirty="0" smtClean="0"/>
              <a:t> </a:t>
            </a:r>
            <a:r>
              <a:rPr lang="en-US" sz="2600" dirty="0" err="1" smtClean="0"/>
              <a:t>একটি</a:t>
            </a:r>
            <a:r>
              <a:rPr lang="en-US" sz="2600" dirty="0" smtClean="0"/>
              <a:t> </a:t>
            </a:r>
            <a:r>
              <a:rPr lang="en-US" sz="2600" dirty="0" err="1" smtClean="0"/>
              <a:t>বাস্তুতন্ত্রে</a:t>
            </a:r>
            <a:r>
              <a:rPr lang="en-US" sz="2600" dirty="0" smtClean="0"/>
              <a:t> </a:t>
            </a:r>
            <a:r>
              <a:rPr lang="en-US" sz="2600" dirty="0" err="1" smtClean="0"/>
              <a:t>সকল</a:t>
            </a:r>
            <a:r>
              <a:rPr lang="en-US" sz="2600" dirty="0" smtClean="0"/>
              <a:t> </a:t>
            </a:r>
            <a:r>
              <a:rPr lang="en-US" sz="2600" dirty="0" err="1" smtClean="0"/>
              <a:t>জীব</a:t>
            </a:r>
            <a:r>
              <a:rPr lang="en-US" sz="2600" dirty="0" smtClean="0"/>
              <a:t> </a:t>
            </a:r>
            <a:r>
              <a:rPr lang="en-US" sz="2600" dirty="0" err="1" smtClean="0"/>
              <a:t>পুষ্টি</a:t>
            </a:r>
            <a:r>
              <a:rPr lang="en-US" sz="2600" dirty="0" smtClean="0"/>
              <a:t> </a:t>
            </a:r>
            <a:r>
              <a:rPr lang="en-US" sz="2600" dirty="0" err="1" smtClean="0"/>
              <a:t>চাহিদার</a:t>
            </a:r>
            <a:r>
              <a:rPr lang="en-US" sz="2600" dirty="0" smtClean="0"/>
              <a:t> </a:t>
            </a:r>
            <a:r>
              <a:rPr lang="en-US" sz="2600" dirty="0" err="1" smtClean="0"/>
              <a:t>দিক</a:t>
            </a:r>
            <a:r>
              <a:rPr lang="en-US" sz="2600" dirty="0" smtClean="0"/>
              <a:t> </a:t>
            </a:r>
            <a:r>
              <a:rPr lang="en-US" sz="2600" dirty="0" err="1" smtClean="0"/>
              <a:t>থেকে</a:t>
            </a:r>
            <a:r>
              <a:rPr lang="en-US" sz="2600" dirty="0" smtClean="0"/>
              <a:t> </a:t>
            </a:r>
            <a:r>
              <a:rPr lang="en-US" sz="2600" dirty="0" err="1" smtClean="0"/>
              <a:t>ধারাবাহিকভাবে</a:t>
            </a:r>
            <a:r>
              <a:rPr lang="en-US" sz="2600" dirty="0" smtClean="0"/>
              <a:t> </a:t>
            </a:r>
            <a:r>
              <a:rPr lang="en-US" sz="2600" dirty="0" err="1" smtClean="0"/>
              <a:t>সংযুক্ত</a:t>
            </a:r>
            <a:r>
              <a:rPr lang="en-US" sz="2600" dirty="0" smtClean="0"/>
              <a:t>।</a:t>
            </a:r>
          </a:p>
          <a:p>
            <a:r>
              <a:rPr lang="en-US" sz="2600" dirty="0" err="1" smtClean="0"/>
              <a:t>উদ্ভিদ</a:t>
            </a:r>
            <a:r>
              <a:rPr lang="en-US" sz="2600" dirty="0" smtClean="0"/>
              <a:t> </a:t>
            </a:r>
            <a:r>
              <a:rPr lang="en-US" sz="2600" dirty="0" err="1" smtClean="0"/>
              <a:t>উৎস</a:t>
            </a:r>
            <a:r>
              <a:rPr lang="en-US" sz="2600" dirty="0" smtClean="0"/>
              <a:t> </a:t>
            </a:r>
            <a:r>
              <a:rPr lang="en-US" sz="2600" dirty="0" err="1" smtClean="0"/>
              <a:t>থেকে</a:t>
            </a:r>
            <a:r>
              <a:rPr lang="en-US" sz="2600" dirty="0" smtClean="0"/>
              <a:t> </a:t>
            </a:r>
            <a:r>
              <a:rPr lang="en-US" sz="2600" dirty="0" err="1" smtClean="0"/>
              <a:t>শুরু</a:t>
            </a:r>
            <a:r>
              <a:rPr lang="en-US" sz="2600" dirty="0" smtClean="0"/>
              <a:t> </a:t>
            </a:r>
            <a:r>
              <a:rPr lang="en-US" sz="2600" dirty="0" err="1" smtClean="0"/>
              <a:t>করে</a:t>
            </a:r>
            <a:r>
              <a:rPr lang="en-US" sz="2600" dirty="0" smtClean="0"/>
              <a:t> </a:t>
            </a:r>
            <a:r>
              <a:rPr lang="en-US" sz="2600" dirty="0" err="1" smtClean="0"/>
              <a:t>বিভিন্ন</a:t>
            </a:r>
            <a:r>
              <a:rPr lang="en-US" sz="2600" dirty="0" smtClean="0"/>
              <a:t> </a:t>
            </a:r>
            <a:r>
              <a:rPr lang="en-US" sz="2600" dirty="0" err="1" smtClean="0"/>
              <a:t>প্রানীর</a:t>
            </a:r>
            <a:r>
              <a:rPr lang="en-US" sz="2600" dirty="0" smtClean="0"/>
              <a:t> </a:t>
            </a:r>
            <a:r>
              <a:rPr lang="en-US" sz="2600" dirty="0" err="1" smtClean="0"/>
              <a:t>মধ্যে</a:t>
            </a:r>
            <a:r>
              <a:rPr lang="en-US" sz="2600" dirty="0" smtClean="0"/>
              <a:t> </a:t>
            </a:r>
            <a:r>
              <a:rPr lang="en-US" sz="2600" dirty="0" err="1" smtClean="0"/>
              <a:t>একে</a:t>
            </a:r>
            <a:r>
              <a:rPr lang="en-US" sz="2600" dirty="0" smtClean="0"/>
              <a:t> </a:t>
            </a:r>
            <a:r>
              <a:rPr lang="en-US" sz="2600" dirty="0" err="1" smtClean="0"/>
              <a:t>অন্যকে</a:t>
            </a:r>
            <a:r>
              <a:rPr lang="en-US" sz="2600" dirty="0" smtClean="0"/>
              <a:t> </a:t>
            </a:r>
            <a:r>
              <a:rPr lang="en-US" sz="2600" dirty="0" err="1" smtClean="0"/>
              <a:t>খাওয়ার</a:t>
            </a:r>
            <a:r>
              <a:rPr lang="en-US" sz="2600" dirty="0" smtClean="0"/>
              <a:t> </a:t>
            </a:r>
            <a:r>
              <a:rPr lang="en-US" sz="2600" dirty="0" err="1" smtClean="0"/>
              <a:t>মাধ্যমে</a:t>
            </a:r>
            <a:r>
              <a:rPr lang="en-US" sz="2600" dirty="0" smtClean="0"/>
              <a:t> </a:t>
            </a:r>
            <a:r>
              <a:rPr lang="en-US" sz="2600" dirty="0" err="1" smtClean="0"/>
              <a:t>শক্তির</a:t>
            </a:r>
            <a:r>
              <a:rPr lang="en-US" sz="2600" dirty="0" smtClean="0"/>
              <a:t> </a:t>
            </a:r>
            <a:r>
              <a:rPr lang="en-US" sz="2600" dirty="0" err="1" smtClean="0"/>
              <a:t>যে</a:t>
            </a:r>
            <a:r>
              <a:rPr lang="en-US" sz="2600" dirty="0" smtClean="0"/>
              <a:t> </a:t>
            </a:r>
            <a:r>
              <a:rPr lang="en-US" sz="2600" dirty="0" err="1" smtClean="0"/>
              <a:t>স্থানান্তর</a:t>
            </a:r>
            <a:r>
              <a:rPr lang="en-US" sz="2600" dirty="0" smtClean="0"/>
              <a:t> </a:t>
            </a:r>
            <a:r>
              <a:rPr lang="en-US" sz="2600" dirty="0" err="1" smtClean="0"/>
              <a:t>ঘটে</a:t>
            </a:r>
            <a:r>
              <a:rPr lang="en-US" sz="2600" dirty="0" smtClean="0"/>
              <a:t> </a:t>
            </a:r>
            <a:r>
              <a:rPr lang="en-US" sz="2600" dirty="0" err="1" smtClean="0"/>
              <a:t>তাই</a:t>
            </a:r>
            <a:r>
              <a:rPr lang="en-US" sz="2600" dirty="0" smtClean="0"/>
              <a:t> </a:t>
            </a:r>
            <a:r>
              <a:rPr lang="en-US" sz="2600" dirty="0" err="1" smtClean="0"/>
              <a:t>খাদ্যশৃঙ্খল</a:t>
            </a:r>
            <a:r>
              <a:rPr lang="en-US" sz="2600" dirty="0" smtClean="0"/>
              <a:t>।</a:t>
            </a:r>
          </a:p>
          <a:p>
            <a:endParaRPr lang="en-US" sz="2600" dirty="0" smtClean="0"/>
          </a:p>
          <a:p>
            <a:r>
              <a:rPr lang="en-US" sz="2600" dirty="0" err="1" smtClean="0"/>
              <a:t>যেমনঃ</a:t>
            </a:r>
            <a:r>
              <a:rPr lang="bn-IN" sz="2600" dirty="0" smtClean="0"/>
              <a:t>     </a:t>
            </a:r>
            <a:r>
              <a:rPr lang="en-US" sz="2600" dirty="0" err="1" smtClean="0"/>
              <a:t>ঘাস</a:t>
            </a:r>
            <a:r>
              <a:rPr lang="en-US" sz="2600" dirty="0" smtClean="0"/>
              <a:t>        </a:t>
            </a:r>
            <a:r>
              <a:rPr lang="en-US" sz="2600" dirty="0" err="1" smtClean="0"/>
              <a:t>পতঙ্গ</a:t>
            </a:r>
            <a:r>
              <a:rPr lang="en-US" sz="2600" dirty="0" smtClean="0"/>
              <a:t>         </a:t>
            </a:r>
            <a:r>
              <a:rPr lang="en-US" sz="2600" dirty="0" err="1" smtClean="0"/>
              <a:t>ব্যাঙ</a:t>
            </a:r>
            <a:r>
              <a:rPr lang="en-US" sz="2600" dirty="0" smtClean="0"/>
              <a:t>          </a:t>
            </a:r>
            <a:r>
              <a:rPr lang="en-US" sz="2600" dirty="0" err="1" smtClean="0"/>
              <a:t>সাপ</a:t>
            </a:r>
            <a:r>
              <a:rPr lang="en-US" sz="2600" dirty="0" smtClean="0"/>
              <a:t>           </a:t>
            </a:r>
            <a:r>
              <a:rPr lang="en-US" sz="2600" dirty="0" err="1" smtClean="0"/>
              <a:t>ঈগল</a:t>
            </a:r>
            <a:endParaRPr lang="en-US" sz="2600" dirty="0"/>
          </a:p>
        </p:txBody>
      </p:sp>
      <p:sp>
        <p:nvSpPr>
          <p:cNvPr id="9" name="Arrow: Right 9">
            <a:extLst>
              <a:ext uri="{FF2B5EF4-FFF2-40B4-BE49-F238E27FC236}">
                <a16:creationId xmlns="" xmlns:a16="http://schemas.microsoft.com/office/drawing/2014/main" id="{BBC6C499-C5F3-4C55-BD51-10B9BF8F7C0D}"/>
              </a:ext>
            </a:extLst>
          </p:cNvPr>
          <p:cNvSpPr/>
          <p:nvPr/>
        </p:nvSpPr>
        <p:spPr>
          <a:xfrm>
            <a:off x="2133600" y="5029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BBC6C499-C5F3-4C55-BD51-10B9BF8F7C0D}"/>
              </a:ext>
            </a:extLst>
          </p:cNvPr>
          <p:cNvSpPr/>
          <p:nvPr/>
        </p:nvSpPr>
        <p:spPr>
          <a:xfrm>
            <a:off x="6324600" y="5029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9">
            <a:extLst>
              <a:ext uri="{FF2B5EF4-FFF2-40B4-BE49-F238E27FC236}">
                <a16:creationId xmlns="" xmlns:a16="http://schemas.microsoft.com/office/drawing/2014/main" id="{BBC6C499-C5F3-4C55-BD51-10B9BF8F7C0D}"/>
              </a:ext>
            </a:extLst>
          </p:cNvPr>
          <p:cNvSpPr/>
          <p:nvPr/>
        </p:nvSpPr>
        <p:spPr>
          <a:xfrm>
            <a:off x="4953000" y="5029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extLst>
              <a:ext uri="{FF2B5EF4-FFF2-40B4-BE49-F238E27FC236}">
                <a16:creationId xmlns="" xmlns:a16="http://schemas.microsoft.com/office/drawing/2014/main" id="{BBC6C499-C5F3-4C55-BD51-10B9BF8F7C0D}"/>
              </a:ext>
            </a:extLst>
          </p:cNvPr>
          <p:cNvSpPr/>
          <p:nvPr/>
        </p:nvSpPr>
        <p:spPr>
          <a:xfrm>
            <a:off x="3581400" y="5029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1862005-4D5D-4B0D-9AE1-E5D558D3F897}"/>
              </a:ext>
            </a:extLst>
          </p:cNvPr>
          <p:cNvSpPr/>
          <p:nvPr/>
        </p:nvSpPr>
        <p:spPr>
          <a:xfrm rot="10800000" flipV="1">
            <a:off x="3048000" y="228600"/>
            <a:ext cx="2915479" cy="7421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খাদ্যজাল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8BD38A-5E44-439B-90E6-8188EBD07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" y="1524000"/>
            <a:ext cx="8305800" cy="448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196E9DA-0AA7-49B9-A64C-A498F1640D12}"/>
              </a:ext>
            </a:extLst>
          </p:cNvPr>
          <p:cNvSpPr/>
          <p:nvPr/>
        </p:nvSpPr>
        <p:spPr>
          <a:xfrm>
            <a:off x="3048000" y="228600"/>
            <a:ext cx="3810000" cy="7288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বাস্তুতন্ত্রের</a:t>
            </a:r>
            <a:r>
              <a:rPr lang="en-US" sz="3200" dirty="0"/>
              <a:t> </a:t>
            </a:r>
            <a:r>
              <a:rPr lang="en-US" sz="3200" dirty="0" err="1"/>
              <a:t>শক্তি</a:t>
            </a:r>
            <a:r>
              <a:rPr lang="en-US" sz="3200" dirty="0"/>
              <a:t> </a:t>
            </a:r>
            <a:r>
              <a:rPr lang="en-US" sz="3200" dirty="0" err="1"/>
              <a:t>প্রবাহ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91D248-3745-44F7-95BC-577953C1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" y="1600200"/>
            <a:ext cx="9061942" cy="41889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8017\Downloads\Khaul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029450" cy="38528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44958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দলিয়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কাজ</a:t>
            </a:r>
            <a:r>
              <a:rPr lang="en-US" sz="2400" b="1" dirty="0" smtClean="0"/>
              <a:t>- </a:t>
            </a:r>
            <a:r>
              <a:rPr lang="en-US" sz="2400" dirty="0" err="1" smtClean="0"/>
              <a:t>পরিবেশের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ভারসাম্য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রক্ষায়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বাস্তুতন্ত্রের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ভুমিকা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8017\Downloads\5444.jpg_wh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600950" cy="40671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47244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  </a:t>
            </a:r>
            <a:r>
              <a:rPr lang="en-US" sz="2400" b="1" dirty="0" err="1" smtClean="0"/>
              <a:t>বাড়ীর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কাজ</a:t>
            </a:r>
            <a:r>
              <a:rPr lang="en-US" sz="2400" b="1" dirty="0" smtClean="0"/>
              <a:t>-  </a:t>
            </a:r>
            <a:r>
              <a:rPr lang="en-US" sz="2400" dirty="0" err="1" smtClean="0"/>
              <a:t>খাদ্যজাল</a:t>
            </a:r>
            <a:r>
              <a:rPr lang="bn-IN" sz="2400" dirty="0" smtClean="0"/>
              <a:t>  </a:t>
            </a:r>
            <a:r>
              <a:rPr lang="en-US" sz="2400" dirty="0" err="1" smtClean="0"/>
              <a:t>ব্যাখ্যা</a:t>
            </a:r>
            <a:r>
              <a:rPr lang="en-US" sz="2400" b="1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</a:t>
            </a:r>
            <a:r>
              <a:rPr lang="en-US" sz="2400" b="1" dirty="0" smtClean="0"/>
              <a:t>।  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981200"/>
            <a:ext cx="7543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600" b="1" i="1" dirty="0" err="1" smtClean="0">
                <a:solidFill>
                  <a:schemeClr val="tx2"/>
                </a:solidFill>
              </a:rPr>
              <a:t>ধন্যবাদ</a:t>
            </a:r>
            <a:r>
              <a:rPr lang="en-US" sz="15600" b="1" i="1" dirty="0" smtClean="0">
                <a:solidFill>
                  <a:schemeClr val="tx2"/>
                </a:solidFill>
              </a:rPr>
              <a:t> </a:t>
            </a:r>
            <a:endParaRPr lang="en-US" sz="15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057400"/>
            <a:ext cx="74676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   </a:t>
            </a:r>
            <a:r>
              <a:rPr lang="en-US" sz="3600" dirty="0" err="1" smtClean="0"/>
              <a:t>মোসাঃ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পারভীন</a:t>
            </a:r>
            <a:r>
              <a:rPr lang="en-US" sz="3600" dirty="0" smtClean="0"/>
              <a:t> </a:t>
            </a:r>
            <a:r>
              <a:rPr lang="en-US" sz="3600" dirty="0" err="1" smtClean="0"/>
              <a:t>আক্তার</a:t>
            </a:r>
            <a:r>
              <a:rPr lang="en-US" sz="3600" dirty="0" smtClean="0"/>
              <a:t>  </a:t>
            </a:r>
          </a:p>
          <a:p>
            <a:r>
              <a:rPr lang="en-US" sz="3600" dirty="0" smtClean="0"/>
              <a:t>   </a:t>
            </a:r>
            <a:r>
              <a:rPr lang="en-US" sz="3600" dirty="0" err="1" smtClean="0"/>
              <a:t>শ্রেনী</a:t>
            </a:r>
            <a:r>
              <a:rPr lang="en-US" sz="3600" dirty="0" smtClean="0"/>
              <a:t>-</a:t>
            </a:r>
            <a:r>
              <a:rPr lang="bn-IN" sz="3600" dirty="0" smtClean="0"/>
              <a:t>অষ্টম </a:t>
            </a:r>
            <a:endParaRPr lang="en-US" sz="3600" dirty="0" smtClean="0"/>
          </a:p>
          <a:p>
            <a:r>
              <a:rPr lang="en-US" sz="3600" dirty="0" smtClean="0"/>
              <a:t>   </a:t>
            </a:r>
            <a:r>
              <a:rPr lang="en-US" sz="3600" dirty="0" err="1" smtClean="0"/>
              <a:t>বিষয়</a:t>
            </a:r>
            <a:r>
              <a:rPr lang="en-US" sz="3600" dirty="0" smtClean="0"/>
              <a:t>- </a:t>
            </a:r>
            <a:r>
              <a:rPr lang="en-US" sz="3600" dirty="0" err="1" smtClean="0"/>
              <a:t>বিজ্ঞান</a:t>
            </a:r>
            <a:r>
              <a:rPr lang="en-US" sz="3600" dirty="0" smtClean="0"/>
              <a:t> </a:t>
            </a:r>
            <a:r>
              <a:rPr lang="en-US" sz="3600" dirty="0" smtClean="0"/>
              <a:t>(</a:t>
            </a:r>
            <a:r>
              <a:rPr lang="bn-IN" sz="3600" dirty="0" smtClean="0"/>
              <a:t>চতুর্দশ </a:t>
            </a:r>
            <a:r>
              <a:rPr lang="en-US" sz="3600" dirty="0" err="1" smtClean="0"/>
              <a:t>অধ্যায়</a:t>
            </a:r>
            <a:r>
              <a:rPr lang="en-US" sz="3600" dirty="0" smtClean="0"/>
              <a:t> </a:t>
            </a:r>
            <a:r>
              <a:rPr lang="en-US" sz="3600" dirty="0" smtClean="0"/>
              <a:t>) </a:t>
            </a:r>
          </a:p>
        </p:txBody>
      </p:sp>
      <p:pic>
        <p:nvPicPr>
          <p:cNvPr id="2050" name="Picture 2" descr="C:\Users\zongl\Downloads\16636678199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447800"/>
            <a:ext cx="2057400" cy="25843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28600"/>
            <a:ext cx="2971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পরিচিতি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88017\Downloads\লাল-গোলাপ-ফুলের-ছবি-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696200" cy="51333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152400"/>
            <a:ext cx="54102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dirty="0" smtClean="0"/>
              <a:t>          </a:t>
            </a:r>
            <a:r>
              <a:rPr lang="en-US" sz="5400" dirty="0" err="1" smtClean="0"/>
              <a:t>স্বাগতম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5181600"/>
            <a:ext cx="6477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  </a:t>
            </a:r>
            <a:r>
              <a:rPr lang="en-US" sz="2800" dirty="0" err="1" smtClean="0"/>
              <a:t>তাহলে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পরিবেশ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বাস্তু</a:t>
            </a:r>
            <a:r>
              <a:rPr lang="en-US" sz="2800" dirty="0" err="1" smtClean="0"/>
              <a:t>তন্ত্র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371600" y="3352800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536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886200" cy="24384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E4DF60-CE76-47E1-9990-AC42D6D7F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53000" y="1219200"/>
            <a:ext cx="3733800" cy="2459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-  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/>
              <a:t>১। </a:t>
            </a:r>
            <a:r>
              <a:rPr lang="en-US" sz="2400" dirty="0" err="1" smtClean="0"/>
              <a:t>বাস্তুতন্ত্রের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প্রকারভেদ</a:t>
            </a:r>
            <a:r>
              <a:rPr lang="en-US" sz="2400" dirty="0" smtClean="0"/>
              <a:t> </a:t>
            </a:r>
            <a:r>
              <a:rPr lang="bn-IN" sz="2400" dirty="0" smtClean="0"/>
              <a:t>সম্পর্কে জানতে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  <a:endParaRPr lang="bn-IN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n-IN" sz="2400" dirty="0" smtClean="0"/>
              <a:t>২। </a:t>
            </a:r>
            <a:r>
              <a:rPr lang="en-US" sz="2400" dirty="0" err="1" smtClean="0"/>
              <a:t>খাদ্যশৃঙ্খল</a:t>
            </a:r>
            <a:r>
              <a:rPr lang="en-US" sz="2400" dirty="0" smtClean="0"/>
              <a:t> ও </a:t>
            </a:r>
            <a:r>
              <a:rPr lang="en-US" sz="2400" dirty="0" err="1" smtClean="0"/>
              <a:t>খাদ্যজাল</a:t>
            </a:r>
            <a:r>
              <a:rPr lang="en-US" sz="2400" dirty="0" smtClean="0"/>
              <a:t> </a:t>
            </a:r>
            <a:r>
              <a:rPr lang="bn-IN" sz="2400" dirty="0" smtClean="0"/>
              <a:t>সম্পর্কে জানতে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</a:t>
            </a:r>
            <a:endParaRPr lang="bn-IN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n-IN" sz="2400" dirty="0" smtClean="0"/>
              <a:t>৩। </a:t>
            </a:r>
            <a:r>
              <a:rPr lang="en-US" sz="2400" dirty="0" err="1" smtClean="0"/>
              <a:t>বাস্তুতন্ত্রে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শক্তিপ্রবাহ</a:t>
            </a:r>
            <a:r>
              <a:rPr lang="en-US" sz="2400" dirty="0" smtClean="0"/>
              <a:t> </a:t>
            </a:r>
            <a:r>
              <a:rPr lang="bn-IN" sz="2400" dirty="0" smtClean="0"/>
              <a:t>সম্পর্কে জানতে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</a:t>
            </a:r>
            <a:endParaRPr lang="bn-IN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n-IN" sz="2400" dirty="0" smtClean="0"/>
              <a:t>৪। </a:t>
            </a:r>
            <a:r>
              <a:rPr lang="en-US" sz="2400" dirty="0" err="1" smtClean="0"/>
              <a:t>পরিবেশের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ভারসাম্য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রক্ষায়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বাস্তুতন্ত্রের</a:t>
            </a:r>
            <a:r>
              <a:rPr lang="en-US" sz="2400" dirty="0" smtClean="0"/>
              <a:t> </a:t>
            </a:r>
            <a:r>
              <a:rPr lang="bn-IN" sz="2400" dirty="0" smtClean="0"/>
              <a:t> গুরুত্ব সম্পর্কে জানতে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</a:t>
            </a:r>
            <a:endParaRPr lang="bn-IN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n-IN" sz="2400" dirty="0" smtClean="0"/>
              <a:t>৫। </a:t>
            </a:r>
            <a:r>
              <a:rPr lang="en-US" sz="2400" dirty="0" err="1" smtClean="0"/>
              <a:t>জীবে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বাস্তুতন্ত্রের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উপলব্ধি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bn-IN" sz="2400" dirty="0" smtClean="0"/>
              <a:t>এটি </a:t>
            </a:r>
            <a:r>
              <a:rPr lang="en-US" sz="2400" dirty="0" err="1" smtClean="0"/>
              <a:t>সুরক্ষায়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সচেতন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5A3C161-EECA-44C9-A6B9-02F85BBC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304800"/>
            <a:ext cx="2895600" cy="533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</a:t>
            </a:r>
            <a:r>
              <a:rPr lang="en-US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বাস্তুতন্ত্র</a:t>
            </a:r>
            <a:endParaRPr lang="en-US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668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পৃথিবীর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জলবায়ু,আবহাওয়া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অন্যান্য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অজীব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প্রচুর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পার্থক্য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যায়।এর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ফলে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স্থানভেদে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বিচিত্র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বসতি।একেকটি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</a:t>
            </a:r>
            <a:r>
              <a:rPr lang="en-US" sz="2400" dirty="0" smtClean="0"/>
              <a:t> ও </a:t>
            </a:r>
            <a:r>
              <a:rPr lang="en-US" sz="2400" dirty="0" err="1" smtClean="0"/>
              <a:t>অজীব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রয়েছে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নিবিড়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সম্পর্ক।তাই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উদ্ভিদ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প্রাণী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নির্ভরশীল।এভাবে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অজীব</a:t>
            </a:r>
            <a:r>
              <a:rPr lang="en-US" sz="2400" dirty="0" smtClean="0"/>
              <a:t> ও </a:t>
            </a:r>
            <a:r>
              <a:rPr lang="en-US" sz="2400" dirty="0" err="1" smtClean="0"/>
              <a:t>জীব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উপাদানসমূহের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পারস্পরিক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ক্রিয়া,আদান-প্রদান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পরিবেশে</a:t>
            </a:r>
            <a:r>
              <a:rPr lang="en-US" sz="2400" dirty="0" smtClean="0"/>
              <a:t> এ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তন্ত্র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গড়ে</a:t>
            </a:r>
            <a:r>
              <a:rPr lang="bn-IN" sz="2400" dirty="0" smtClean="0"/>
              <a:t> </a:t>
            </a:r>
            <a:r>
              <a:rPr lang="en-US" sz="2400" dirty="0" err="1" smtClean="0"/>
              <a:t>উঠেছে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বাস্তুতন্ত্র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পরিচিত</a:t>
            </a:r>
            <a:r>
              <a:rPr lang="en-US" sz="2400" dirty="0" smtClean="0"/>
              <a:t>।</a:t>
            </a:r>
          </a:p>
        </p:txBody>
      </p:sp>
      <p:pic>
        <p:nvPicPr>
          <p:cNvPr id="13314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343400"/>
            <a:ext cx="4064000" cy="2133600"/>
          </a:xfrm>
          <a:prstGeom prst="rect">
            <a:avLst/>
          </a:prstGeom>
          <a:noFill/>
        </p:spPr>
      </p:pic>
      <p:pic>
        <p:nvPicPr>
          <p:cNvPr id="13318" name="Picture 6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795476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6203885-E9BE-4A17-96A6-FE7615279CFA}"/>
              </a:ext>
            </a:extLst>
          </p:cNvPr>
          <p:cNvSpPr/>
          <p:nvPr/>
        </p:nvSpPr>
        <p:spPr>
          <a:xfrm>
            <a:off x="1600200" y="228600"/>
            <a:ext cx="3200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বাস্তুতন্ত্রের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উপাদান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Arrow: Down 14">
            <a:extLst>
              <a:ext uri="{FF2B5EF4-FFF2-40B4-BE49-F238E27FC236}">
                <a16:creationId xmlns="" xmlns:a16="http://schemas.microsoft.com/office/drawing/2014/main" id="{3CE9BDAF-42E8-4ADE-80BC-91F29852CCDD}"/>
              </a:ext>
            </a:extLst>
          </p:cNvPr>
          <p:cNvSpPr/>
          <p:nvPr/>
        </p:nvSpPr>
        <p:spPr>
          <a:xfrm>
            <a:off x="3124200" y="990600"/>
            <a:ext cx="271669" cy="79513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17">
            <a:extLst>
              <a:ext uri="{FF2B5EF4-FFF2-40B4-BE49-F238E27FC236}">
                <a16:creationId xmlns="" xmlns:a16="http://schemas.microsoft.com/office/drawing/2014/main" id="{5347A854-A61F-4C10-85C9-461472B467A8}"/>
              </a:ext>
            </a:extLst>
          </p:cNvPr>
          <p:cNvSpPr/>
          <p:nvPr/>
        </p:nvSpPr>
        <p:spPr>
          <a:xfrm>
            <a:off x="3886200" y="1219200"/>
            <a:ext cx="2085696" cy="1166191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জীব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উপাদান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Arrow: Quad 18">
            <a:extLst>
              <a:ext uri="{FF2B5EF4-FFF2-40B4-BE49-F238E27FC236}">
                <a16:creationId xmlns="" xmlns:a16="http://schemas.microsoft.com/office/drawing/2014/main" id="{18F47C1D-2652-49EA-8703-75AF1226BCF3}"/>
              </a:ext>
            </a:extLst>
          </p:cNvPr>
          <p:cNvSpPr/>
          <p:nvPr/>
        </p:nvSpPr>
        <p:spPr>
          <a:xfrm>
            <a:off x="2590800" y="1371600"/>
            <a:ext cx="1324724" cy="911660"/>
          </a:xfrm>
          <a:prstGeom prst="quad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Rounded 15">
            <a:extLst>
              <a:ext uri="{FF2B5EF4-FFF2-40B4-BE49-F238E27FC236}">
                <a16:creationId xmlns="" xmlns:a16="http://schemas.microsoft.com/office/drawing/2014/main" id="{B5CCD4EA-DA36-4EEE-BE1A-8665F822CE11}"/>
              </a:ext>
            </a:extLst>
          </p:cNvPr>
          <p:cNvSpPr/>
          <p:nvPr/>
        </p:nvSpPr>
        <p:spPr>
          <a:xfrm>
            <a:off x="0" y="1295400"/>
            <a:ext cx="2590800" cy="1166190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অজীব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উপাদান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L-Shape 11">
            <a:extLst>
              <a:ext uri="{FF2B5EF4-FFF2-40B4-BE49-F238E27FC236}">
                <a16:creationId xmlns="" xmlns:a16="http://schemas.microsoft.com/office/drawing/2014/main" id="{7E9DE9B7-DBD5-4CFB-9795-5DB9C62D2B1C}"/>
              </a:ext>
            </a:extLst>
          </p:cNvPr>
          <p:cNvSpPr/>
          <p:nvPr/>
        </p:nvSpPr>
        <p:spPr>
          <a:xfrm>
            <a:off x="838200" y="2209800"/>
            <a:ext cx="386397" cy="838200"/>
          </a:xfrm>
          <a:prstGeom prst="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74A42F5-C16D-4BD5-8445-C6B89360D8CA}"/>
              </a:ext>
            </a:extLst>
          </p:cNvPr>
          <p:cNvSpPr/>
          <p:nvPr/>
        </p:nvSpPr>
        <p:spPr>
          <a:xfrm>
            <a:off x="5943600" y="2133600"/>
            <a:ext cx="2223825" cy="11661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সবুজ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উদ্ভিদ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L-Shape 13">
            <a:extLst>
              <a:ext uri="{FF2B5EF4-FFF2-40B4-BE49-F238E27FC236}">
                <a16:creationId xmlns="" xmlns:a16="http://schemas.microsoft.com/office/drawing/2014/main" id="{3FDBA4F4-3F6A-4949-BF90-F9FA49B42F89}"/>
              </a:ext>
            </a:extLst>
          </p:cNvPr>
          <p:cNvSpPr/>
          <p:nvPr/>
        </p:nvSpPr>
        <p:spPr>
          <a:xfrm>
            <a:off x="4724400" y="2895600"/>
            <a:ext cx="400341" cy="1106924"/>
          </a:xfrm>
          <a:prstGeom prst="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2E346BC-D9FE-4B4C-A4E7-AE98768F7A63}"/>
              </a:ext>
            </a:extLst>
          </p:cNvPr>
          <p:cNvSpPr/>
          <p:nvPr/>
        </p:nvSpPr>
        <p:spPr>
          <a:xfrm>
            <a:off x="5867400" y="3352800"/>
            <a:ext cx="2297731" cy="9419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সকল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প্রাণী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6A1D7A8-6663-4D61-AF0B-28D47906FFDA}"/>
              </a:ext>
            </a:extLst>
          </p:cNvPr>
          <p:cNvSpPr/>
          <p:nvPr/>
        </p:nvSpPr>
        <p:spPr>
          <a:xfrm>
            <a:off x="6096000" y="4495800"/>
            <a:ext cx="2223825" cy="10530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ব্যাকটেরিয়া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ছত্রাক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ইত্যাদি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L-Shape 16">
            <a:extLst>
              <a:ext uri="{FF2B5EF4-FFF2-40B4-BE49-F238E27FC236}">
                <a16:creationId xmlns="" xmlns:a16="http://schemas.microsoft.com/office/drawing/2014/main" id="{F11C1331-AA62-451B-BFE6-BFC030ED2B0B}"/>
              </a:ext>
            </a:extLst>
          </p:cNvPr>
          <p:cNvSpPr/>
          <p:nvPr/>
        </p:nvSpPr>
        <p:spPr>
          <a:xfrm>
            <a:off x="4724400" y="4038600"/>
            <a:ext cx="433006" cy="1219200"/>
          </a:xfrm>
          <a:prstGeom prst="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0E52343-8A65-4960-A7F3-A306E6E93626}"/>
              </a:ext>
            </a:extLst>
          </p:cNvPr>
          <p:cNvSpPr/>
          <p:nvPr/>
        </p:nvSpPr>
        <p:spPr>
          <a:xfrm>
            <a:off x="1600200" y="3276600"/>
            <a:ext cx="1895061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অজৈব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L-Shape 18">
            <a:extLst>
              <a:ext uri="{FF2B5EF4-FFF2-40B4-BE49-F238E27FC236}">
                <a16:creationId xmlns="" xmlns:a16="http://schemas.microsoft.com/office/drawing/2014/main" id="{7E9DE9B7-DBD5-4CFB-9795-5DB9C62D2B1C}"/>
              </a:ext>
            </a:extLst>
          </p:cNvPr>
          <p:cNvSpPr/>
          <p:nvPr/>
        </p:nvSpPr>
        <p:spPr>
          <a:xfrm>
            <a:off x="4724400" y="2057400"/>
            <a:ext cx="386397" cy="838200"/>
          </a:xfrm>
          <a:prstGeom prst="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>
            <a:extLst>
              <a:ext uri="{FF2B5EF4-FFF2-40B4-BE49-F238E27FC236}">
                <a16:creationId xmlns="" xmlns:a16="http://schemas.microsoft.com/office/drawing/2014/main" id="{7E9DE9B7-DBD5-4CFB-9795-5DB9C62D2B1C}"/>
              </a:ext>
            </a:extLst>
          </p:cNvPr>
          <p:cNvSpPr/>
          <p:nvPr/>
        </p:nvSpPr>
        <p:spPr>
          <a:xfrm>
            <a:off x="838200" y="3048000"/>
            <a:ext cx="386397" cy="838200"/>
          </a:xfrm>
          <a:prstGeom prst="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D822018-4510-460C-8F48-B442AE67FA1C}"/>
              </a:ext>
            </a:extLst>
          </p:cNvPr>
          <p:cNvSpPr/>
          <p:nvPr/>
        </p:nvSpPr>
        <p:spPr>
          <a:xfrm>
            <a:off x="1600200" y="2362200"/>
            <a:ext cx="1895061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জৈব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5A3C161-EECA-44C9-A6B9-02F85BBC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28600"/>
            <a:ext cx="4724400" cy="533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খাদোক ও উৎপাদক </a:t>
            </a:r>
            <a:endParaRPr lang="en-US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90600"/>
            <a:ext cx="7086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 smtClean="0"/>
              <a:t>অজীব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উপাদানঃবাস্তুতন্ত্রের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প্রানহীন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16002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জীব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উপাদানঃপরিবেশের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অংশ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0" y="2209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উৎপাদকঃসবুজ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উদ্ভিদ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নিজেদের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নিজেরা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0" y="2743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খাদকঃযে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প্রাণী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উদ্ভিদ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প্রাপ্ত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জৈব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পদার্থ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অথবা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প্রাণী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0" y="3581400"/>
            <a:ext cx="6398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স্তরের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খাদকঃযারা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উদ্ভিদভোজী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0" y="4191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দ্বিতীয়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স্তরের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খাদকঃযারা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স্তরের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খাদকদের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বাচে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0" y="4800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তৃতীয়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স্তরের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খাদকঃযারা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দ্বিতীয়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স্তরের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খাদকদের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0" y="5486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বিয়োজকঃযারা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মৃত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উদ্ভিদ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প্রাণীর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ক্রিয়া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মিশিয়ে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30368E5-3996-4E58-B9BF-5DA57203D237}"/>
              </a:ext>
            </a:extLst>
          </p:cNvPr>
          <p:cNvSpPr/>
          <p:nvPr/>
        </p:nvSpPr>
        <p:spPr>
          <a:xfrm>
            <a:off x="2057400" y="304800"/>
            <a:ext cx="4495800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/>
              <a:t>বাস্তুতন্ত্রের</a:t>
            </a:r>
            <a:r>
              <a:rPr lang="en-US" sz="3600" dirty="0"/>
              <a:t> </a:t>
            </a:r>
            <a:r>
              <a:rPr lang="en-US" sz="3600" dirty="0" err="1"/>
              <a:t>প্রকারভেদ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1524000"/>
            <a:ext cx="4007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/>
              <a:t>বাস্তুতন্ত্র দুই প্রকার , যথাঃ-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2362200"/>
            <a:ext cx="464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/>
              <a:t>১। জলজ বাস্তুতন্ত্র</a:t>
            </a:r>
          </a:p>
          <a:p>
            <a:endParaRPr lang="bn-IN" sz="2800" dirty="0" smtClean="0"/>
          </a:p>
          <a:p>
            <a:endParaRPr lang="bn-IN" sz="2800" dirty="0" smtClean="0"/>
          </a:p>
          <a:p>
            <a:endParaRPr lang="bn-IN" sz="2800" dirty="0" smtClean="0"/>
          </a:p>
          <a:p>
            <a:endParaRPr lang="bn-IN" sz="2800" dirty="0" smtClean="0"/>
          </a:p>
          <a:p>
            <a:r>
              <a:rPr lang="bn-IN" sz="2800" dirty="0" smtClean="0"/>
              <a:t> </a:t>
            </a:r>
          </a:p>
          <a:p>
            <a:endParaRPr lang="bn-IN" sz="2800" dirty="0" smtClean="0"/>
          </a:p>
          <a:p>
            <a:r>
              <a:rPr lang="bn-IN" sz="2800" dirty="0" smtClean="0"/>
              <a:t>২। স্থলজ বাস্তুতন্ত্র</a:t>
            </a:r>
            <a:endParaRPr lang="en-US" sz="2800" dirty="0"/>
          </a:p>
        </p:txBody>
      </p:sp>
      <p:pic>
        <p:nvPicPr>
          <p:cNvPr id="10244" name="Picture 4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76400"/>
            <a:ext cx="3509963" cy="190500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686E925-3587-438B-AFB6-8B252E883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29200" y="4191000"/>
            <a:ext cx="3644538" cy="2267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447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আস-সালামু আলাইকুম</vt:lpstr>
      <vt:lpstr>Slide 2</vt:lpstr>
      <vt:lpstr>Slide 3</vt:lpstr>
      <vt:lpstr>Slide 4</vt:lpstr>
      <vt:lpstr>এই পাঠ শেষে শিক্ষার্থীরা-   </vt:lpstr>
      <vt:lpstr>   বাস্তুতন্ত্র</vt:lpstr>
      <vt:lpstr>Slide 7</vt:lpstr>
      <vt:lpstr>খাদোক ও উৎপাদক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88017</dc:creator>
  <cp:lastModifiedBy>Administrator</cp:lastModifiedBy>
  <cp:revision>95</cp:revision>
  <dcterms:created xsi:type="dcterms:W3CDTF">2006-08-16T00:00:00Z</dcterms:created>
  <dcterms:modified xsi:type="dcterms:W3CDTF">2022-11-16T14:14:29Z</dcterms:modified>
</cp:coreProperties>
</file>