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9" r:id="rId2"/>
    <p:sldId id="260" r:id="rId3"/>
    <p:sldId id="296" r:id="rId4"/>
    <p:sldId id="263" r:id="rId5"/>
    <p:sldId id="283" r:id="rId6"/>
    <p:sldId id="264" r:id="rId7"/>
    <p:sldId id="285" r:id="rId8"/>
    <p:sldId id="287" r:id="rId9"/>
    <p:sldId id="289" r:id="rId10"/>
    <p:sldId id="291" r:id="rId11"/>
    <p:sldId id="293" r:id="rId12"/>
    <p:sldId id="268" r:id="rId13"/>
    <p:sldId id="269" r:id="rId14"/>
    <p:sldId id="270" r:id="rId15"/>
    <p:sldId id="271" r:id="rId16"/>
    <p:sldId id="274" r:id="rId17"/>
    <p:sldId id="276" r:id="rId18"/>
    <p:sldId id="275" r:id="rId19"/>
    <p:sldId id="277" r:id="rId20"/>
    <p:sldId id="278" r:id="rId21"/>
    <p:sldId id="294" r:id="rId22"/>
    <p:sldId id="279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1A89C-E38C-4D66-BA01-DEBDB534292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72C7B-04C4-4CF3-960F-7D61EE293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246EB-1E46-4C89-A163-BCB5BBE9528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0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0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62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97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2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8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9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7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="" xmlns:a16="http://schemas.microsoft.com/office/drawing/2014/main" id="{4EEBD02F-A71A-4A71-8218-F43BA3DCAB44}"/>
              </a:ext>
            </a:extLst>
          </p:cNvPr>
          <p:cNvSpPr/>
          <p:nvPr/>
        </p:nvSpPr>
        <p:spPr>
          <a:xfrm>
            <a:off x="1143000" y="152400"/>
            <a:ext cx="6553200" cy="2286000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/>
              </a:rPr>
              <a:t>শুভেচ্ছা</a:t>
            </a:r>
            <a:endParaRPr lang="en-US" sz="6000" dirty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590800"/>
            <a:ext cx="3668326" cy="3940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124" y="3242874"/>
            <a:ext cx="5562599" cy="195777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3x + 4y</a:t>
            </a:r>
            <a:endParaRPr lang="bn-BD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n-BD" sz="3200" b="1" dirty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  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2x 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 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endParaRPr lang="bn-BD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    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5x + 6y</a:t>
            </a:r>
            <a:endParaRPr lang="bn-BD" sz="3200" b="1" dirty="0">
              <a:solidFill>
                <a:schemeClr val="tx1"/>
              </a:solidFill>
              <a:latin typeface="Arial" pitchFamily="34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2124" y="787611"/>
            <a:ext cx="5562600" cy="12668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 হবে-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3505200" y="4343400"/>
            <a:ext cx="2228850" cy="206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723561" y="340175"/>
            <a:ext cx="2991440" cy="1015663"/>
          </a:xfrm>
          <a:prstGeom prst="rect">
            <a:avLst/>
          </a:prstGeom>
        </p:spPr>
        <p:txBody>
          <a:bodyPr vert="horz" wrap="square">
            <a:spAutoFit/>
            <a:scene3d>
              <a:camera prst="perspectiveContrastingRightFacing" fov="2700000">
                <a:rot lat="20400000" lon="21594000" rev="0"/>
              </a:camera>
              <a:lightRig rig="morning" dir="t"/>
            </a:scene3d>
            <a:sp3d extrusionH="38100" contourW="6350" prstMaterial="flat">
              <a:bevelT w="25400" h="152400"/>
              <a:bevelB h="63500"/>
            </a:sp3d>
          </a:bodyPr>
          <a:lstStyle/>
          <a:p>
            <a:r>
              <a:rPr lang="en-US" sz="6000" b="1" dirty="0" err="1">
                <a:ln>
                  <a:solidFill>
                    <a:srgbClr val="339933"/>
                  </a:solidFill>
                </a:ln>
                <a:solidFill>
                  <a:srgbClr val="9BE29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sx="101000" sy="101000" algn="ctr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একককাজ</a:t>
            </a:r>
            <a:r>
              <a:rPr lang="en-US" sz="6000" b="1" dirty="0">
                <a:ln>
                  <a:solidFill>
                    <a:srgbClr val="339933"/>
                  </a:solidFill>
                </a:ln>
                <a:solidFill>
                  <a:srgbClr val="9BE29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sx="101000" sy="101000" algn="ctr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n>
                <a:solidFill>
                  <a:srgbClr val="339933"/>
                </a:solidFill>
              </a:ln>
              <a:solidFill>
                <a:srgbClr val="9BE296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sx="101000" sy="101000" algn="ctr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8811" y="3124200"/>
            <a:ext cx="5235799" cy="6191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3x</a:t>
            </a:r>
            <a:r>
              <a:rPr lang="en-US" sz="3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+4y</a:t>
            </a:r>
            <a:r>
              <a:rPr lang="en-US" sz="3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bn-B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6z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y</a:t>
            </a:r>
            <a:r>
              <a:rPr lang="en-US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+4x+z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399" y="1676400"/>
            <a:ext cx="5235799" cy="6095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যোগকর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3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1235" y="1333500"/>
            <a:ext cx="6248400" cy="8382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১৫+৭ = ২২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362200"/>
            <a:ext cx="6324600" cy="914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13+5 = 18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3467100"/>
            <a:ext cx="6324600" cy="125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উপরোক্ত রাশি দুইটি থেকে তোমরা কি  কিছু বুঝতে পারছ ?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5105400"/>
            <a:ext cx="6324600" cy="13716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পাটিগণিতীয় রাশি ও আর একটি বীজগণিতীয় রাশি।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8129" y="228600"/>
            <a:ext cx="6248400" cy="8382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 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t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2400"/>
            <a:ext cx="6400800" cy="228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এবারে আমরা পাটিগণিতীয় যোগ ও বীজগণিতীয় যোগের মধ্যকার পার্থক্য নিয়ে আলোচনা করব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1918" y="3009900"/>
            <a:ext cx="64008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৫+৮+৯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1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২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 পাটিগণিতীয় রাশি।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4343400"/>
            <a:ext cx="64008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3+4+5+4= 16</a:t>
            </a:r>
            <a:r>
              <a:rPr lang="bn-BD" sz="3600" dirty="0" smtClean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এটি বীজগণিতীয় রাশি।</a:t>
            </a:r>
            <a:endParaRPr lang="en-US" sz="3600" dirty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828800"/>
            <a:ext cx="5867400" cy="21254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5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45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7+(-3) </a:t>
            </a:r>
          </a:p>
          <a:p>
            <a:pPr algn="ctr"/>
            <a:r>
              <a:rPr lang="en-US" sz="45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=7-3</a:t>
            </a:r>
          </a:p>
          <a:p>
            <a:pPr algn="ctr"/>
            <a:r>
              <a:rPr lang="en-US" sz="45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=4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702174"/>
            <a:ext cx="5867400" cy="8816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করঃ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0494" y="4876800"/>
            <a:ext cx="57912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5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তোমরা কি বুঝলে-</a:t>
            </a:r>
            <a:endParaRPr lang="en-US" sz="4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010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 এতদিন জেনে এসেছে যে যোগ করলে বেশি হয় কিন্তু এখন তোমরা শিখবে যোগ করলে কোন কোন ক্ষেত্রে কমেও যায়।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181600"/>
            <a:ext cx="79248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পাটিগণিতীয় রাশির যোগ ও বীজগণিতীয় রাশির যোগের মধ্য এটাই অন্যতম পার্থক্য</a:t>
            </a:r>
            <a:r>
              <a:rPr lang="bn-BD" sz="32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048000"/>
            <a:ext cx="79248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৫ম শ্রেণি পর্যন্ত তোমাদের এই সমস্যা গুলো ছিলো না</a:t>
            </a:r>
          </a:p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 তোমাদের এই ধরনের সমস্যা নিয়েই কাজ করতে হবে।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7391400" cy="14478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FF0000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 কিছু জানা বিষয় কে নতুন রূপে শিখি-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667000"/>
            <a:ext cx="1219200" cy="1219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4419600"/>
            <a:ext cx="1219200" cy="10668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1181100" y="2861982"/>
            <a:ext cx="838200" cy="8382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Minus 5"/>
          <p:cNvSpPr/>
          <p:nvPr/>
        </p:nvSpPr>
        <p:spPr>
          <a:xfrm>
            <a:off x="1143000" y="4554071"/>
            <a:ext cx="914400" cy="838200"/>
          </a:xfrm>
          <a:prstGeom prst="mathMinus">
            <a:avLst>
              <a:gd name="adj1" fmla="val 2748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9400" y="2667000"/>
            <a:ext cx="2514600" cy="10668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বলতো এটা কি চিহ্ন?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5329" y="4419600"/>
            <a:ext cx="2514600" cy="914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উঃ বিয়োগ</a:t>
            </a:r>
            <a:endParaRPr lang="en-US" sz="3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1200" y="2705100"/>
            <a:ext cx="2590800" cy="11430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উঃ যোগ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0" y="4267200"/>
            <a:ext cx="2514600" cy="11430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বলতো এটা কি চিহ্ন?</a:t>
            </a:r>
            <a:endParaRPr lang="en-US" sz="36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743200"/>
            <a:ext cx="12192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4419600"/>
            <a:ext cx="12192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1219200" y="2971800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1066800" y="4572000"/>
            <a:ext cx="914400" cy="838200"/>
          </a:xfrm>
          <a:prstGeom prst="mathMinus">
            <a:avLst>
              <a:gd name="adj1" fmla="val 27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9400" y="2819400"/>
            <a:ext cx="5562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চিহ্নের নাম 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প্লাস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500" y="4572000"/>
            <a:ext cx="5486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চিহ্নের নাম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মাইনাস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762000"/>
            <a:ext cx="8153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কিন্তু বীজগণিতের ভাষায়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5867400" cy="2438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তোমরা শুনলে অবাক হবে শুধুমাত্র এই দুটি চিহ্নের সাহায্যে যে সূত্র গঠিত হয় তা</a:t>
            </a:r>
          </a:p>
          <a:p>
            <a:pPr algn="ctr"/>
            <a:r>
              <a:rPr lang="bn-BD" sz="36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সাড়া জীবন তোমাদের কাজে লাগবে।</a:t>
            </a:r>
            <a:endParaRPr lang="en-US" sz="3600" b="1" dirty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657600"/>
            <a:ext cx="5715000" cy="10668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1143000" y="3657600"/>
            <a:ext cx="1295400" cy="914400"/>
          </a:xfrm>
          <a:prstGeom prst="mathPl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2590800" y="3657600"/>
            <a:ext cx="1295400" cy="914400"/>
          </a:xfrm>
          <a:prstGeom prst="mathPl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4114800" y="3810000"/>
            <a:ext cx="838200" cy="533400"/>
          </a:xfrm>
          <a:prstGeom prst="mathEqua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4876800" y="3657600"/>
            <a:ext cx="1295400" cy="914400"/>
          </a:xfrm>
          <a:prstGeom prst="mathPl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3000" y="5181600"/>
            <a:ext cx="57150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inus 10"/>
          <p:cNvSpPr/>
          <p:nvPr/>
        </p:nvSpPr>
        <p:spPr>
          <a:xfrm>
            <a:off x="1295400" y="5334000"/>
            <a:ext cx="914400" cy="838200"/>
          </a:xfrm>
          <a:prstGeom prst="mathMin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2438400" y="5334000"/>
            <a:ext cx="914400" cy="838200"/>
          </a:xfrm>
          <a:prstGeom prst="mathMin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qual 13"/>
          <p:cNvSpPr/>
          <p:nvPr/>
        </p:nvSpPr>
        <p:spPr>
          <a:xfrm>
            <a:off x="3429000" y="5410200"/>
            <a:ext cx="838200" cy="533400"/>
          </a:xfrm>
          <a:prstGeom prst="mathEqua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4343400" y="5181600"/>
            <a:ext cx="1295400" cy="914400"/>
          </a:xfrm>
          <a:prstGeom prst="mathPl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629481"/>
              </p:ext>
            </p:extLst>
          </p:nvPr>
        </p:nvGraphicFramePr>
        <p:xfrm>
          <a:off x="2163763" y="3863415"/>
          <a:ext cx="16843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3763" y="3863415"/>
                        <a:ext cx="16843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27525"/>
              </p:ext>
            </p:extLst>
          </p:nvPr>
        </p:nvGraphicFramePr>
        <p:xfrm>
          <a:off x="1977232" y="5476875"/>
          <a:ext cx="16843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114120" imgH="126720" progId="Equation.3">
                  <p:embed/>
                </p:oleObj>
              </mc:Choice>
              <mc:Fallback>
                <p:oleObj name="Equation" r:id="rId5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7232" y="5476875"/>
                        <a:ext cx="16843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us 2"/>
          <p:cNvSpPr/>
          <p:nvPr/>
        </p:nvSpPr>
        <p:spPr>
          <a:xfrm>
            <a:off x="2133600" y="838200"/>
            <a:ext cx="1295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05200" y="1219200"/>
            <a:ext cx="2286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3886200" y="914400"/>
            <a:ext cx="914400" cy="838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4800600" y="1066800"/>
            <a:ext cx="838200" cy="5334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inus 6"/>
          <p:cNvSpPr/>
          <p:nvPr/>
        </p:nvSpPr>
        <p:spPr>
          <a:xfrm>
            <a:off x="5638800" y="914400"/>
            <a:ext cx="914400" cy="838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3124200"/>
            <a:ext cx="8839200" cy="3200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সূত্র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প্লাস গুন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প্লাস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প্লাস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সূত্র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মাইনাস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মাইনাস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প্লাস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 সূত্র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প্লাস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 মাইনাস 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মাইনাস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৪র্থ সুত্র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মাইনাস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 প্লাস 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মাইনাস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2590800"/>
            <a:ext cx="2286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4724400" y="2362200"/>
            <a:ext cx="838200" cy="5334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Minus 13"/>
          <p:cNvSpPr/>
          <p:nvPr/>
        </p:nvSpPr>
        <p:spPr>
          <a:xfrm>
            <a:off x="5638800" y="2209800"/>
            <a:ext cx="914400" cy="838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lus 14"/>
          <p:cNvSpPr/>
          <p:nvPr/>
        </p:nvSpPr>
        <p:spPr>
          <a:xfrm>
            <a:off x="3505200" y="2209800"/>
            <a:ext cx="1295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2286000" y="2286000"/>
            <a:ext cx="914400" cy="838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8A25A49-EBB6-465C-8CDB-971E4BC82E55}"/>
              </a:ext>
            </a:extLst>
          </p:cNvPr>
          <p:cNvGrpSpPr/>
          <p:nvPr/>
        </p:nvGrpSpPr>
        <p:grpSpPr>
          <a:xfrm>
            <a:off x="363992" y="2315285"/>
            <a:ext cx="8401231" cy="4695115"/>
            <a:chOff x="363992" y="2315285"/>
            <a:chExt cx="8401231" cy="4695115"/>
          </a:xfrm>
        </p:grpSpPr>
        <p:sp>
          <p:nvSpPr>
            <p:cNvPr id="14" name="Rectangle 13"/>
            <p:cNvSpPr/>
            <p:nvPr/>
          </p:nvSpPr>
          <p:spPr>
            <a:xfrm>
              <a:off x="363992" y="3200400"/>
              <a:ext cx="4191000" cy="381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perspectiveFront"/>
                <a:lightRig rig="balanced" dir="t">
                  <a:rot lat="0" lon="0" rev="2100000"/>
                </a:lightRig>
              </a:scene3d>
              <a:flatTx/>
            </a:bodyPr>
            <a:lstStyle/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2823" y="2315285"/>
              <a:ext cx="3962400" cy="45427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perspectiveFront"/>
                <a:lightRig rig="balanced" dir="t">
                  <a:rot lat="0" lon="0" rev="2100000"/>
                </a:lightRig>
              </a:scene3d>
            </a:bodyPr>
            <a:lstStyle/>
            <a:p>
              <a:r>
                <a:rPr lang="en-US" sz="4500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SutonnyMJ" pitchFamily="2" charset="0"/>
                  <a:cs typeface="NikoshBAN" pitchFamily="2" charset="0"/>
                </a:rPr>
                <a:t> </a:t>
              </a:r>
              <a:endParaRPr lang="en-US" sz="4500" dirty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endParaRPr>
            </a:p>
          </p:txBody>
        </p:sp>
      </p:grp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4802823" y="1751463"/>
            <a:ext cx="0" cy="44196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4200" y="3810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/>
                <a:cs typeface="Arial" panose="020B0604020202020204" pitchFamily="34" charset="0"/>
              </a:rPr>
              <a:t>শিক্ষক</a:t>
            </a:r>
            <a:r>
              <a:rPr lang="en-US" sz="6000" b="1" dirty="0" smtClean="0">
                <a:solidFill>
                  <a:srgbClr val="FF0000"/>
                </a:solidFill>
                <a:latin typeface="NikoshBAN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/>
                <a:cs typeface="Arial" panose="020B0604020202020204" pitchFamily="34" charset="0"/>
              </a:rPr>
              <a:t>পরিচিতি</a:t>
            </a:r>
            <a:endParaRPr lang="en-US" sz="6000" b="1" dirty="0">
              <a:solidFill>
                <a:srgbClr val="FF0000"/>
              </a:solidFill>
              <a:latin typeface="NikoshBAN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689641"/>
            <a:ext cx="44388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/>
              </a:rPr>
              <a:t>মোঃ</a:t>
            </a:r>
            <a:r>
              <a:rPr lang="en-US" sz="4800" dirty="0" smtClean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/>
              </a:rPr>
              <a:t>আবুল</a:t>
            </a:r>
            <a:r>
              <a:rPr lang="en-US" sz="4800" dirty="0" smtClean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বাসার</a:t>
            </a:r>
            <a:endParaRPr lang="en-US" sz="4800" dirty="0">
              <a:solidFill>
                <a:srgbClr val="00B0F0"/>
              </a:solidFill>
              <a:latin typeface="NikoshBAN"/>
            </a:endParaRPr>
          </a:p>
          <a:p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সহকারী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শিক্ষক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(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গণিত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)</a:t>
            </a:r>
          </a:p>
          <a:p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পাতিলাপাড়া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বালিকা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দাখিল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মাদ্রাসা</a:t>
            </a:r>
            <a:endParaRPr lang="en-US" sz="4800" dirty="0">
              <a:solidFill>
                <a:srgbClr val="00B0F0"/>
              </a:solidFill>
              <a:latin typeface="NikoshBAN"/>
            </a:endParaRPr>
          </a:p>
          <a:p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বাউফল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,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পটুয়াখালী</a:t>
            </a:r>
            <a:r>
              <a:rPr lang="en-US" sz="4800" dirty="0" smtClean="0">
                <a:solidFill>
                  <a:srgbClr val="00B0F0"/>
                </a:solidFill>
                <a:latin typeface="NikoshBAN"/>
              </a:rPr>
              <a:t>।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/>
              </a:rPr>
              <a:t>মোবাইলঃ</a:t>
            </a:r>
            <a:r>
              <a:rPr lang="en-US" sz="3600" dirty="0" smtClean="0">
                <a:solidFill>
                  <a:srgbClr val="00B0F0"/>
                </a:solidFill>
                <a:latin typeface="NikoshBAN"/>
              </a:rPr>
              <a:t> ০১৭২৩৭২৮৩৫৯</a:t>
            </a:r>
            <a:endParaRPr lang="en-US" sz="3600" dirty="0">
              <a:solidFill>
                <a:srgbClr val="00B0F0"/>
              </a:solidFill>
              <a:latin typeface="NikoshBAN"/>
            </a:endParaRPr>
          </a:p>
          <a:p>
            <a:endParaRPr lang="en-US" sz="3500" dirty="0">
              <a:latin typeface="SutonnyMJ" pitchFamily="2" charset="0"/>
            </a:endParaRPr>
          </a:p>
          <a:p>
            <a:endParaRPr lang="en-US" sz="4500" dirty="0">
              <a:latin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76" y="180943"/>
            <a:ext cx="1774524" cy="2251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14415" y="2681642"/>
            <a:ext cx="30627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>
                <a:solidFill>
                  <a:srgbClr val="00B050"/>
                </a:solidFill>
                <a:latin typeface="NikoshBAN"/>
              </a:rPr>
              <a:t>বিষয়ঃ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গণিত</a:t>
            </a:r>
            <a:endParaRPr lang="en-US" sz="3500" dirty="0" smtClean="0">
              <a:solidFill>
                <a:srgbClr val="00B050"/>
              </a:solidFill>
              <a:latin typeface="NikoshBAN"/>
            </a:endParaRPr>
          </a:p>
          <a:p>
            <a:r>
              <a:rPr lang="en-US" sz="3500" b="1" dirty="0" err="1" smtClean="0">
                <a:solidFill>
                  <a:srgbClr val="00B050"/>
                </a:solidFill>
                <a:latin typeface="NikoshBAN"/>
              </a:rPr>
              <a:t>শ্রেণিঃ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৬ষ্ঠ</a:t>
            </a:r>
          </a:p>
          <a:p>
            <a:r>
              <a:rPr lang="en-US" sz="3500" b="1" dirty="0" err="1" smtClean="0">
                <a:solidFill>
                  <a:srgbClr val="00B050"/>
                </a:solidFill>
                <a:latin typeface="NikoshBAN"/>
              </a:rPr>
              <a:t>অধ্যায়ঃ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৪র্থ</a:t>
            </a:r>
          </a:p>
          <a:p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(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বীজ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গণিতীয়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রাশির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যোগ-বিয়োগ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)</a:t>
            </a:r>
          </a:p>
          <a:p>
            <a:r>
              <a:rPr lang="en-US" sz="3500" b="1" dirty="0" err="1" smtClean="0">
                <a:solidFill>
                  <a:srgbClr val="00B050"/>
                </a:solidFill>
                <a:latin typeface="NikoshBAN"/>
              </a:rPr>
              <a:t>সময়ঃ</a:t>
            </a:r>
            <a:r>
              <a:rPr lang="en-US" sz="3500" b="1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৫০ 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মিনিট</a:t>
            </a:r>
            <a:endParaRPr lang="en-US" sz="3500" dirty="0">
              <a:solidFill>
                <a:srgbClr val="00B050"/>
              </a:solidFill>
              <a:latin typeface="Nik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 চল আমরা সূত্রের প্রয়োগ নিয়ে কিছু আলোচনা করি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752600"/>
            <a:ext cx="79248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7+(-3)</a:t>
            </a:r>
            <a:r>
              <a:rPr lang="bn-BD" sz="28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এই রাশিটি যোগ করতে হবে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590800"/>
            <a:ext cx="79248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এখানে</a:t>
            </a:r>
            <a:r>
              <a:rPr lang="en-US" sz="32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7 </a:t>
            </a:r>
            <a:r>
              <a:rPr lang="bn-BD" sz="32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এর পরের + এবং </a:t>
            </a:r>
            <a:r>
              <a:rPr lang="en-US" sz="32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3 </a:t>
            </a:r>
            <a:r>
              <a:rPr lang="bn-BD" sz="3200" b="1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এর আগের – গুন করা হয়েছে অর্থাৎ সূত্রের প্রয়োগ ঘটানো হয়েছে। </a:t>
            </a:r>
            <a:endParaRPr lang="en-US" sz="4000" b="1" dirty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3810000"/>
            <a:ext cx="7924800" cy="28194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7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+(-3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=7-3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=4</a:t>
            </a:r>
            <a:endParaRPr lang="en-US" sz="3600" dirty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Arial Black" pitchFamily="34" charset="0"/>
              <a:cs typeface="NikoshBAN" pitchFamily="2" charset="0"/>
            </a:endParaRPr>
          </a:p>
          <a:p>
            <a:pPr algn="ctr"/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4114800"/>
            <a:ext cx="5638800" cy="14478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পাটিগণিতীয়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রাশির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যোগ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ও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বীজগণিতীয়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রাশির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যোগের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মধ্যকার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পার্থক্য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যুক্তি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সহকারে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লিখ</a:t>
            </a:r>
            <a:r>
              <a:rPr lang="en-US" sz="3000" dirty="0">
                <a:solidFill>
                  <a:schemeClr val="tx1"/>
                </a:solidFill>
                <a:latin typeface="Arial Black" pitchFamily="34" charset="0"/>
                <a:cs typeface="NikoshBAN" pitchFamily="2" charset="0"/>
              </a:rPr>
              <a:t>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685800"/>
            <a:ext cx="4343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err="1" smtClean="0">
                <a:solidFill>
                  <a:srgbClr val="FF0000"/>
                </a:solidFill>
                <a:latin typeface="Arial Black" pitchFamily="34" charset="0"/>
              </a:rPr>
              <a:t>দলীয়</a:t>
            </a:r>
            <a:r>
              <a:rPr lang="en-US" sz="7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7000" dirty="0" err="1" smtClean="0">
                <a:solidFill>
                  <a:srgbClr val="FF0000"/>
                </a:solidFill>
                <a:latin typeface="Arial Black" pitchFamily="34" charset="0"/>
              </a:rPr>
              <a:t>কাজঃ</a:t>
            </a:r>
            <a:endParaRPr lang="en-US" sz="7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0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3429000" cy="358140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330" y="4343400"/>
            <a:ext cx="8610600" cy="182880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পাটিগণিতীয়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85800"/>
            <a:ext cx="5181599" cy="350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6096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 err="1" smtClean="0">
                <a:solidFill>
                  <a:srgbClr val="FF0000"/>
                </a:solidFill>
                <a:latin typeface="NikoshBAN"/>
              </a:rPr>
              <a:t>ধন্যবাদ</a:t>
            </a:r>
            <a:endParaRPr lang="en-US" sz="90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9000" dirty="0" smtClean="0">
                <a:latin typeface="NikoshBAN"/>
              </a:rPr>
              <a:t>			</a:t>
            </a:r>
            <a:r>
              <a:rPr lang="en-US" sz="9000" dirty="0" err="1" smtClean="0">
                <a:latin typeface="NikoshBAN"/>
              </a:rPr>
              <a:t>সবাইকে</a:t>
            </a:r>
            <a:endParaRPr lang="en-US" sz="9000" dirty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06" y="4056698"/>
            <a:ext cx="2872303" cy="280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0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5000" dirty="0">
                <a:solidFill>
                  <a:srgbClr val="FF0000"/>
                </a:solidFill>
                <a:latin typeface="NikoshBAN"/>
              </a:rPr>
              <a:t>নিচের ছবি দেখে তোমরা কি বুঝতে পারছো?</a:t>
            </a:r>
            <a:endParaRPr lang="en-US" sz="5000" dirty="0">
              <a:solidFill>
                <a:srgbClr val="FF0000"/>
              </a:solidFill>
              <a:latin typeface="NikoshB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3352800"/>
            <a:ext cx="9167032" cy="2616791"/>
            <a:chOff x="0" y="3352800"/>
            <a:chExt cx="9167032" cy="261679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3352800"/>
              <a:ext cx="4442632" cy="26167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352800"/>
              <a:ext cx="4724400" cy="2362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04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762000"/>
            <a:ext cx="8001000" cy="518160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8001000" cy="3886200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বীজগণি</a:t>
            </a:r>
            <a:r>
              <a:rPr lang="en-US" sz="4000" b="1" u="sng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তীয়</a:t>
            </a:r>
            <a:r>
              <a:rPr lang="en-US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bn-BD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যোগ</a:t>
            </a:r>
            <a:r>
              <a:rPr lang="en-US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u="sng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bn-BD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4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76200"/>
            <a:ext cx="8763000" cy="6705600"/>
            <a:chOff x="381000" y="76200"/>
            <a:chExt cx="8534400" cy="6705600"/>
          </a:xfrm>
        </p:grpSpPr>
        <p:sp>
          <p:nvSpPr>
            <p:cNvPr id="2" name="Rectangle 1"/>
            <p:cNvSpPr/>
            <p:nvPr/>
          </p:nvSpPr>
          <p:spPr>
            <a:xfrm>
              <a:off x="381000" y="76200"/>
              <a:ext cx="8534400" cy="670560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 পাঠ শেষে তোমরা শিখতে পারবে-</a:t>
              </a:r>
            </a:p>
            <a:p>
              <a:endPara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১।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বীজগণিতীয়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রাশির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যোগ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বিয়োগ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কিভাবে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বলতে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</a:t>
              </a:r>
              <a:endParaRPr lang="bn-BD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২। বীজগণিতীয় ও পাটিগণিতীয় যোগের মধ্যাকার পার্থক্য নির্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ণ</a:t>
              </a:r>
              <a:r>
                <a:rPr lang="bn-BD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য় করতে পারবে</a:t>
              </a:r>
            </a:p>
            <a:p>
              <a:r>
                <a:rPr lang="bn-BD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৩।বীজগণিতের প্রাথমিক সূত্রগুলোর প্রয়োগ </a:t>
              </a:r>
              <a:r>
                <a:rPr lang="en-US" sz="28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ব্যাখ্যা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 পারবে</a:t>
              </a:r>
              <a:r>
                <a: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75275" y="609600"/>
              <a:ext cx="2057400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400" u="sng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8839200" cy="632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198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3400"/>
            <a:ext cx="8534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6800" dirty="0">
                <a:solidFill>
                  <a:srgbClr val="0070C0"/>
                </a:solidFill>
                <a:latin typeface="SutonnyMJ" pitchFamily="2" charset="0"/>
              </a:rPr>
              <a:t>রাশি দুইটির যোগফল নির্ণয় করি</a:t>
            </a:r>
            <a:endParaRPr lang="en-US" sz="6800" dirty="0">
              <a:solidFill>
                <a:srgbClr val="0070C0"/>
              </a:solidFill>
              <a:latin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026655"/>
              </p:ext>
            </p:extLst>
          </p:nvPr>
        </p:nvGraphicFramePr>
        <p:xfrm>
          <a:off x="1714500" y="2571750"/>
          <a:ext cx="57150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1206360" imgH="431640" progId="Equation.3">
                  <p:embed/>
                </p:oleObj>
              </mc:Choice>
              <mc:Fallback>
                <p:oleObj name="Equation" r:id="rId3" imgW="12063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0" y="2571750"/>
                        <a:ext cx="57150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03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50" y="304800"/>
            <a:ext cx="5657850" cy="97670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প্রথমে   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3x+4y</a:t>
            </a:r>
            <a:r>
              <a:rPr lang="bn-B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লিখি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750" y="1872052"/>
            <a:ext cx="5657850" cy="129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পর ২য় রাশির প্রথম পদ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 প্রথম রাশির ২য় পদ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4y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নিচে লিখি  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7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371600"/>
            <a:ext cx="5088224" cy="18434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পর ২য় রাশির ২য় পদ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 প্রথম রাশির প্রথম পদ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3x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নিচে লিখি  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3810000"/>
            <a:ext cx="5257800" cy="137440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3x+4y</a:t>
            </a:r>
            <a:endParaRPr lang="bn-BD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n-BD" sz="3200" b="1" dirty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  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bn-BD" sz="3200" b="1" dirty="0" smtClean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+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NikoshBAN" pitchFamily="2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inus 10"/>
          <p:cNvSpPr/>
          <p:nvPr/>
        </p:nvSpPr>
        <p:spPr>
          <a:xfrm>
            <a:off x="3343275" y="4905375"/>
            <a:ext cx="1657350" cy="1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814</TotalTime>
  <Words>459</Words>
  <Application>Microsoft Office PowerPoint</Application>
  <PresentationFormat>On-screen Show (4:3)</PresentationFormat>
  <Paragraphs>85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Arial Black</vt:lpstr>
      <vt:lpstr>Calibri</vt:lpstr>
      <vt:lpstr>Nikosh</vt:lpstr>
      <vt:lpstr>NikoshBAN</vt:lpstr>
      <vt:lpstr>SutonnyMJ</vt:lpstr>
      <vt:lpstr>Trebuchet MS</vt:lpstr>
      <vt:lpstr>Vrinda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ACT</cp:lastModifiedBy>
  <cp:revision>162</cp:revision>
  <dcterms:created xsi:type="dcterms:W3CDTF">2006-08-16T00:00:00Z</dcterms:created>
  <dcterms:modified xsi:type="dcterms:W3CDTF">2022-11-25T12:44:00Z</dcterms:modified>
</cp:coreProperties>
</file>