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11/25/2022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11/25/2022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err="1" smtClean="0">
                <a:solidFill>
                  <a:srgbClr val="FF0000"/>
                </a:solidFill>
                <a:latin typeface="NikoshBAN" panose="02000000000000000000" pitchFamily="2" charset="0"/>
                <a:cs typeface="NikoshBAN" panose="02000000000000000000" pitchFamily="2" charset="0"/>
              </a:rPr>
              <a:t>আজকের</a:t>
            </a:r>
            <a:r>
              <a:rPr lang="en-US" sz="5400" b="1" dirty="0" smtClean="0">
                <a:solidFill>
                  <a:srgbClr val="FF0000"/>
                </a:solidFill>
                <a:latin typeface="NikoshBAN" panose="02000000000000000000" pitchFamily="2" charset="0"/>
                <a:cs typeface="NikoshBAN" panose="02000000000000000000" pitchFamily="2" charset="0"/>
              </a:rPr>
              <a:t> </a:t>
            </a:r>
            <a:r>
              <a:rPr lang="as-IN" sz="5400" b="1" dirty="0" smtClean="0">
                <a:solidFill>
                  <a:srgbClr val="FF0000"/>
                </a:solidFill>
                <a:latin typeface="NikoshBAN" panose="02000000000000000000" pitchFamily="2" charset="0"/>
                <a:cs typeface="NikoshBAN" panose="02000000000000000000" pitchFamily="2" charset="0"/>
              </a:rPr>
              <a:t>পাঠে</a:t>
            </a:r>
            <a:r>
              <a:rPr lang="en-US" sz="5400" b="1" dirty="0" smtClean="0">
                <a:solidFill>
                  <a:srgbClr val="FF0000"/>
                </a:solidFill>
                <a:latin typeface="NikoshBAN" panose="02000000000000000000" pitchFamily="2" charset="0"/>
                <a:cs typeface="NikoshBAN" panose="02000000000000000000" pitchFamily="2" charset="0"/>
              </a:rPr>
              <a:t> </a:t>
            </a:r>
            <a:r>
              <a:rPr lang="en-US" sz="5400" b="1" dirty="0" err="1" smtClean="0">
                <a:solidFill>
                  <a:srgbClr val="FF0000"/>
                </a:solidFill>
                <a:latin typeface="NikoshBAN" panose="02000000000000000000" pitchFamily="2" charset="0"/>
                <a:cs typeface="NikoshBAN" panose="02000000000000000000" pitchFamily="2" charset="0"/>
              </a:rPr>
              <a:t>সবাইকে</a:t>
            </a:r>
            <a:r>
              <a:rPr lang="en-US" sz="5400" b="1" dirty="0" smtClean="0">
                <a:solidFill>
                  <a:srgbClr val="FF0000"/>
                </a:solidFill>
                <a:latin typeface="NikoshBAN" panose="02000000000000000000" pitchFamily="2" charset="0"/>
                <a:cs typeface="NikoshBAN" panose="02000000000000000000" pitchFamily="2" charset="0"/>
              </a:rPr>
              <a:t> </a:t>
            </a:r>
            <a:endParaRPr lang="en-US" sz="5400" dirty="0"/>
          </a:p>
        </p:txBody>
      </p:sp>
      <p:sp>
        <p:nvSpPr>
          <p:cNvPr id="3" name="Content Placeholder 2"/>
          <p:cNvSpPr>
            <a:spLocks noGrp="1"/>
          </p:cNvSpPr>
          <p:nvPr>
            <p:ph idx="1"/>
          </p:nvPr>
        </p:nvSpPr>
        <p:spPr/>
        <p:txBody>
          <a:bodyPr/>
          <a:lstStyle/>
          <a:p>
            <a:pPr algn="ctr">
              <a:buNone/>
            </a:pPr>
            <a:r>
              <a:rPr lang="en-US" sz="8000" dirty="0" err="1"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স্বাগতম</a:t>
            </a:r>
            <a:endParaRPr lang="en-US" sz="8000" dirty="0" smtClean="0">
              <a:effectLst>
                <a:outerShdw blurRad="38100" dist="38100" dir="2700000" algn="tl">
                  <a:srgbClr val="000000">
                    <a:alpha val="43137"/>
                  </a:srgbClr>
                </a:outerShdw>
              </a:effectLst>
            </a:endParaRPr>
          </a:p>
          <a:p>
            <a:endParaRPr lang="en-US" dirty="0"/>
          </a:p>
        </p:txBody>
      </p:sp>
      <p:pic>
        <p:nvPicPr>
          <p:cNvPr id="4" name="Picture 2">
            <a:extLst>
              <a:ext uri="{FF2B5EF4-FFF2-40B4-BE49-F238E27FC236}">
                <a16:creationId xmlns:a16="http://schemas.microsoft.com/office/drawing/2014/main" xmlns="" id="{A0D1C2A6-813E-4383-8693-C88B2A468A9C}"/>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95400" y="3429000"/>
            <a:ext cx="2743200" cy="263816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spTree>
  </p:cSld>
  <p:clrMapOvr>
    <a:masterClrMapping/>
  </p:clrMapOvr>
  <p:transition>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1417638"/>
          </a:xfrm>
        </p:spPr>
        <p:style>
          <a:lnRef idx="3">
            <a:schemeClr val="lt1"/>
          </a:lnRef>
          <a:fillRef idx="1">
            <a:schemeClr val="accent3"/>
          </a:fillRef>
          <a:effectRef idx="1">
            <a:schemeClr val="accent3"/>
          </a:effectRef>
          <a:fontRef idx="minor">
            <a:schemeClr val="lt1"/>
          </a:fontRef>
        </p:style>
        <p:txBody>
          <a:bodyPr>
            <a:noAutofit/>
          </a:bodyPr>
          <a:lstStyle/>
          <a:p>
            <a:r>
              <a:rPr lang="en-US" sz="7200" b="1" dirty="0" err="1" smtClean="0">
                <a:solidFill>
                  <a:srgbClr val="FFFF00"/>
                </a:solidFill>
                <a:latin typeface="NikoshBAN" pitchFamily="2" charset="0"/>
                <a:cs typeface="NikoshBAN" pitchFamily="2" charset="0"/>
              </a:rPr>
              <a:t>পাঠ</a:t>
            </a:r>
            <a:r>
              <a:rPr lang="en-US" sz="7200" b="1" dirty="0" smtClean="0">
                <a:solidFill>
                  <a:srgbClr val="FFFF00"/>
                </a:solidFill>
                <a:latin typeface="NikoshBAN" pitchFamily="2" charset="0"/>
                <a:cs typeface="NikoshBAN" pitchFamily="2" charset="0"/>
              </a:rPr>
              <a:t> </a:t>
            </a:r>
            <a:r>
              <a:rPr lang="bn-IN" sz="7200" b="1" dirty="0" smtClean="0">
                <a:solidFill>
                  <a:srgbClr val="FFFF00"/>
                </a:solidFill>
                <a:latin typeface="NikoshBAN" pitchFamily="2" charset="0"/>
                <a:cs typeface="NikoshBAN" pitchFamily="2" charset="0"/>
              </a:rPr>
              <a:t>পরিচিতি</a:t>
            </a:r>
            <a:endParaRPr lang="en-US" sz="7200" b="1" dirty="0"/>
          </a:p>
        </p:txBody>
      </p:sp>
      <p:sp>
        <p:nvSpPr>
          <p:cNvPr id="3" name="Content Placeholder 2"/>
          <p:cNvSpPr>
            <a:spLocks noGrp="1"/>
          </p:cNvSpPr>
          <p:nvPr>
            <p:ph idx="1"/>
          </p:nvPr>
        </p:nvSpPr>
        <p:spPr>
          <a:xfrm>
            <a:off x="533400" y="1981200"/>
            <a:ext cx="8229600" cy="4389120"/>
          </a:xfrm>
        </p:spPr>
        <p:txBody>
          <a:bodyPr/>
          <a:lstStyle/>
          <a:p>
            <a:pPr>
              <a:buNone/>
            </a:pPr>
            <a:endParaRPr lang="en-US" sz="6000" b="1" dirty="0" smtClean="0"/>
          </a:p>
          <a:p>
            <a:pPr>
              <a:buNone/>
            </a:pPr>
            <a:endParaRPr lang="en-US" sz="6000" b="1" dirty="0" smtClean="0"/>
          </a:p>
          <a:p>
            <a:pPr>
              <a:buNone/>
            </a:pPr>
            <a:r>
              <a:rPr lang="as-IN" sz="6000" b="1" dirty="0" smtClean="0"/>
              <a:t>শব্দ </a:t>
            </a:r>
            <a:r>
              <a:rPr lang="as-IN" sz="6000" b="1" dirty="0" smtClean="0"/>
              <a:t>থেকে </a:t>
            </a:r>
            <a:r>
              <a:rPr lang="as-IN" sz="6000" b="1" dirty="0" smtClean="0"/>
              <a:t>কবিতা</a:t>
            </a:r>
            <a:endParaRPr lang="en-US" sz="6000" b="1" dirty="0" smtClean="0"/>
          </a:p>
          <a:p>
            <a:pPr>
              <a:buNone/>
            </a:pPr>
            <a:r>
              <a:rPr lang="en-US" sz="6000" dirty="0" smtClean="0">
                <a:solidFill>
                  <a:srgbClr val="FF0000"/>
                </a:solidFill>
              </a:rPr>
              <a:t>                            </a:t>
            </a:r>
            <a:r>
              <a:rPr lang="as-IN" dirty="0" smtClean="0">
                <a:solidFill>
                  <a:srgbClr val="FF0000"/>
                </a:solidFill>
              </a:rPr>
              <a:t>হুমায়ুন </a:t>
            </a:r>
            <a:r>
              <a:rPr lang="as-IN" dirty="0" smtClean="0">
                <a:solidFill>
                  <a:srgbClr val="FF0000"/>
                </a:solidFill>
              </a:rPr>
              <a:t>আজাদ </a:t>
            </a:r>
            <a:endParaRPr lang="en-US" dirty="0">
              <a:solidFill>
                <a:srgbClr val="FF0000"/>
              </a:solidFill>
            </a:endParaRPr>
          </a:p>
        </p:txBody>
      </p:sp>
    </p:spTree>
  </p:cSld>
  <p:clrMapOvr>
    <a:masterClrMapping/>
  </p:clrMapOvr>
  <p:transition>
    <p:wheel spokes="3"/>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bn-IN" sz="6000" b="1" dirty="0" smtClean="0">
                <a:solidFill>
                  <a:srgbClr val="FFFF00"/>
                </a:solidFill>
                <a:latin typeface="NikoshBAN" pitchFamily="2" charset="0"/>
                <a:cs typeface="NikoshBAN" pitchFamily="2" charset="0"/>
              </a:rPr>
              <a:t>শিক্ষক</a:t>
            </a:r>
            <a:r>
              <a:rPr lang="en-US" sz="6600" b="1" dirty="0" smtClean="0">
                <a:solidFill>
                  <a:srgbClr val="FFFF00"/>
                </a:solidFill>
                <a:latin typeface="NikoshBAN" pitchFamily="2" charset="0"/>
                <a:cs typeface="NikoshBAN" pitchFamily="2" charset="0"/>
              </a:rPr>
              <a:t> </a:t>
            </a:r>
            <a:r>
              <a:rPr lang="bn-IN" sz="6600" b="1" dirty="0" smtClean="0">
                <a:solidFill>
                  <a:srgbClr val="FFFF00"/>
                </a:solidFill>
                <a:latin typeface="NikoshBAN" pitchFamily="2" charset="0"/>
                <a:cs typeface="NikoshBAN" pitchFamily="2" charset="0"/>
              </a:rPr>
              <a:t>পরিচিতি</a:t>
            </a:r>
            <a:endParaRPr lang="en-US" sz="6000" b="1" dirty="0"/>
          </a:p>
        </p:txBody>
      </p:sp>
      <p:sp>
        <p:nvSpPr>
          <p:cNvPr id="3" name="Content Placeholder 2"/>
          <p:cNvSpPr>
            <a:spLocks noGrp="1"/>
          </p:cNvSpPr>
          <p:nvPr>
            <p:ph idx="1"/>
          </p:nvPr>
        </p:nvSpPr>
        <p:spPr/>
        <p:txBody>
          <a:bodyPr/>
          <a:lstStyle/>
          <a:p>
            <a:pPr algn="ctr">
              <a:buNone/>
            </a:pPr>
            <a:endParaRPr lang="en-US" b="1" dirty="0" smtClean="0">
              <a:solidFill>
                <a:schemeClr val="tx2">
                  <a:lumMod val="10000"/>
                </a:schemeClr>
              </a:solidFill>
              <a:latin typeface="NikoshBAN" panose="02000000000000000000" pitchFamily="2" charset="0"/>
              <a:cs typeface="NikoshBAN" panose="02000000000000000000" pitchFamily="2" charset="0"/>
            </a:endParaRPr>
          </a:p>
          <a:p>
            <a:pPr algn="ctr">
              <a:buNone/>
            </a:pPr>
            <a:endParaRPr lang="en-US" b="1" dirty="0" smtClean="0">
              <a:solidFill>
                <a:schemeClr val="tx2">
                  <a:lumMod val="10000"/>
                </a:schemeClr>
              </a:solidFill>
              <a:latin typeface="NikoshBAN" panose="02000000000000000000" pitchFamily="2" charset="0"/>
              <a:cs typeface="NikoshBAN" panose="02000000000000000000" pitchFamily="2" charset="0"/>
            </a:endParaRPr>
          </a:p>
          <a:p>
            <a:pPr algn="ctr">
              <a:buNone/>
            </a:pPr>
            <a:endParaRPr lang="en-US" b="1" dirty="0" smtClean="0">
              <a:solidFill>
                <a:schemeClr val="tx2">
                  <a:lumMod val="10000"/>
                </a:schemeClr>
              </a:solidFill>
              <a:latin typeface="NikoshBAN" panose="02000000000000000000" pitchFamily="2" charset="0"/>
              <a:cs typeface="NikoshBAN" panose="02000000000000000000" pitchFamily="2" charset="0"/>
            </a:endParaRPr>
          </a:p>
          <a:p>
            <a:pPr algn="ctr">
              <a:buNone/>
            </a:pPr>
            <a:endParaRPr lang="en-US" b="1" dirty="0" smtClean="0">
              <a:solidFill>
                <a:schemeClr val="tx2">
                  <a:lumMod val="10000"/>
                </a:schemeClr>
              </a:solidFill>
              <a:latin typeface="NikoshBAN" panose="02000000000000000000" pitchFamily="2" charset="0"/>
              <a:cs typeface="NikoshBAN" panose="02000000000000000000" pitchFamily="2" charset="0"/>
            </a:endParaRPr>
          </a:p>
          <a:p>
            <a:pPr algn="ctr">
              <a:buNone/>
            </a:pPr>
            <a:endParaRPr lang="en-US" b="1" dirty="0" smtClean="0">
              <a:solidFill>
                <a:schemeClr val="tx2">
                  <a:lumMod val="10000"/>
                </a:schemeClr>
              </a:solidFill>
              <a:latin typeface="NikoshBAN" panose="02000000000000000000" pitchFamily="2" charset="0"/>
              <a:cs typeface="NikoshBAN" panose="02000000000000000000" pitchFamily="2" charset="0"/>
            </a:endParaRPr>
          </a:p>
          <a:p>
            <a:pPr algn="ctr">
              <a:buNone/>
            </a:pPr>
            <a:r>
              <a:rPr lang="bn-IN" b="1" dirty="0" smtClean="0">
                <a:solidFill>
                  <a:schemeClr val="tx2">
                    <a:lumMod val="10000"/>
                  </a:schemeClr>
                </a:solidFill>
                <a:latin typeface="NikoshBAN" panose="02000000000000000000" pitchFamily="2" charset="0"/>
                <a:cs typeface="NikoshBAN" panose="02000000000000000000" pitchFamily="2" charset="0"/>
              </a:rPr>
              <a:t>মোঃ </a:t>
            </a:r>
            <a:r>
              <a:rPr lang="bn-IN" b="1" dirty="0" smtClean="0">
                <a:solidFill>
                  <a:schemeClr val="tx2">
                    <a:lumMod val="10000"/>
                  </a:schemeClr>
                </a:solidFill>
                <a:latin typeface="NikoshBAN" panose="02000000000000000000" pitchFamily="2" charset="0"/>
                <a:cs typeface="NikoshBAN" panose="02000000000000000000" pitchFamily="2" charset="0"/>
              </a:rPr>
              <a:t>আজিজুল হক </a:t>
            </a:r>
          </a:p>
          <a:p>
            <a:pPr algn="ctr">
              <a:buNone/>
            </a:pPr>
            <a:r>
              <a:rPr lang="bn-IN" b="1" dirty="0" smtClean="0">
                <a:solidFill>
                  <a:schemeClr val="tx2">
                    <a:lumMod val="10000"/>
                  </a:schemeClr>
                </a:solidFill>
                <a:latin typeface="NikoshBAN" panose="02000000000000000000" pitchFamily="2" charset="0"/>
                <a:cs typeface="NikoshBAN" panose="02000000000000000000" pitchFamily="2" charset="0"/>
              </a:rPr>
              <a:t>সহকারি শিক্ষক (বাংলা) </a:t>
            </a:r>
            <a:endParaRPr lang="en-US" b="1" dirty="0" smtClean="0">
              <a:solidFill>
                <a:schemeClr val="tx2">
                  <a:lumMod val="10000"/>
                </a:schemeClr>
              </a:solidFill>
              <a:latin typeface="NikoshBAN" panose="02000000000000000000" pitchFamily="2" charset="0"/>
              <a:cs typeface="NikoshBAN" panose="02000000000000000000" pitchFamily="2" charset="0"/>
            </a:endParaRPr>
          </a:p>
          <a:p>
            <a:pPr algn="ctr">
              <a:buNone/>
            </a:pPr>
            <a:r>
              <a:rPr lang="en-US" b="1" dirty="0" smtClean="0">
                <a:solidFill>
                  <a:schemeClr val="tx2">
                    <a:lumMod val="10000"/>
                  </a:schemeClr>
                </a:solidFill>
                <a:latin typeface="NikoshBAN" panose="02000000000000000000" pitchFamily="2" charset="0"/>
                <a:cs typeface="NikoshBAN" panose="02000000000000000000" pitchFamily="2" charset="0"/>
              </a:rPr>
              <a:t>       </a:t>
            </a:r>
            <a:r>
              <a:rPr lang="bn-IN" b="1" dirty="0" smtClean="0">
                <a:solidFill>
                  <a:schemeClr val="tx2">
                    <a:lumMod val="10000"/>
                  </a:schemeClr>
                </a:solidFill>
                <a:latin typeface="NikoshBAN" panose="02000000000000000000" pitchFamily="2" charset="0"/>
                <a:cs typeface="NikoshBAN" panose="02000000000000000000" pitchFamily="2" charset="0"/>
              </a:rPr>
              <a:t>জয়ভোগা দাখিল মাদরাসা, গাবতলি, বগুড়া</a:t>
            </a:r>
            <a:r>
              <a:rPr lang="en-US" b="1" dirty="0" smtClean="0">
                <a:solidFill>
                  <a:schemeClr val="tx2">
                    <a:lumMod val="10000"/>
                  </a:schemeClr>
                </a:solidFill>
                <a:latin typeface="NikoshBAN" panose="02000000000000000000" pitchFamily="2" charset="0"/>
                <a:cs typeface="NikoshBAN" panose="02000000000000000000" pitchFamily="2" charset="0"/>
              </a:rPr>
              <a:t>।</a:t>
            </a:r>
          </a:p>
          <a:p>
            <a:pPr algn="ctr">
              <a:buNone/>
            </a:pPr>
            <a:r>
              <a:rPr lang="en-US" sz="28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Email: ajijulat539@gmail.com</a:t>
            </a:r>
          </a:p>
          <a:p>
            <a:endParaRPr lang="en-US" dirty="0"/>
          </a:p>
        </p:txBody>
      </p:sp>
      <p:pic>
        <p:nvPicPr>
          <p:cNvPr id="4" name="Picture 3">
            <a:extLst>
              <a:ext uri="{FF2B5EF4-FFF2-40B4-BE49-F238E27FC236}">
                <a16:creationId xmlns:a16="http://schemas.microsoft.com/office/drawing/2014/main" xmlns="" id="{6154C922-B7E5-4E71-AD8D-43EFA95D040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810000" y="2057400"/>
            <a:ext cx="1540933" cy="1981200"/>
          </a:xfrm>
          <a:prstGeom prst="roundRect">
            <a:avLst>
              <a:gd name="adj" fmla="val 16667"/>
            </a:avLst>
          </a:prstGeom>
          <a:ln/>
        </p:spPr>
        <p:style>
          <a:lnRef idx="2">
            <a:schemeClr val="accent2"/>
          </a:lnRef>
          <a:fillRef idx="1">
            <a:schemeClr val="lt1"/>
          </a:fillRef>
          <a:effectRef idx="0">
            <a:schemeClr val="accent2"/>
          </a:effectRef>
          <a:fontRef idx="minor">
            <a:schemeClr val="dk1"/>
          </a:fontRef>
        </p:style>
      </p:pic>
    </p:spTree>
  </p:cSld>
  <p:clrMapOvr>
    <a:masterClrMapping/>
  </p:clrMapOvr>
  <p:transition>
    <p:pull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s-IN" b="1" dirty="0" smtClean="0">
                <a:solidFill>
                  <a:schemeClr val="accent3">
                    <a:lumMod val="50000"/>
                  </a:schemeClr>
                </a:solidFill>
              </a:rPr>
              <a:t>পাঠ সংক্ষেপে</a:t>
            </a:r>
            <a:endParaRPr lang="en-US" dirty="0"/>
          </a:p>
        </p:txBody>
      </p:sp>
      <p:sp>
        <p:nvSpPr>
          <p:cNvPr id="3" name="Content Placeholder 2"/>
          <p:cNvSpPr>
            <a:spLocks noGrp="1"/>
          </p:cNvSpPr>
          <p:nvPr>
            <p:ph idx="1"/>
          </p:nvPr>
        </p:nvSpPr>
        <p:spPr>
          <a:xfrm>
            <a:off x="457200" y="1935480"/>
            <a:ext cx="8229600" cy="4922520"/>
          </a:xfrm>
        </p:spPr>
        <p:txBody>
          <a:bodyPr>
            <a:normAutofit fontScale="85000" lnSpcReduction="20000"/>
          </a:bodyPr>
          <a:lstStyle/>
          <a:p>
            <a:pPr>
              <a:buNone/>
            </a:pPr>
            <a:r>
              <a:rPr lang="as-IN" dirty="0" smtClean="0"/>
              <a:t>সাহিত্যের নানা রুপের মধ্যে একটি হচ্ছে কবিতা।রচনাটিতে কবিতার শিল্পরুপ ও তার বৈশিষ্ট্য অপরুপ ভাষায় বর্ণিত হয়েছে।কাকে বলা যায় কবিতা? লেখকের মতে,যা পরলে মনের ভিতর স্বপ্ন জেগে ওঠে, ছবি ভেসে ওঠে,তাই কবিতা।শব্দের সঙ্গে শব্দ মিলিয়ে লেখা হয় কবিতা। </a:t>
            </a:r>
          </a:p>
          <a:p>
            <a:pPr>
              <a:buNone/>
            </a:pPr>
            <a:r>
              <a:rPr lang="as-IN" dirty="0" smtClean="0"/>
              <a:t>কেবল কবিরাই লিখতে পারেন কবিতা। কেননা কবিরাই স্বপ্ন দেখতে পারেন,তারাই পারেন আঁকতে। নতুন ছবি নতুন ভাব কেবল কবিদের চেতনায় খেলা করে বলে তারা লিখতে পারেন কবিতা। কবিতা লিখতে হলে শব্দের রুপ,রং,গন্ধ, বর্ণও ছন্দ চিনতে হয়,জানতে হয়।কবিরা চেনেন এবং জানেন শব্দের এসব মায়াবী রুপ।তাই তারা লিখতে পারেন কবিতা। </a:t>
            </a:r>
          </a:p>
          <a:p>
            <a:pPr>
              <a:buNone/>
            </a:pPr>
            <a:r>
              <a:rPr lang="as-IN" dirty="0" smtClean="0"/>
              <a:t>অনেক বিষয় নিয়েই কবিতা লেখা যায়।তবে কবিতা লেখার জন্য প্রথমেই প্রয়োজন স্বপ্ন। যিনি স্বপ্ন দেখতে জানেন না তিনি লিখতে পারেন না কবিতা।স্বপ্ন দেখতে হলে শৈশব - কৈশোরে পড়তে হবে কবিতার পর কবিতা, দু চোখ মেলে দেখে নিতে হবে যা কিছু চোখে পড়ে, তার সবটা।অর্থাৎ কবিতা লেখার জন্য প্রয়োজন অভিজ্ঞতা। কবিতার রুপ ও তার রচনা- কৌশল বর্তমান রচনায় উপজীব্য।</a:t>
            </a:r>
          </a:p>
          <a:p>
            <a:pPr>
              <a:buNone/>
            </a:pPr>
            <a:endParaRPr lang="en-US" dirty="0"/>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s-IN" b="1" dirty="0" smtClean="0"/>
              <a:t>পাঠের উদ্দেশ্য </a:t>
            </a:r>
            <a:endParaRPr lang="en-US" b="1" dirty="0"/>
          </a:p>
        </p:txBody>
      </p:sp>
      <p:sp>
        <p:nvSpPr>
          <p:cNvPr id="3" name="Content Placeholder 2"/>
          <p:cNvSpPr>
            <a:spLocks noGrp="1"/>
          </p:cNvSpPr>
          <p:nvPr>
            <p:ph idx="1"/>
          </p:nvPr>
        </p:nvSpPr>
        <p:spPr/>
        <p:txBody>
          <a:bodyPr/>
          <a:lstStyle/>
          <a:p>
            <a:pPr>
              <a:buNone/>
            </a:pPr>
            <a:r>
              <a:rPr lang="as-IN" dirty="0" smtClean="0"/>
              <a:t>শিক্ষার্থীদের সৃজনশীলতায় অনুপ্রাণিত করা।</a:t>
            </a:r>
            <a:endParaRPr lang="en-US" dirty="0"/>
          </a:p>
        </p:txBody>
      </p:sp>
    </p:spTree>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s-IN" b="1" dirty="0" smtClean="0"/>
              <a:t> লেখক পরিচিতি </a:t>
            </a:r>
            <a:endParaRPr lang="en-US" b="1" dirty="0"/>
          </a:p>
        </p:txBody>
      </p:sp>
      <p:sp>
        <p:nvSpPr>
          <p:cNvPr id="3" name="Content Placeholder 2"/>
          <p:cNvSpPr>
            <a:spLocks noGrp="1"/>
          </p:cNvSpPr>
          <p:nvPr>
            <p:ph idx="1"/>
          </p:nvPr>
        </p:nvSpPr>
        <p:spPr/>
        <p:txBody>
          <a:bodyPr/>
          <a:lstStyle/>
          <a:p>
            <a:pPr>
              <a:buNone/>
            </a:pPr>
            <a:r>
              <a:rPr lang="en-US" dirty="0" smtClean="0"/>
              <a:t>   </a:t>
            </a:r>
            <a:r>
              <a:rPr lang="as-IN" dirty="0" smtClean="0"/>
              <a:t>বাংলাদেশের </a:t>
            </a:r>
            <a:r>
              <a:rPr lang="as-IN" dirty="0" smtClean="0"/>
              <a:t>বিশিষ্ট গদ্যশিল্পী,ভাষাবিজ্ঞানী, ঔপন্যাসিক ও কবি হুমায়ুন আজাদ ১৯৪৭ খ্রীস্টাব্দে মুন্সিগঞ্জে জন্মগ্রহণ করেন। তার উল্লেখযোগ্য গ্রন্থ হলোঃ  অলৌকিক ইস্টিমার,জ্বলো চিতাবাঘ, সবকিছু নষ্টদের অধিকারে যাবে, কাফনে মোড়া অশ্রুবিন্দু,- উপন্যাস - ছাপ্পান্ন হাজার বর্গমাইল,গল্প - যাদুকের মৃত্যু, প্রবন্ধ - লাল নীল দীপাবলি,কতো নদী সরোবর ইত্যাদি। </a:t>
            </a:r>
          </a:p>
          <a:p>
            <a:pPr>
              <a:buNone/>
            </a:pPr>
            <a:r>
              <a:rPr lang="as-IN" dirty="0" smtClean="0"/>
              <a:t> </a:t>
            </a:r>
            <a:endParaRPr lang="en-US" dirty="0" smtClean="0"/>
          </a:p>
          <a:p>
            <a:pPr>
              <a:buNone/>
            </a:pPr>
            <a:r>
              <a:rPr lang="en-US" dirty="0" smtClean="0"/>
              <a:t> </a:t>
            </a:r>
            <a:r>
              <a:rPr lang="en-US" dirty="0" smtClean="0"/>
              <a:t>  </a:t>
            </a:r>
            <a:r>
              <a:rPr lang="as-IN" dirty="0" smtClean="0"/>
              <a:t>হুমায়ুন </a:t>
            </a:r>
            <a:r>
              <a:rPr lang="as-IN" dirty="0" smtClean="0"/>
              <a:t>আজাদ ২০০৪ খ্রীস্টাব্দে মৃত্যু বরণ করেন।</a:t>
            </a:r>
          </a:p>
          <a:p>
            <a:pPr>
              <a:buNone/>
            </a:pPr>
            <a:endParaRPr lang="en-US" dirty="0"/>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ctr">
              <a:buNone/>
            </a:pPr>
            <a:r>
              <a:rPr lang="en-US" sz="13800" b="1" dirty="0" err="1" smtClean="0">
                <a:solidFill>
                  <a:srgbClr val="00B050"/>
                </a:solidFill>
                <a:latin typeface="ArhialkhanMJ" pitchFamily="2" charset="0"/>
                <a:cs typeface="ArhialkhanMJ" pitchFamily="2" charset="0"/>
              </a:rPr>
              <a:t>ab¨ev</a:t>
            </a:r>
            <a:r>
              <a:rPr lang="en-US" sz="13800" b="1" dirty="0" smtClean="0">
                <a:solidFill>
                  <a:srgbClr val="00B050"/>
                </a:solidFill>
                <a:latin typeface="ArhialkhanMJ" pitchFamily="2" charset="0"/>
                <a:cs typeface="ArhialkhanMJ" pitchFamily="2" charset="0"/>
              </a:rPr>
              <a:t>`</a:t>
            </a:r>
            <a:endParaRPr lang="en-US" sz="13800" b="1" dirty="0">
              <a:solidFill>
                <a:srgbClr val="00B050"/>
              </a:solidFill>
              <a:latin typeface="ArhialkhanMJ" pitchFamily="2" charset="0"/>
              <a:cs typeface="ArhialkhanMJ" pitchFamily="2" charset="0"/>
            </a:endParaRP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TotalTime>
  <Words>111</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আজকের পাঠে সবাইকে </vt:lpstr>
      <vt:lpstr>পাঠ পরিচিতি</vt:lpstr>
      <vt:lpstr>শিক্ষক পরিচিতি</vt:lpstr>
      <vt:lpstr>পাঠ সংক্ষেপে</vt:lpstr>
      <vt:lpstr>পাঠের উদ্দেশ্য </vt:lpstr>
      <vt:lpstr> লেখক পরিচিতি </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আজকের পাঠে সবাইকে </dc:title>
  <dc:creator>ANGUR</dc:creator>
  <cp:lastModifiedBy>ANGUR</cp:lastModifiedBy>
  <cp:revision>9</cp:revision>
  <dcterms:created xsi:type="dcterms:W3CDTF">2006-08-16T00:00:00Z</dcterms:created>
  <dcterms:modified xsi:type="dcterms:W3CDTF">2022-11-25T05:42:58Z</dcterms:modified>
</cp:coreProperties>
</file>