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3.jpg" ContentType="image/gif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3" r:id="rId2"/>
    <p:sldId id="330" r:id="rId3"/>
    <p:sldId id="350" r:id="rId4"/>
    <p:sldId id="369" r:id="rId5"/>
    <p:sldId id="370" r:id="rId6"/>
    <p:sldId id="352" r:id="rId7"/>
    <p:sldId id="354" r:id="rId8"/>
    <p:sldId id="342" r:id="rId9"/>
    <p:sldId id="307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72" r:id="rId22"/>
    <p:sldId id="368" r:id="rId23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54" y="-90"/>
      </p:cViewPr>
      <p:guideLst>
        <p:guide orient="horz" pos="2736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1DB7-9EF5-43D9-A373-75141B339B9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E00C-6721-46D4-9AEE-F92CD0254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09E2-EA4C-4B05-84DC-113AE66FCD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43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37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55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01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69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35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14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37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34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83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09E2-EA4C-4B05-84DC-113AE66FCD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4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3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6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809E2-EA4C-4B05-84DC-113AE66FCD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7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দুই বা তিনজন শিক্ষার্থী দিয়ে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পাঠের অংশটুকু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পড়তে দিবেন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অন্যদের মনোযোগ সহকারে শুনতে বলবেন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BE00-D350-4B98-8074-2862650C98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C9F29-CC5F-45B8-96EF-95781F7FC2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9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02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lIns="120170" tIns="60085" rIns="120170" bIns="600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lIns="120170" tIns="60085" rIns="120170" bIns="60085"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lIns="120170" tIns="60085" rIns="120170" bIns="60085"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lIns="120170" tIns="60085" rIns="120170" bIns="600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 lIns="120170" tIns="60085" rIns="120170" bIns="60085"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lIns="120170" tIns="60085" rIns="120170" bIns="60085"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 lIns="120170" tIns="60085" rIns="120170" bIns="60085"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1D8BD707-D9CF-40AE-B4C6-C98DA3205C09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801600" cy="8229600"/>
          </a:xfrm>
          <a:prstGeom prst="frame">
            <a:avLst>
              <a:gd name="adj1" fmla="val 1779"/>
            </a:avLst>
          </a:prstGeom>
          <a:gradFill>
            <a:gsLst>
              <a:gs pos="0">
                <a:srgbClr val="00B050">
                  <a:lumMod val="97000"/>
                  <a:lumOff val="3000"/>
                </a:srgbClr>
              </a:gs>
              <a:gs pos="65500">
                <a:srgbClr val="00B0F0"/>
              </a:gs>
              <a:gs pos="31000">
                <a:srgbClr val="FF0000">
                  <a:alpha val="70000"/>
                </a:srgbClr>
              </a:gs>
              <a:gs pos="100000">
                <a:srgbClr val="FFC000"/>
              </a:gs>
            </a:gsLst>
            <a:lin ang="189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039600" y="152400"/>
            <a:ext cx="609600" cy="6096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128337"/>
            <a:ext cx="609600" cy="6096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7467600"/>
            <a:ext cx="609600" cy="60960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0" y="7706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8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36.jp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5574" y="2182357"/>
            <a:ext cx="13107194" cy="2237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8800" b="1" spc="55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8800" b="1" spc="55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সবাইকে </a:t>
            </a:r>
            <a:r>
              <a:rPr lang="bn-BD" sz="8800" b="1" spc="55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800" b="1" spc="55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0" b="100000" l="63984" r="82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27" t="80497" r="18939"/>
          <a:stretch/>
        </p:blipFill>
        <p:spPr>
          <a:xfrm rot="4674985">
            <a:off x="8462492" y="1223142"/>
            <a:ext cx="1507632" cy="11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95243" y="443611"/>
            <a:ext cx="9021128" cy="9144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200" u="sng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bn-IN" sz="4200" u="sng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endParaRPr lang="en-US" sz="4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0433" y="3683956"/>
            <a:ext cx="3129615" cy="14896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79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endParaRPr lang="en-US" sz="7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0433" y="3706062"/>
            <a:ext cx="3141277" cy="14896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63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endParaRPr lang="en-US" sz="6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7112" y="3706062"/>
            <a:ext cx="3114598" cy="14896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79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endParaRPr lang="en-US" sz="7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3636" y="3683956"/>
            <a:ext cx="3134575" cy="14896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63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বেজার  </a:t>
            </a:r>
            <a:endParaRPr lang="en-US" sz="63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8771" y="3695009"/>
            <a:ext cx="3161194" cy="14896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7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endParaRPr lang="en-US" sz="7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9427844" y="3874770"/>
            <a:ext cx="2927858" cy="1453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7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7900" dirty="0">
              <a:solidFill>
                <a:srgbClr val="00206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380304" y="3868518"/>
            <a:ext cx="2995401" cy="142978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7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endParaRPr lang="en-US" sz="7900" dirty="0">
              <a:solidFill>
                <a:srgbClr val="00206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359485" y="3886969"/>
            <a:ext cx="3037038" cy="14896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63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6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96949" y="3892999"/>
            <a:ext cx="3010417" cy="14896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7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অখুশি</a:t>
            </a:r>
            <a:endParaRPr lang="en-US" sz="7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404476" y="3899029"/>
            <a:ext cx="3018683" cy="14896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7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7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8"/>
          <a:stretch/>
        </p:blipFill>
        <p:spPr>
          <a:xfrm>
            <a:off x="3982653" y="2250966"/>
            <a:ext cx="4675593" cy="4337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14" y="2261667"/>
            <a:ext cx="4724765" cy="4337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96" y="2261670"/>
            <a:ext cx="4707853" cy="4337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3" r="17858" b="13071"/>
          <a:stretch/>
        </p:blipFill>
        <p:spPr>
          <a:xfrm>
            <a:off x="3936551" y="2286922"/>
            <a:ext cx="4739916" cy="4319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66" y="2286922"/>
            <a:ext cx="4785383" cy="4319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54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0358" y="394336"/>
            <a:ext cx="6460807" cy="86000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যাদেরকে নিয়ে এ গল্পের কাহিনী 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8" r="16890"/>
          <a:stretch/>
        </p:blipFill>
        <p:spPr>
          <a:xfrm>
            <a:off x="6596663" y="1308445"/>
            <a:ext cx="2597360" cy="223542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8"/>
          <a:stretch/>
        </p:blipFill>
        <p:spPr>
          <a:xfrm>
            <a:off x="9194023" y="2873880"/>
            <a:ext cx="2680341" cy="229218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3" y="4596494"/>
            <a:ext cx="2700547" cy="225382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297210" y="1926453"/>
            <a:ext cx="2494173" cy="86000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ধবল রোগী 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9072" y="3682386"/>
            <a:ext cx="2458250" cy="86000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টাকওয়ালা 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07322" y="5561992"/>
            <a:ext cx="2232227" cy="86000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 ব্যক্তি 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r="5070"/>
          <a:stretch/>
        </p:blipFill>
        <p:spPr>
          <a:xfrm flipH="1">
            <a:off x="893844" y="1432778"/>
            <a:ext cx="4007422" cy="4499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896647" y="5750760"/>
            <a:ext cx="4004619" cy="86000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রুপে ফেরেস্তা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0210" y="6870016"/>
            <a:ext cx="9368789" cy="7984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চলো, দেখে আসি ফেরেস্তা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 ইহুদিকে কি দেয় 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r="5070"/>
          <a:stretch/>
        </p:blipFill>
        <p:spPr>
          <a:xfrm flipH="1">
            <a:off x="884438" y="1172903"/>
            <a:ext cx="2927287" cy="319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4540566" y="493421"/>
            <a:ext cx="3440431" cy="771526"/>
          </a:xfrm>
          <a:prstGeom prst="wedgeRoundRectCallout">
            <a:avLst>
              <a:gd name="adj1" fmla="val -92367"/>
              <a:gd name="adj2" fmla="val 24355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কি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ভালোবাসো?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442226" y="2721487"/>
            <a:ext cx="3700465" cy="863203"/>
          </a:xfrm>
          <a:prstGeom prst="wedgeRoundRectCallout">
            <a:avLst>
              <a:gd name="adj1" fmla="val -87174"/>
              <a:gd name="adj2" fmla="val -2363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তো ভালো হয়ে গেলে এখন তুমি কি চাও 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20316" y="5589271"/>
            <a:ext cx="3660458" cy="840822"/>
          </a:xfrm>
          <a:prstGeom prst="wedgeRoundRectCallout">
            <a:avLst>
              <a:gd name="adj1" fmla="val -39988"/>
              <a:gd name="adj2" fmla="val -33588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লও গাভিন উট 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r="17353"/>
          <a:stretch/>
        </p:blipFill>
        <p:spPr>
          <a:xfrm>
            <a:off x="6795850" y="4911773"/>
            <a:ext cx="4060508" cy="2460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r="7187"/>
          <a:stretch/>
        </p:blipFill>
        <p:spPr>
          <a:xfrm>
            <a:off x="9644541" y="1264947"/>
            <a:ext cx="2500313" cy="301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7"/>
          <a:stretch/>
        </p:blipFill>
        <p:spPr>
          <a:xfrm flipH="1">
            <a:off x="9477019" y="1172903"/>
            <a:ext cx="2835358" cy="314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ular Callout 15"/>
          <p:cNvSpPr/>
          <p:nvPr/>
        </p:nvSpPr>
        <p:spPr>
          <a:xfrm>
            <a:off x="5765724" y="1550828"/>
            <a:ext cx="2822016" cy="932512"/>
          </a:xfrm>
          <a:prstGeom prst="wedgeRoundRectCallout">
            <a:avLst>
              <a:gd name="adj1" fmla="val 106041"/>
              <a:gd name="adj2" fmla="val 8412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গায়ের রঙ যদি ভালো হতো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867402" y="3929245"/>
            <a:ext cx="2822015" cy="717463"/>
          </a:xfrm>
          <a:prstGeom prst="wedgeRoundRectCallout">
            <a:avLst>
              <a:gd name="adj1" fmla="val 104038"/>
              <a:gd name="adj2" fmla="val -18833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উট চাই 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r="5070"/>
          <a:stretch/>
        </p:blipFill>
        <p:spPr>
          <a:xfrm flipH="1">
            <a:off x="951950" y="970860"/>
            <a:ext cx="2927287" cy="319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4540566" y="493421"/>
            <a:ext cx="3440431" cy="771526"/>
          </a:xfrm>
          <a:prstGeom prst="wedgeRoundRectCallout">
            <a:avLst>
              <a:gd name="adj1" fmla="val -90041"/>
              <a:gd name="adj2" fmla="val 24133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কি ভালোবাসো 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19733" y="2985826"/>
            <a:ext cx="3700465" cy="863203"/>
          </a:xfrm>
          <a:prstGeom prst="wedgeRoundRectCallout">
            <a:avLst>
              <a:gd name="adj1" fmla="val -87174"/>
              <a:gd name="adj2" fmla="val -5541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তো ভালো হয়ে গেলে এখন তুমি কি চাও 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20315" y="5589271"/>
            <a:ext cx="4020503" cy="840822"/>
          </a:xfrm>
          <a:prstGeom prst="wedgeRoundRectCallout">
            <a:avLst>
              <a:gd name="adj1" fmla="val -40486"/>
              <a:gd name="adj2" fmla="val -3562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লও গাভিন গাভী 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69" y="4954834"/>
            <a:ext cx="4300537" cy="2429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98" b="45391"/>
          <a:stretch/>
        </p:blipFill>
        <p:spPr>
          <a:xfrm flipH="1">
            <a:off x="9501187" y="1589348"/>
            <a:ext cx="2707834" cy="30398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8281" b="310"/>
          <a:stretch/>
        </p:blipFill>
        <p:spPr>
          <a:xfrm>
            <a:off x="9501188" y="1589347"/>
            <a:ext cx="2915361" cy="3039803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5478600" y="4074528"/>
            <a:ext cx="3172897" cy="717463"/>
          </a:xfrm>
          <a:prstGeom prst="wedgeRoundRectCallout">
            <a:avLst>
              <a:gd name="adj1" fmla="val 97264"/>
              <a:gd name="adj2" fmla="val -8319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গাভী চাই 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654040" y="1589348"/>
            <a:ext cx="2822016" cy="932512"/>
          </a:xfrm>
          <a:prstGeom prst="wedgeRoundRectCallout">
            <a:avLst>
              <a:gd name="adj1" fmla="val 108168"/>
              <a:gd name="adj2" fmla="val 17421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মাথায়  যদি চুল উঠত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r="5070"/>
          <a:stretch/>
        </p:blipFill>
        <p:spPr>
          <a:xfrm flipH="1">
            <a:off x="745258" y="946594"/>
            <a:ext cx="2927287" cy="319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4540566" y="493421"/>
            <a:ext cx="3440431" cy="771526"/>
          </a:xfrm>
          <a:prstGeom prst="wedgeRoundRectCallout">
            <a:avLst>
              <a:gd name="adj1" fmla="val -99343"/>
              <a:gd name="adj2" fmla="val 2302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কি ভালোবাসো 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40565" y="2794379"/>
            <a:ext cx="3700465" cy="863203"/>
          </a:xfrm>
          <a:prstGeom prst="wedgeRoundRectCallout">
            <a:avLst>
              <a:gd name="adj1" fmla="val -96363"/>
              <a:gd name="adj2" fmla="val -4151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তো ভালো হয়ে গেলে এখন তুমি কি চাও 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30302" y="5676161"/>
            <a:ext cx="4020503" cy="840822"/>
          </a:xfrm>
          <a:prstGeom prst="wedgeRoundRectCallout">
            <a:avLst>
              <a:gd name="adj1" fmla="val -46456"/>
              <a:gd name="adj2" fmla="val -3705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লও গাভিন ছাগল 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r="13077"/>
          <a:stretch/>
        </p:blipFill>
        <p:spPr>
          <a:xfrm>
            <a:off x="7151722" y="4824990"/>
            <a:ext cx="3785883" cy="2543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" b="19583"/>
          <a:stretch/>
        </p:blipFill>
        <p:spPr>
          <a:xfrm>
            <a:off x="9554833" y="1647597"/>
            <a:ext cx="2433021" cy="264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r="9000"/>
          <a:stretch/>
        </p:blipFill>
        <p:spPr>
          <a:xfrm>
            <a:off x="9450081" y="1558365"/>
            <a:ext cx="2642525" cy="273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ed Rectangular Callout 17"/>
          <p:cNvSpPr/>
          <p:nvPr/>
        </p:nvSpPr>
        <p:spPr>
          <a:xfrm>
            <a:off x="5740714" y="1611176"/>
            <a:ext cx="2822016" cy="932512"/>
          </a:xfrm>
          <a:prstGeom prst="wedgeRoundRectCallout">
            <a:avLst>
              <a:gd name="adj1" fmla="val 98244"/>
              <a:gd name="adj2" fmla="val 951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চোখ যদি ভালো হতো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874365" y="3916677"/>
            <a:ext cx="3087468" cy="717463"/>
          </a:xfrm>
          <a:prstGeom prst="wedgeRoundRectCallout">
            <a:avLst>
              <a:gd name="adj1" fmla="val 82232"/>
              <a:gd name="adj2" fmla="val -13098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ছাগল চাই 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3167" y="312837"/>
            <a:ext cx="5260660" cy="14755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IN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11" y="365465"/>
            <a:ext cx="2035256" cy="127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5"/>
          <p:cNvSpPr/>
          <p:nvPr/>
        </p:nvSpPr>
        <p:spPr>
          <a:xfrm>
            <a:off x="9156148" y="390489"/>
            <a:ext cx="2025250" cy="1329595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৮মিনিট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0050" y="1797736"/>
            <a:ext cx="12101512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30242" y="6743795"/>
            <a:ext cx="9423557" cy="7984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চলো, দেখে আসি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 ইহুদির অবস্থা কেমন হলো 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3838" y="3042178"/>
            <a:ext cx="12329162" cy="2825222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r>
              <a:rPr lang="en-US" sz="4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bn-IN" altLang="en-US" sz="4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 ইহুদির কি কি রোগ ছিল 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 ফেরেস্তা কুষ্ট রোগীর জন্য কি করলেন এবং তাকে কি দিলেন ? </a:t>
            </a:r>
          </a:p>
          <a:p>
            <a:r>
              <a:rPr lang="bn-IN" sz="4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প্রশ্নঃ ফেরেস্তা টাকওয়ালাকে কি বললেন এবং তাকে কি দিলেন ? </a:t>
            </a:r>
          </a:p>
        </p:txBody>
      </p:sp>
    </p:spTree>
    <p:extLst>
      <p:ext uri="{BB962C8B-B14F-4D97-AF65-F5344CB8AC3E}">
        <p14:creationId xmlns:p14="http://schemas.microsoft.com/office/powerpoint/2010/main" val="367329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9" y="308611"/>
            <a:ext cx="12121515" cy="730377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r="5070"/>
          <a:stretch/>
        </p:blipFill>
        <p:spPr>
          <a:xfrm flipH="1">
            <a:off x="350034" y="308611"/>
            <a:ext cx="2830362" cy="322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ular Callout 8"/>
          <p:cNvSpPr/>
          <p:nvPr/>
        </p:nvSpPr>
        <p:spPr>
          <a:xfrm>
            <a:off x="3535439" y="429115"/>
            <a:ext cx="8581072" cy="1765934"/>
          </a:xfrm>
          <a:prstGeom prst="wedgeRoundRectCallout">
            <a:avLst>
              <a:gd name="adj1" fmla="val -64895"/>
              <a:gd name="adj2" fmla="val 382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bn-IN" sz="3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 বিদেশী । আমার কোন পুজি নাই । তুমি তো ধবল রোগী ছিলে । আল্লাহ তোমাকে ভালো করেছেন এবং অনেক উট দিয়েছেন । আমি একটি উট চাই ।</a:t>
            </a:r>
            <a:endParaRPr lang="en-US" sz="37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1" t="39318" r="49633"/>
          <a:stretch/>
        </p:blipFill>
        <p:spPr>
          <a:xfrm>
            <a:off x="5420678" y="2828926"/>
            <a:ext cx="2140267" cy="478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7"/>
          <a:stretch/>
        </p:blipFill>
        <p:spPr>
          <a:xfrm flipH="1">
            <a:off x="8901108" y="2828926"/>
            <a:ext cx="3360424" cy="437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r="7187"/>
          <a:stretch/>
        </p:blipFill>
        <p:spPr>
          <a:xfrm>
            <a:off x="9061126" y="2880360"/>
            <a:ext cx="3085393" cy="432054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520063" y="6291235"/>
            <a:ext cx="7080891" cy="1105469"/>
          </a:xfrm>
          <a:prstGeom prst="wedgeRoundRectCallout">
            <a:avLst>
              <a:gd name="adj1" fmla="val 75728"/>
              <a:gd name="adj2" fmla="val -13055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উটের তো অনেক দাম। কি করে দিই ? না, তা কেন ? এসব তো আমার বরাবরই আছে 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535437" y="429114"/>
            <a:ext cx="8581072" cy="1765936"/>
          </a:xfrm>
          <a:prstGeom prst="wedgeRoundRectCallout">
            <a:avLst>
              <a:gd name="adj1" fmla="val -64895"/>
              <a:gd name="adj2" fmla="val 382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মিথ্যা বল, তবে তুমি যেমন ছিলে আল্লাহ আবার তোমাকে তাহাই করবেন 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8" y="308610"/>
            <a:ext cx="12101513" cy="7320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r="5070"/>
          <a:stretch/>
        </p:blipFill>
        <p:spPr>
          <a:xfrm flipH="1">
            <a:off x="350037" y="308611"/>
            <a:ext cx="2530317" cy="303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3740469" y="388875"/>
            <a:ext cx="8521065" cy="1765934"/>
          </a:xfrm>
          <a:prstGeom prst="wedgeRoundRectCallout">
            <a:avLst>
              <a:gd name="adj1" fmla="val -69210"/>
              <a:gd name="adj2" fmla="val 3822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bn-IN" sz="3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 বিদেশী । আমার কোন পুজি নাই । তুমি তো টাকওয়ালা ছিলে । আল্লাহ তোমাকে ভালো করেছেন এবং অনেক গাভী দিয়েছেন । আমি একটি গাভী চাই । </a:t>
            </a:r>
            <a:endParaRPr lang="en-US" sz="37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8"/>
          <a:stretch/>
        </p:blipFill>
        <p:spPr>
          <a:xfrm>
            <a:off x="9271155" y="2732084"/>
            <a:ext cx="3060382" cy="475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98" b="33190"/>
          <a:stretch/>
        </p:blipFill>
        <p:spPr>
          <a:xfrm flipH="1">
            <a:off x="9151138" y="2774792"/>
            <a:ext cx="3110394" cy="471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ular Callout 10"/>
          <p:cNvSpPr/>
          <p:nvPr/>
        </p:nvSpPr>
        <p:spPr>
          <a:xfrm>
            <a:off x="625069" y="6670358"/>
            <a:ext cx="7864315" cy="714376"/>
          </a:xfrm>
          <a:prstGeom prst="wedgeRoundRectCallout">
            <a:avLst>
              <a:gd name="adj1" fmla="val 62982"/>
              <a:gd name="adj2" fmla="val -22618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না, তা কেন ? এসব তো আমার বরাবরই আছে 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540438" y="411969"/>
            <a:ext cx="8581072" cy="1765936"/>
          </a:xfrm>
          <a:prstGeom prst="wedgeRoundRectCallout">
            <a:avLst>
              <a:gd name="adj1" fmla="val -64895"/>
              <a:gd name="adj2" fmla="val 3822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মিথ্যা বল, তবে তুমি যেমন ছিলে আল্লাহ আবার তোমাকে তাহাই করবেন 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2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b="6667"/>
          <a:stretch/>
        </p:blipFill>
        <p:spPr>
          <a:xfrm>
            <a:off x="360044" y="325755"/>
            <a:ext cx="12121515" cy="7286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" b="19583"/>
          <a:stretch/>
        </p:blipFill>
        <p:spPr>
          <a:xfrm>
            <a:off x="9901238" y="4963317"/>
            <a:ext cx="2726697" cy="264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r="5070"/>
          <a:stretch/>
        </p:blipFill>
        <p:spPr>
          <a:xfrm flipH="1">
            <a:off x="360041" y="462916"/>
            <a:ext cx="2340296" cy="265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ular Callout 6"/>
          <p:cNvSpPr/>
          <p:nvPr/>
        </p:nvSpPr>
        <p:spPr>
          <a:xfrm>
            <a:off x="3740468" y="671604"/>
            <a:ext cx="8521065" cy="1765934"/>
          </a:xfrm>
          <a:prstGeom prst="wedgeRoundRectCallout">
            <a:avLst>
              <a:gd name="adj1" fmla="val -69914"/>
              <a:gd name="adj2" fmla="val 2269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bn-IN" sz="3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 বিদেশী । আমার কোন পুজি নাই । তুমি তো অন্ধ ছিলে । আল্লাহ তোমাকে ভালো করেছেন এবং অনেক ছাগল দিয়েছেন । আমি একটি ছাগল চাই ।  </a:t>
            </a:r>
            <a:endParaRPr lang="en-US" sz="37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20075" y="5674996"/>
            <a:ext cx="7080891" cy="1767839"/>
          </a:xfrm>
          <a:prstGeom prst="wedgeRoundRectCallout">
            <a:avLst>
              <a:gd name="adj1" fmla="val 90135"/>
              <a:gd name="adj2" fmla="val -545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হ্যাঁ, ঠিকই তো । আমি অন্ধ ছিলাম । আল্লাহ আমাকে দেখার ক্ষমতা দিয়েছেন এবং এসব ছাগল দিয়েছেন । যাহা ইচ্ছা লও 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740466" y="671605"/>
            <a:ext cx="8521065" cy="1748790"/>
          </a:xfrm>
          <a:prstGeom prst="wedgeRoundRectCallout">
            <a:avLst>
              <a:gd name="adj1" fmla="val -69914"/>
              <a:gd name="adj2" fmla="val 2269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বাস, তোমার জিনিস তোমারই থাক । তোমার পরীক্ষা লওয়া হইল । আল্লাহ তোমার উপর খুশি হয়েছেন ।  আর তাদের উপর বেজার হয়েছেন 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96" y="428647"/>
            <a:ext cx="2046923" cy="1250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5"/>
          <p:cNvSpPr/>
          <p:nvPr/>
        </p:nvSpPr>
        <p:spPr>
          <a:xfrm>
            <a:off x="8861108" y="448395"/>
            <a:ext cx="2040255" cy="1290079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১২ মিনিট</a:t>
            </a: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60302" y="3171826"/>
            <a:ext cx="7540950" cy="2719937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“তোমার জিনিস তোমারই থাক”  কে, কাকে এবং কেন একথা বলেছিলেন ? ব্যাখ্যা কর ।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0050" y="1797736"/>
            <a:ext cx="12101512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09411" y="441755"/>
            <a:ext cx="3458447" cy="1168012"/>
          </a:xfrm>
          <a:prstGeom prst="rect">
            <a:avLst/>
          </a:prstGeom>
        </p:spPr>
        <p:txBody>
          <a:bodyPr wrap="none" lIns="105156" tIns="52578" rIns="105156" bIns="52578">
            <a:spAutoFit/>
          </a:bodyPr>
          <a:lstStyle/>
          <a:p>
            <a:r>
              <a:rPr lang="en-US" sz="69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9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900" b="1" dirty="0"/>
          </a:p>
        </p:txBody>
      </p:sp>
    </p:spTree>
    <p:extLst>
      <p:ext uri="{BB962C8B-B14F-4D97-AF65-F5344CB8AC3E}">
        <p14:creationId xmlns:p14="http://schemas.microsoft.com/office/powerpoint/2010/main" val="11626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29" y="1553308"/>
            <a:ext cx="2746744" cy="317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-152400" y="4756769"/>
            <a:ext cx="6934200" cy="3410508"/>
          </a:xfrm>
          <a:prstGeom prst="rect">
            <a:avLst/>
          </a:prstGeom>
          <a:noFill/>
        </p:spPr>
        <p:txBody>
          <a:bodyPr wrap="square" lIns="100924" tIns="50462" rIns="100924" bIns="50462" rtlCol="0">
            <a:spAutoFit/>
          </a:bodyPr>
          <a:lstStyle/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pervinaktar1984@gmail.com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067" y="3714727"/>
            <a:ext cx="5801062" cy="1572010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60" y="-39436"/>
            <a:ext cx="4218082" cy="2249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7603" y="6267581"/>
            <a:ext cx="4800598" cy="1352419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38" tIns="60070" rIns="120138" bIns="60070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১ম(গদ্য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n w="11430">
                <a:solidFill>
                  <a:srgbClr val="0C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5928" t="13039" r="40993" b="10021"/>
          <a:stretch/>
        </p:blipFill>
        <p:spPr>
          <a:xfrm>
            <a:off x="8143436" y="1523062"/>
            <a:ext cx="3362178" cy="4496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73229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2906" y="1501499"/>
            <a:ext cx="7278326" cy="613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ফেরেস্তা কতজন ইহুদির পরীক্ষা নিলেন ?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889" y="2188600"/>
            <a:ext cx="1614495" cy="613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জন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0176" y="2163231"/>
            <a:ext cx="1581637" cy="613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জন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1888" y="2902887"/>
            <a:ext cx="1614495" cy="613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জন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0174" y="2938282"/>
            <a:ext cx="1581637" cy="613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জন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2906" y="3796611"/>
            <a:ext cx="7278326" cy="613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ফেরেস্তা ২য় ব্যক্তিকে কি দিলেন ?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2906" y="4768238"/>
            <a:ext cx="7278326" cy="613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ফেরেস্তা ৩য় ব্যক্তিকে কি দিলেন ? 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2906" y="5666938"/>
            <a:ext cx="7278326" cy="613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ফেরেস্তা মানুষের রুপ ধরে ছিলেন কেন ?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2906" y="6526703"/>
            <a:ext cx="7278327" cy="613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ফেরেস্তা অন্ধ ব্যক্তির উপর খুশি হলো কেন ?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83075" y="381000"/>
            <a:ext cx="3141725" cy="89317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5156" tIns="52578" rIns="105156" bIns="52578"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5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6813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7113"/>
            <a:ext cx="5296986" cy="2048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DAE72C-AF7D-40EE-9FBF-A4E3DB9A7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69" y="1026642"/>
            <a:ext cx="4769480" cy="41549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4910" y="5105400"/>
            <a:ext cx="11851178" cy="11669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4999" y="5943600"/>
            <a:ext cx="8839201" cy="721736"/>
          </a:xfrm>
          <a:prstGeom prst="rect">
            <a:avLst/>
          </a:prstGeom>
          <a:noFill/>
        </p:spPr>
        <p:txBody>
          <a:bodyPr wrap="square" lIns="105156" tIns="52578" rIns="105156" bIns="52578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সততার পু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রু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ষ্কার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গল্পটির</a:t>
            </a:r>
            <a:r>
              <a:rPr lang="bn-IN" sz="40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মূলভাব লিখে </a:t>
            </a:r>
            <a:r>
              <a:rPr lang="bn-IN" sz="4000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আনবে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77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2621340"/>
            <a:ext cx="9829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>
              <a:bevelT h="444500"/>
            </a:sp3d>
          </a:bodyPr>
          <a:lstStyle/>
          <a:p>
            <a:pPr algn="ctr"/>
            <a:r>
              <a:rPr lang="en-US" sz="9600" b="1" dirty="0" err="1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IN" sz="9600" b="1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অসংখ্য ধন্যবাদ</a:t>
            </a:r>
            <a:endParaRPr lang="en-US" sz="9600" b="1" dirty="0">
              <a:ln w="12700">
                <a:noFill/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838200"/>
            <a:ext cx="7440343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</a:t>
            </a:r>
            <a:r>
              <a:rPr lang="bn-IN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bn-IN" sz="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2094" y="5638800"/>
            <a:ext cx="8361636" cy="17833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 দেখলাম, কিছু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বস্তুতে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তালা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দেয়া।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কারন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কি? 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5638800"/>
            <a:ext cx="7691555" cy="9523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 না হয়ার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ভয়ে। 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5185" y="5638800"/>
            <a:ext cx="8452815" cy="17833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 চুরি/অন্যায় করে তাদেরকে আমরা কি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বলি?  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1427" y="5638800"/>
            <a:ext cx="7196973" cy="9523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চোর বা অসৎ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ব্যক্তি।   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1247" y="5608063"/>
            <a:ext cx="10281289" cy="17833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দোকানে দেখলাম, ক্রেতারা পন্য নিয়ে নির্ধারিত মুল্য বাক্সে দিয়ে যাচ্ছেন, এরা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কারা? 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9978" y="5600860"/>
            <a:ext cx="5500096" cy="9523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সৎ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ব্যক্তি।  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5455663"/>
            <a:ext cx="10379137" cy="1783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 সৎ ব্যক্তিকে কোন পুরুষ্কার দেয়া হয়, তাকে আমরা কি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বলি? 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562117"/>
              </p:ext>
            </p:extLst>
          </p:nvPr>
        </p:nvGraphicFramePr>
        <p:xfrm>
          <a:off x="4343400" y="2514600"/>
          <a:ext cx="3091938" cy="260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2514600"/>
                        <a:ext cx="3091938" cy="260882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762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58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33600" y="2286000"/>
            <a:ext cx="8458200" cy="2906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1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সততার</a:t>
            </a:r>
            <a:r>
              <a:rPr lang="en-US" sz="1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7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পুরুষ্কার</a:t>
            </a:r>
            <a:endParaRPr lang="bn-BD" sz="1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মুহম্মদ </a:t>
            </a:r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007" y="836714"/>
            <a:ext cx="6429506" cy="1132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5400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54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7802" flipV="1">
            <a:off x="1223803" y="4906710"/>
            <a:ext cx="1051987" cy="8866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3543" flipV="1">
            <a:off x="1234395" y="3597379"/>
            <a:ext cx="1051987" cy="8866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42350" y="2493916"/>
            <a:ext cx="9167142" cy="979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0950" tIns="50475" rIns="100950" bIns="5047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749" indent="-50474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altLang="en-US" sz="3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BD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endParaRPr lang="bn-IN" alt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51099" y="3748978"/>
            <a:ext cx="9157559" cy="932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0950" tIns="50475" rIns="100950" bIns="5047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749" indent="-50474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 উল্লেখযোগ্য </a:t>
            </a:r>
            <a:r>
              <a:rPr lang="bn-BD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সাহিত্যকর্ম </a:t>
            </a:r>
            <a:r>
              <a:rPr lang="en-US" alt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IN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alt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alt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350" y="5140882"/>
            <a:ext cx="9157559" cy="932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0950" tIns="50475" rIns="100950" bIns="5047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749" indent="-50474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বলতে ও বাক্যে প্রয়োগ করতে</a:t>
            </a:r>
            <a:r>
              <a:rPr lang="bn-BD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alt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3600" y="6466559"/>
            <a:ext cx="9157559" cy="9329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0950" tIns="50475" rIns="100950" bIns="5047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749" indent="-50474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600" b="1" kern="11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সততা </a:t>
            </a:r>
            <a:r>
              <a:rPr lang="bn-IN" sz="3600" b="1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ও নৈতিক মূল্যবোধের গুরুত্ব বর্ণনা করতে পারবে</a:t>
            </a:r>
            <a:r>
              <a:rPr lang="en-US" sz="3600" b="1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600" b="1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3543" flipV="1">
            <a:off x="1213209" y="2310967"/>
            <a:ext cx="1051987" cy="8866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7802" flipV="1">
            <a:off x="1350736" y="6486677"/>
            <a:ext cx="1051987" cy="8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7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1" r="29653" b="17134"/>
          <a:stretch/>
        </p:blipFill>
        <p:spPr>
          <a:xfrm>
            <a:off x="785505" y="2412848"/>
            <a:ext cx="3080384" cy="3370464"/>
          </a:xfrm>
          <a:prstGeom prst="ellipse">
            <a:avLst/>
          </a:prstGeom>
          <a:ln w="1905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60297" y="711985"/>
            <a:ext cx="7700962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IN" sz="5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 দেখে বলতো, কে তিনি   </a:t>
            </a:r>
            <a:endParaRPr lang="en-US" sz="53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Stored Data 5"/>
          <p:cNvSpPr/>
          <p:nvPr/>
        </p:nvSpPr>
        <p:spPr>
          <a:xfrm flipH="1">
            <a:off x="2257780" y="2400995"/>
            <a:ext cx="9711215" cy="3394710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en-US" sz="4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7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মুহম্মদ শহীদুল্লাহ</a:t>
            </a:r>
            <a:endParaRPr lang="en-US" sz="47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  ১৮৮৫ খ্রিষ্টাব্দে ভারতের পশ্চিমবঙ্গের চব্বিশ পরগনা জেলার পেয়ারা গ্রামে। </a:t>
            </a:r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Flowchart: Stored Data 6"/>
          <p:cNvSpPr/>
          <p:nvPr/>
        </p:nvSpPr>
        <p:spPr>
          <a:xfrm flipH="1">
            <a:off x="2255281" y="2412849"/>
            <a:ext cx="9711215" cy="3394710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r>
              <a:rPr lang="bn-IN" sz="4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শিক্ষাজীবনঃ   ১৯১০ সালে  </a:t>
            </a:r>
          </a:p>
          <a:p>
            <a:r>
              <a:rPr lang="bn-IN" sz="4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কলকাতা সিটি কলেজ থেকে   সংস্কৃতে বিএ অনার্স এবং১৯১২ সালে কলকাতা বিশ্ববিদ্যালয়  থেকে এমএ পাশ করেন। </a:t>
            </a:r>
            <a:endParaRPr lang="en-US" sz="4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Stored Data 7"/>
          <p:cNvSpPr/>
          <p:nvPr/>
        </p:nvSpPr>
        <p:spPr>
          <a:xfrm flipH="1">
            <a:off x="2287785" y="2405464"/>
            <a:ext cx="9711215" cy="3394710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53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অবদানঃ  বাংলা ভাষা, সাহিত্যের ইতিহাস ও বাংলা ব্যাকরণ রচনাতে তাঁর অবদান স্মরণীয় । </a:t>
            </a:r>
            <a:endParaRPr lang="en-US" sz="5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Stored Data 8"/>
          <p:cNvSpPr/>
          <p:nvPr/>
        </p:nvSpPr>
        <p:spPr>
          <a:xfrm flipH="1">
            <a:off x="2255281" y="2395988"/>
            <a:ext cx="9711215" cy="3394710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5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পুরুষ্কারঃ   ভাষা সাহিত্য নিয়ে গবেষণার স্বীকৃতি হিসেবে তিনি অনেক  পুরুষ্কার পেয়েছেন ।</a:t>
            </a:r>
            <a:endParaRPr lang="en-US" sz="5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Stored Data 9"/>
          <p:cNvSpPr/>
          <p:nvPr/>
        </p:nvSpPr>
        <p:spPr>
          <a:xfrm flipH="1">
            <a:off x="2270283" y="2358946"/>
            <a:ext cx="9711215" cy="3394710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5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রচনাঃ ছোটদের জন্য তাঁর উল্লেখযোগ্য রচনা হচ্ছে- শেষ ‘নবীর সন্ধানে’ ও ‘গল্প মঞ্জুরী’ । </a:t>
            </a:r>
            <a:endParaRPr lang="en-US" sz="5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Stored Data 10"/>
          <p:cNvSpPr/>
          <p:nvPr/>
        </p:nvSpPr>
        <p:spPr>
          <a:xfrm flipH="1">
            <a:off x="2287785" y="2376346"/>
            <a:ext cx="9711215" cy="3394710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5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তিনি ১৯৬৯ খ্রিষ্টাব্দে ঢাকায় ইন্তেকাল করেন । </a:t>
            </a:r>
            <a:endParaRPr lang="en-US" sz="5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3167" y="336033"/>
            <a:ext cx="5260660" cy="14601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IN" sz="87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7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73" y="488056"/>
            <a:ext cx="1765694" cy="1217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5"/>
          <p:cNvSpPr/>
          <p:nvPr/>
        </p:nvSpPr>
        <p:spPr>
          <a:xfrm>
            <a:off x="8846581" y="488056"/>
            <a:ext cx="2025250" cy="1118142"/>
          </a:xfrm>
          <a:prstGeom prst="cloud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৩মিনিট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0047" y="1817652"/>
            <a:ext cx="12101512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09600" y="3048000"/>
            <a:ext cx="11506200" cy="2590800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প্রশ্নঃ মুহম্মদ শহীদুল্লাহ</a:t>
            </a:r>
            <a:r>
              <a:rPr lang="bn-IN" alt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কবে </a:t>
            </a:r>
            <a:r>
              <a:rPr lang="bn-IN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 গ্রহন করেন </a:t>
            </a:r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প্রশ্নঃ মুহম্মদ শহীদুল্লাহ ছোটদের জন্য কি কি রচনা করেছেন </a:t>
            </a:r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4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প্রশ্নঃ মুহম্মদ শহীদুল্লাহ</a:t>
            </a:r>
            <a:r>
              <a:rPr lang="bn-IN" alt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কবে, কোথায় মৃত্যু বরন করেন</a:t>
            </a:r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4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14800" y="533400"/>
            <a:ext cx="4514399" cy="11422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BD" sz="60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60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54" y="2133600"/>
            <a:ext cx="9605546" cy="5698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43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676400"/>
            <a:ext cx="9951720" cy="5920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514399" cy="11422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bn-IN" sz="60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bn-BD" sz="60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endParaRPr lang="en-US" sz="60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776</Words>
  <Application>Microsoft Office PowerPoint</Application>
  <PresentationFormat>Custom</PresentationFormat>
  <Paragraphs>122</Paragraphs>
  <Slides>22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sikdar md. shajidur jahan</cp:lastModifiedBy>
  <cp:revision>114</cp:revision>
  <dcterms:created xsi:type="dcterms:W3CDTF">2006-08-16T00:00:00Z</dcterms:created>
  <dcterms:modified xsi:type="dcterms:W3CDTF">2022-11-27T08:59:26Z</dcterms:modified>
</cp:coreProperties>
</file>