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8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3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8CF74-1718-491B-BB48-EDDED75C522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4BAA3BF-1567-491D-A4A9-65092282294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/>
            <a:t>ব্যক্ত্যর্থ </a:t>
          </a:r>
        </a:p>
        <a:p>
          <a:r>
            <a:rPr lang="en-US" sz="2300" dirty="0"/>
            <a:t>(সংখ্যা বা পরিমান)</a:t>
          </a:r>
        </a:p>
      </dgm:t>
    </dgm:pt>
    <dgm:pt modelId="{03D9E527-7800-47F1-965C-71154E726FA2}" type="parTrans" cxnId="{0D112149-01DE-47A7-8CC9-75FDE005C9C6}">
      <dgm:prSet/>
      <dgm:spPr/>
      <dgm:t>
        <a:bodyPr/>
        <a:lstStyle/>
        <a:p>
          <a:endParaRPr lang="en-US"/>
        </a:p>
      </dgm:t>
    </dgm:pt>
    <dgm:pt modelId="{B423E4F3-85A9-49EA-B71C-92AAAFC2D662}" type="sibTrans" cxnId="{0D112149-01DE-47A7-8CC9-75FDE005C9C6}">
      <dgm:prSet/>
      <dgm:spPr/>
      <dgm:t>
        <a:bodyPr/>
        <a:lstStyle/>
        <a:p>
          <a:endParaRPr lang="en-US"/>
        </a:p>
      </dgm:t>
    </dgm:pt>
    <dgm:pt modelId="{035FFE21-AA19-4B2D-B581-6B0BDC72E3C7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4000" dirty="0"/>
            <a:t>      পদ</a:t>
          </a:r>
        </a:p>
      </dgm:t>
    </dgm:pt>
    <dgm:pt modelId="{18602E6C-5CC7-4D38-852E-EB1BF8E530DD}" type="parTrans" cxnId="{D432BBC4-E9D5-41F5-B750-5CB8BF0FF376}">
      <dgm:prSet/>
      <dgm:spPr/>
      <dgm:t>
        <a:bodyPr/>
        <a:lstStyle/>
        <a:p>
          <a:endParaRPr lang="en-US"/>
        </a:p>
      </dgm:t>
    </dgm:pt>
    <dgm:pt modelId="{1C763EBD-047F-4422-A706-828C5407578A}" type="sibTrans" cxnId="{D432BBC4-E9D5-41F5-B750-5CB8BF0FF376}">
      <dgm:prSet/>
      <dgm:spPr/>
      <dgm:t>
        <a:bodyPr/>
        <a:lstStyle/>
        <a:p>
          <a:endParaRPr lang="en-US"/>
        </a:p>
      </dgm:t>
    </dgm:pt>
    <dgm:pt modelId="{82A21744-80B4-4A61-B711-32641CDB4AC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dirty="0"/>
            <a:t>জাত্যর্থ </a:t>
          </a:r>
        </a:p>
        <a:p>
          <a:r>
            <a:rPr lang="en-US" sz="2500" dirty="0"/>
            <a:t>(গুণ বা গুণাবলী)</a:t>
          </a:r>
        </a:p>
      </dgm:t>
    </dgm:pt>
    <dgm:pt modelId="{C71EEDE3-C6F4-49F2-B6E9-543870EEA80B}" type="sibTrans" cxnId="{535F9F5E-3F50-441A-8CE3-76637A37D883}">
      <dgm:prSet/>
      <dgm:spPr/>
      <dgm:t>
        <a:bodyPr/>
        <a:lstStyle/>
        <a:p>
          <a:endParaRPr lang="en-US"/>
        </a:p>
      </dgm:t>
    </dgm:pt>
    <dgm:pt modelId="{62CF6B5A-F926-487E-8920-F38C8D5D09D2}" type="parTrans" cxnId="{535F9F5E-3F50-441A-8CE3-76637A37D883}">
      <dgm:prSet/>
      <dgm:spPr/>
      <dgm:t>
        <a:bodyPr/>
        <a:lstStyle/>
        <a:p>
          <a:endParaRPr lang="en-US"/>
        </a:p>
      </dgm:t>
    </dgm:pt>
    <dgm:pt modelId="{5DE6D750-3FFD-4F54-8534-3C4106411896}" type="pres">
      <dgm:prSet presAssocID="{C3D8CF74-1718-491B-BB48-EDDED75C5221}" presName="compositeShape" presStyleCnt="0">
        <dgm:presLayoutVars>
          <dgm:chMax val="7"/>
          <dgm:dir/>
          <dgm:resizeHandles val="exact"/>
        </dgm:presLayoutVars>
      </dgm:prSet>
      <dgm:spPr/>
    </dgm:pt>
    <dgm:pt modelId="{9FDAC8CF-F359-4CAE-B99C-65680B91EC1E}" type="pres">
      <dgm:prSet presAssocID="{94BAA3BF-1567-491D-A4A9-650922822946}" presName="circ1" presStyleLbl="vennNode1" presStyleIdx="0" presStyleCnt="3" custScaleX="181442" custScaleY="131221" custLinFactX="-46092" custLinFactNeighborX="-100000" custLinFactNeighborY="66675"/>
      <dgm:spPr/>
    </dgm:pt>
    <dgm:pt modelId="{8B9AC2DB-0F91-4E04-BA30-03999B6C7AA3}" type="pres">
      <dgm:prSet presAssocID="{94BAA3BF-1567-491D-A4A9-6509228229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6F8A13-409A-448E-B9A4-8448FE265C49}" type="pres">
      <dgm:prSet presAssocID="{82A21744-80B4-4A61-B711-32641CDB4AC4}" presName="circ2" presStyleLbl="vennNode1" presStyleIdx="1" presStyleCnt="3" custScaleX="179976" custScaleY="146419" custLinFactNeighborX="46742" custLinFactNeighborY="2788"/>
      <dgm:spPr/>
    </dgm:pt>
    <dgm:pt modelId="{3A68A31A-35CA-47CC-867F-D72EADE5787B}" type="pres">
      <dgm:prSet presAssocID="{82A21744-80B4-4A61-B711-32641CDB4A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EBDCCE-DCA8-4DD7-844C-8094FC2C7183}" type="pres">
      <dgm:prSet presAssocID="{035FFE21-AA19-4B2D-B581-6B0BDC72E3C7}" presName="circ3" presStyleLbl="vennNode1" presStyleIdx="2" presStyleCnt="3" custScaleX="164468" custScaleY="106784" custLinFactNeighborX="5012" custLinFactNeighborY="-63497"/>
      <dgm:spPr/>
    </dgm:pt>
    <dgm:pt modelId="{700DBFD3-ACBE-4D6C-A9FC-77CEED2F06EA}" type="pres">
      <dgm:prSet presAssocID="{035FFE21-AA19-4B2D-B581-6B0BDC72E3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A36F003-4B3B-4B4E-9507-854D082172A9}" type="presOf" srcId="{82A21744-80B4-4A61-B711-32641CDB4AC4}" destId="{3A68A31A-35CA-47CC-867F-D72EADE5787B}" srcOrd="1" destOrd="0" presId="urn:microsoft.com/office/officeart/2005/8/layout/venn1"/>
    <dgm:cxn modelId="{535F9F5E-3F50-441A-8CE3-76637A37D883}" srcId="{C3D8CF74-1718-491B-BB48-EDDED75C5221}" destId="{82A21744-80B4-4A61-B711-32641CDB4AC4}" srcOrd="1" destOrd="0" parTransId="{62CF6B5A-F926-487E-8920-F38C8D5D09D2}" sibTransId="{C71EEDE3-C6F4-49F2-B6E9-543870EEA80B}"/>
    <dgm:cxn modelId="{FB292F45-4AE1-453E-8419-C85BB72F233B}" type="presOf" srcId="{94BAA3BF-1567-491D-A4A9-650922822946}" destId="{8B9AC2DB-0F91-4E04-BA30-03999B6C7AA3}" srcOrd="1" destOrd="0" presId="urn:microsoft.com/office/officeart/2005/8/layout/venn1"/>
    <dgm:cxn modelId="{0D112149-01DE-47A7-8CC9-75FDE005C9C6}" srcId="{C3D8CF74-1718-491B-BB48-EDDED75C5221}" destId="{94BAA3BF-1567-491D-A4A9-650922822946}" srcOrd="0" destOrd="0" parTransId="{03D9E527-7800-47F1-965C-71154E726FA2}" sibTransId="{B423E4F3-85A9-49EA-B71C-92AAAFC2D662}"/>
    <dgm:cxn modelId="{EBDA654F-F7E2-43C2-B4C0-1096397FB2F7}" type="presOf" srcId="{C3D8CF74-1718-491B-BB48-EDDED75C5221}" destId="{5DE6D750-3FFD-4F54-8534-3C4106411896}" srcOrd="0" destOrd="0" presId="urn:microsoft.com/office/officeart/2005/8/layout/venn1"/>
    <dgm:cxn modelId="{74D1BA87-AA3B-4B60-9B03-CAFBF6303891}" type="presOf" srcId="{035FFE21-AA19-4B2D-B581-6B0BDC72E3C7}" destId="{700DBFD3-ACBE-4D6C-A9FC-77CEED2F06EA}" srcOrd="1" destOrd="0" presId="urn:microsoft.com/office/officeart/2005/8/layout/venn1"/>
    <dgm:cxn modelId="{96B99E9D-D5BD-4FEE-8257-33520016F141}" type="presOf" srcId="{82A21744-80B4-4A61-B711-32641CDB4AC4}" destId="{EB6F8A13-409A-448E-B9A4-8448FE265C49}" srcOrd="0" destOrd="0" presId="urn:microsoft.com/office/officeart/2005/8/layout/venn1"/>
    <dgm:cxn modelId="{848946A1-8745-4FD8-8218-D9939082A4C4}" type="presOf" srcId="{035FFE21-AA19-4B2D-B581-6B0BDC72E3C7}" destId="{26EBDCCE-DCA8-4DD7-844C-8094FC2C7183}" srcOrd="0" destOrd="0" presId="urn:microsoft.com/office/officeart/2005/8/layout/venn1"/>
    <dgm:cxn modelId="{EE3EC5AB-B4C8-4BAD-9437-2A89CE9CE29D}" type="presOf" srcId="{94BAA3BF-1567-491D-A4A9-650922822946}" destId="{9FDAC8CF-F359-4CAE-B99C-65680B91EC1E}" srcOrd="0" destOrd="0" presId="urn:microsoft.com/office/officeart/2005/8/layout/venn1"/>
    <dgm:cxn modelId="{D432BBC4-E9D5-41F5-B750-5CB8BF0FF376}" srcId="{C3D8CF74-1718-491B-BB48-EDDED75C5221}" destId="{035FFE21-AA19-4B2D-B581-6B0BDC72E3C7}" srcOrd="2" destOrd="0" parTransId="{18602E6C-5CC7-4D38-852E-EB1BF8E530DD}" sibTransId="{1C763EBD-047F-4422-A706-828C5407578A}"/>
    <dgm:cxn modelId="{2E38DB57-D8D2-4510-8566-A93D07FA4E32}" type="presParOf" srcId="{5DE6D750-3FFD-4F54-8534-3C4106411896}" destId="{9FDAC8CF-F359-4CAE-B99C-65680B91EC1E}" srcOrd="0" destOrd="0" presId="urn:microsoft.com/office/officeart/2005/8/layout/venn1"/>
    <dgm:cxn modelId="{C7AF321F-A6FA-44DB-9714-CFDC9F8B3D51}" type="presParOf" srcId="{5DE6D750-3FFD-4F54-8534-3C4106411896}" destId="{8B9AC2DB-0F91-4E04-BA30-03999B6C7AA3}" srcOrd="1" destOrd="0" presId="urn:microsoft.com/office/officeart/2005/8/layout/venn1"/>
    <dgm:cxn modelId="{A1B4A514-5F56-48DC-871C-1E38D8993D65}" type="presParOf" srcId="{5DE6D750-3FFD-4F54-8534-3C4106411896}" destId="{EB6F8A13-409A-448E-B9A4-8448FE265C49}" srcOrd="2" destOrd="0" presId="urn:microsoft.com/office/officeart/2005/8/layout/venn1"/>
    <dgm:cxn modelId="{E9FA3F40-EF6F-400B-9F54-68EA84B90DFF}" type="presParOf" srcId="{5DE6D750-3FFD-4F54-8534-3C4106411896}" destId="{3A68A31A-35CA-47CC-867F-D72EADE5787B}" srcOrd="3" destOrd="0" presId="urn:microsoft.com/office/officeart/2005/8/layout/venn1"/>
    <dgm:cxn modelId="{66AF9071-0264-4950-AF77-40D74049E40C}" type="presParOf" srcId="{5DE6D750-3FFD-4F54-8534-3C4106411896}" destId="{26EBDCCE-DCA8-4DD7-844C-8094FC2C7183}" srcOrd="4" destOrd="0" presId="urn:microsoft.com/office/officeart/2005/8/layout/venn1"/>
    <dgm:cxn modelId="{ABB34200-6CB6-4324-BAC2-7D380AE6E41A}" type="presParOf" srcId="{5DE6D750-3FFD-4F54-8534-3C4106411896}" destId="{700DBFD3-ACBE-4D6C-A9FC-77CEED2F06E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AC8CF-F359-4CAE-B99C-65680B91EC1E}">
      <dsp:nvSpPr>
        <dsp:cNvPr id="0" name=""/>
        <dsp:cNvSpPr/>
      </dsp:nvSpPr>
      <dsp:spPr>
        <a:xfrm>
          <a:off x="101994" y="895242"/>
          <a:ext cx="3967077" cy="286903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ব্যক্ত্যর্থ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(সংখ্যা বা পরিমান)</a:t>
          </a:r>
        </a:p>
      </dsp:txBody>
      <dsp:txXfrm>
        <a:off x="630938" y="1397324"/>
        <a:ext cx="2909190" cy="1291066"/>
      </dsp:txXfrm>
    </dsp:sp>
    <dsp:sp modelId="{EB6F8A13-409A-448E-B9A4-8448FE265C49}">
      <dsp:nvSpPr>
        <dsp:cNvPr id="0" name=""/>
        <dsp:cNvSpPr/>
      </dsp:nvSpPr>
      <dsp:spPr>
        <a:xfrm>
          <a:off x="5123106" y="881657"/>
          <a:ext cx="3935024" cy="320132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জাত্যর্থ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(গুণ বা গুণাবলী)</a:t>
          </a:r>
        </a:p>
      </dsp:txBody>
      <dsp:txXfrm>
        <a:off x="6326568" y="1708667"/>
        <a:ext cx="2361014" cy="1760730"/>
      </dsp:txXfrm>
    </dsp:sp>
    <dsp:sp modelId="{26EBDCCE-DCA8-4DD7-844C-8094FC2C7183}">
      <dsp:nvSpPr>
        <dsp:cNvPr id="0" name=""/>
        <dsp:cNvSpPr/>
      </dsp:nvSpPr>
      <dsp:spPr>
        <a:xfrm>
          <a:off x="2802386" y="0"/>
          <a:ext cx="3595955" cy="2334742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     পদ</a:t>
          </a:r>
        </a:p>
      </dsp:txBody>
      <dsp:txXfrm>
        <a:off x="3141005" y="603141"/>
        <a:ext cx="2157573" cy="128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8C4A-4827-AA09-B9BA-59ED4AD88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F7855-1DB2-67D4-5349-C9E78C81F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6789C-9483-AD1E-75B2-285728B6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13F47-C019-A2EE-2540-AAB39592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77257-286B-0926-AD1F-06AE516C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EE60-2BB6-5E36-68AB-0F84F5D4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65310-7A8B-B9F3-CB61-0750B946E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2955-F53E-7733-98CF-345C91F8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63ADA-ED35-01EB-1B15-B3AE95D1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061CF-6841-3F0C-39BE-EAD43379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8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A5AD4-B058-ADB2-CE59-EB0A1420E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544E6-6FC0-086F-5100-4F05A1233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548BD-BCBE-2A18-AFA5-986FEB3A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961B-5342-171C-4C9C-F460C95B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80E4F-7952-E100-5388-4B89D9FD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3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3A14-3E28-2EBD-C6BA-DEF02881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AECC-4E1B-5F88-5CD4-A960BFDBD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63E74-645C-5F90-B772-8ABC3E36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B0F57-3B46-7BEC-CFA7-34227A78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4317-4EDC-5DF3-7441-581AA2A3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F75B-2C70-1275-9C0B-D8A6F5E8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3F19-3C97-2FEC-465F-CA267469B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1C029-7206-FB5E-E3AD-C3E8D1F6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CA4FF-4994-437E-5880-54002E9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0E32-AB3F-D33E-82F8-681BD490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F3A5-48F3-27A9-9FFE-31107C8D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7AE74-1C00-A1F6-B716-12D7AD06C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395FE-FC48-13DE-D73B-089F9571F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7124D-3E55-5382-440B-8ED230CF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3FE69-E52D-BC50-E036-F47F8BC8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0C7C-0CDD-1EC5-6796-B37918E1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5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6568-0BA8-8CA6-4789-CBFBFCF8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9C820-F765-F4C2-0547-C835DF7C9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60DA2-EC3C-E12F-A320-2022B15C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290E0-8B34-A3CF-2F02-30BFD5181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A11A3-82AC-B2C6-CFE1-4E78316B2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5D592-8BAB-1036-C1AC-9353B1F8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9DBB2-7953-2491-AA7F-FC72C8D5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737C2E-A82B-DF12-B435-68B0D343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8696-FD67-E3F7-DA0C-9C9F8572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33A7A-52F9-61B9-6B07-69ABAE0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18759-F791-4E25-F8FB-A1B85866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DA596-6F86-0270-BC74-8F030B3B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24896-D56A-04CB-6FE3-26C93D06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E700D-BB73-BE2E-F424-604F9815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67DA6-9B0A-B865-BF2A-6D680854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FBDF-5D78-498E-2C25-129124E3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DD8EF-E049-3DD2-D28F-659C5048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A0852-E476-0601-4CD6-21FB8F1C5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B0D01-0556-B1A2-0E63-2D7BEC8F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D0E0C-BE14-01D6-02BF-ECB2C554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5466-F652-BE1C-7368-00388483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FE04-C73B-3456-E8C1-0B12DF3A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EE82E-310B-D80B-0E1D-9DDAE0145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6182F-03D2-F388-6557-6B262DA2D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19688-8731-D799-48EC-E1361E62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1F72-2EB1-E696-4695-69476261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1F24A-E23B-BA17-763B-51C9C583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D3798-9204-02AA-1FF1-65C9372E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C6D36-D0F4-6985-C36A-B872FAF89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4FB14-C975-11A5-3387-EDC90C79A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22737-A87E-45A8-A447-9A6FE40B33B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A936-524F-7B40-03F6-D43431CC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617A5-A12B-A7FE-68DC-3BC385EF7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4DF4-BD37-464B-8EA7-CD0EE12C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355BA-86E6-92A7-12E6-7F75C4F5A503}"/>
              </a:ext>
            </a:extLst>
          </p:cNvPr>
          <p:cNvSpPr txBox="1"/>
          <p:nvPr/>
        </p:nvSpPr>
        <p:spPr>
          <a:xfrm>
            <a:off x="0" y="25400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বিসমিল্লাহির রাহমানির রাহীম</a:t>
            </a:r>
          </a:p>
        </p:txBody>
      </p:sp>
    </p:spTree>
    <p:extLst>
      <p:ext uri="{BB962C8B-B14F-4D97-AF65-F5344CB8AC3E}">
        <p14:creationId xmlns:p14="http://schemas.microsoft.com/office/powerpoint/2010/main" val="93260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37B541AD-B4D3-F646-F5D9-D2287FF26E5C}"/>
              </a:ext>
            </a:extLst>
          </p:cNvPr>
          <p:cNvSpPr/>
          <p:nvPr/>
        </p:nvSpPr>
        <p:spPr>
          <a:xfrm>
            <a:off x="778043" y="649705"/>
            <a:ext cx="10635914" cy="555859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মানুষ পদের ব্যক্ত্যর্থ “সকল মানুষ” এবং জাত্যর্থ “জীববৃত্তি” ও “বুদ্ধিবৃত্তি”। এই মানুষ পদের ব্যক্ত্যর্থ বাড়িয়ে “সকল জীব” করায় এর জাত্যর্থ কমে হয়েছে শুধু “জীববৃত্তি”। আবার মানুষ পদের ব্যক্ত্যর্থ  কমিয়ে “সকল সৎ মানুষ” করায় এর জাত্যর্থ বেড়ে হয়েছে “জীববৃত্তি, বুদ্ধিবৃত্তি ও সততা”। সুতরাং প্রমাণিত হয় যে, পদের ব্যক্ত্যর্থ  ও জাত্যর্থের মধ্যে বিপরীতক্রমে হ্রাস-বৃদ্ধি ঘটে।</a:t>
            </a:r>
          </a:p>
        </p:txBody>
      </p:sp>
    </p:spTree>
    <p:extLst>
      <p:ext uri="{BB962C8B-B14F-4D97-AF65-F5344CB8AC3E}">
        <p14:creationId xmlns:p14="http://schemas.microsoft.com/office/powerpoint/2010/main" val="30947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C1F0F7C-4784-A81D-942B-78D19B2FA9C2}"/>
              </a:ext>
            </a:extLst>
          </p:cNvPr>
          <p:cNvGrpSpPr/>
          <p:nvPr/>
        </p:nvGrpSpPr>
        <p:grpSpPr>
          <a:xfrm>
            <a:off x="1672388" y="713871"/>
            <a:ext cx="9504952" cy="4900867"/>
            <a:chOff x="1804736" y="1275346"/>
            <a:chExt cx="9504952" cy="4900867"/>
          </a:xfrm>
        </p:grpSpPr>
        <p:sp>
          <p:nvSpPr>
            <p:cNvPr id="4" name="Arrow: Up 3">
              <a:extLst>
                <a:ext uri="{FF2B5EF4-FFF2-40B4-BE49-F238E27FC236}">
                  <a16:creationId xmlns:a16="http://schemas.microsoft.com/office/drawing/2014/main" id="{BB7C22A2-FE93-312B-8901-6A18D12E697F}"/>
                </a:ext>
              </a:extLst>
            </p:cNvPr>
            <p:cNvSpPr/>
            <p:nvPr/>
          </p:nvSpPr>
          <p:spPr>
            <a:xfrm>
              <a:off x="1804736" y="1275346"/>
              <a:ext cx="2310063" cy="1347538"/>
            </a:xfrm>
            <a:prstGeom prst="upArrow">
              <a:avLst>
                <a:gd name="adj1" fmla="val 50000"/>
                <a:gd name="adj2" fmla="val 5824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1178F154-64F1-D7D3-1FA5-D0F84D306E79}"/>
                </a:ext>
              </a:extLst>
            </p:cNvPr>
            <p:cNvSpPr/>
            <p:nvPr/>
          </p:nvSpPr>
          <p:spPr>
            <a:xfrm>
              <a:off x="8638668" y="1311439"/>
              <a:ext cx="2310062" cy="1130970"/>
            </a:xfrm>
            <a:prstGeom prst="down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9037DD-351A-86ED-CC07-65584F69C48C}"/>
                </a:ext>
              </a:extLst>
            </p:cNvPr>
            <p:cNvSpPr txBox="1"/>
            <p:nvPr/>
          </p:nvSpPr>
          <p:spPr>
            <a:xfrm>
              <a:off x="2430379" y="1648326"/>
              <a:ext cx="1022684" cy="878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পদের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ব্যক্ত্যর্থ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E05132-F542-15DC-35D9-C982C4C5208B}"/>
                </a:ext>
              </a:extLst>
            </p:cNvPr>
            <p:cNvSpPr txBox="1"/>
            <p:nvPr/>
          </p:nvSpPr>
          <p:spPr>
            <a:xfrm>
              <a:off x="9313945" y="1311439"/>
              <a:ext cx="887329" cy="878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পদের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জাত্যর্থ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E70EDD4-8643-1729-D8F1-3B713854E136}"/>
                </a:ext>
              </a:extLst>
            </p:cNvPr>
            <p:cNvSpPr/>
            <p:nvPr/>
          </p:nvSpPr>
          <p:spPr>
            <a:xfrm>
              <a:off x="5438268" y="1809919"/>
              <a:ext cx="1259306" cy="6324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পদ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B2FDB29-EB28-8C9F-76AE-FDB5D3CED07E}"/>
                </a:ext>
              </a:extLst>
            </p:cNvPr>
            <p:cNvSpPr/>
            <p:nvPr/>
          </p:nvSpPr>
          <p:spPr>
            <a:xfrm>
              <a:off x="1985209" y="3093652"/>
              <a:ext cx="1949116" cy="681205"/>
            </a:xfrm>
            <a:prstGeom prst="roundRect">
              <a:avLst>
                <a:gd name="adj" fmla="val 236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সকল জীব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636DF24-B480-2124-CEC9-9A7D07FE6553}"/>
                </a:ext>
              </a:extLst>
            </p:cNvPr>
            <p:cNvSpPr/>
            <p:nvPr/>
          </p:nvSpPr>
          <p:spPr>
            <a:xfrm>
              <a:off x="2017260" y="4293379"/>
              <a:ext cx="1933090" cy="6917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সকল মানুষ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F62E60F-71EF-7320-D8C9-78A97DAA67B6}"/>
                </a:ext>
              </a:extLst>
            </p:cNvPr>
            <p:cNvSpPr/>
            <p:nvPr/>
          </p:nvSpPr>
          <p:spPr>
            <a:xfrm>
              <a:off x="2001236" y="5503616"/>
              <a:ext cx="1933090" cy="632490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সকল সৎ মানুষ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DB4C5C9-8E8C-B636-6CDA-60688680E16C}"/>
                </a:ext>
              </a:extLst>
            </p:cNvPr>
            <p:cNvSpPr/>
            <p:nvPr/>
          </p:nvSpPr>
          <p:spPr>
            <a:xfrm>
              <a:off x="8170949" y="5484498"/>
              <a:ext cx="3138739" cy="691715"/>
            </a:xfrm>
            <a:prstGeom prst="roundRect">
              <a:avLst>
                <a:gd name="adj" fmla="val 3927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জীববৃত্তি + বুদ্ধিবৃত্তি + সততা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5DD12D0-9B28-0234-A621-21682EC819F2}"/>
                </a:ext>
              </a:extLst>
            </p:cNvPr>
            <p:cNvSpPr/>
            <p:nvPr/>
          </p:nvSpPr>
          <p:spPr>
            <a:xfrm>
              <a:off x="8614612" y="4401278"/>
              <a:ext cx="2109520" cy="5733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জীববৃত্তি + বুদ্ধিবৃত্তি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DE1B82F-0097-28E1-0F24-EE2BBDAA9C17}"/>
                </a:ext>
              </a:extLst>
            </p:cNvPr>
            <p:cNvSpPr/>
            <p:nvPr/>
          </p:nvSpPr>
          <p:spPr>
            <a:xfrm>
              <a:off x="8775012" y="3093652"/>
              <a:ext cx="1949116" cy="668794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জীববৃত্তি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6C79130-9626-92EB-58FA-F7CE067980EF}"/>
                </a:ext>
              </a:extLst>
            </p:cNvPr>
            <p:cNvSpPr/>
            <p:nvPr/>
          </p:nvSpPr>
          <p:spPr>
            <a:xfrm>
              <a:off x="5438268" y="3150384"/>
              <a:ext cx="1259306" cy="632490"/>
            </a:xfrm>
            <a:prstGeom prst="roundRect">
              <a:avLst>
                <a:gd name="adj" fmla="val 236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জীব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463823-E94A-B41C-BBE4-80F02061D1AE}"/>
                </a:ext>
              </a:extLst>
            </p:cNvPr>
            <p:cNvSpPr/>
            <p:nvPr/>
          </p:nvSpPr>
          <p:spPr>
            <a:xfrm>
              <a:off x="5438268" y="4282869"/>
              <a:ext cx="1259306" cy="6917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মানুষ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C78135-6424-D968-C759-5D545A67DB95}"/>
                </a:ext>
              </a:extLst>
            </p:cNvPr>
            <p:cNvSpPr/>
            <p:nvPr/>
          </p:nvSpPr>
          <p:spPr>
            <a:xfrm>
              <a:off x="5438268" y="5438486"/>
              <a:ext cx="1259306" cy="632490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 সৎ মানুষ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9F001D-C528-8533-6A77-4DC843CFC821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2967781" y="5101389"/>
              <a:ext cx="4019" cy="4022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6B9453F-9A2A-6A40-D3A2-3259A13C60CA}"/>
                </a:ext>
              </a:extLst>
            </p:cNvPr>
            <p:cNvCxnSpPr/>
            <p:nvPr/>
          </p:nvCxnSpPr>
          <p:spPr>
            <a:xfrm flipV="1">
              <a:off x="2983805" y="3914829"/>
              <a:ext cx="4019" cy="4022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CF621AF-E787-BF6D-3EE2-FC159E328E8C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6697574" y="3466629"/>
              <a:ext cx="7499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8D4B002-023A-5BD0-0B15-81FAC854C9BE}"/>
                </a:ext>
              </a:extLst>
            </p:cNvPr>
            <p:cNvCxnSpPr>
              <a:stCxn id="21" idx="3"/>
            </p:cNvCxnSpPr>
            <p:nvPr/>
          </p:nvCxnSpPr>
          <p:spPr>
            <a:xfrm flipV="1">
              <a:off x="6697574" y="4628726"/>
              <a:ext cx="72915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CF09DA3-E968-E6E5-2932-90B14147DF71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6697574" y="5754731"/>
              <a:ext cx="72915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575D5C6-110F-E77A-D37C-11AEB2D8E74B}"/>
                </a:ext>
              </a:extLst>
            </p:cNvPr>
            <p:cNvCxnSpPr>
              <a:stCxn id="20" idx="1"/>
            </p:cNvCxnSpPr>
            <p:nvPr/>
          </p:nvCxnSpPr>
          <p:spPr>
            <a:xfrm flipH="1">
              <a:off x="4836695" y="3466629"/>
              <a:ext cx="601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D1BC411-FF22-C7A0-7D61-0089D43195C9}"/>
                </a:ext>
              </a:extLst>
            </p:cNvPr>
            <p:cNvCxnSpPr>
              <a:stCxn id="21" idx="1"/>
            </p:cNvCxnSpPr>
            <p:nvPr/>
          </p:nvCxnSpPr>
          <p:spPr>
            <a:xfrm flipH="1" flipV="1">
              <a:off x="4836695" y="4628726"/>
              <a:ext cx="601573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D1758AA-A9F0-C0E9-CB7A-ADC37060C320}"/>
                </a:ext>
              </a:extLst>
            </p:cNvPr>
            <p:cNvCxnSpPr>
              <a:stCxn id="22" idx="1"/>
            </p:cNvCxnSpPr>
            <p:nvPr/>
          </p:nvCxnSpPr>
          <p:spPr>
            <a:xfrm flipH="1">
              <a:off x="4836695" y="5754731"/>
              <a:ext cx="601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0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F7E98E-B67E-6B2F-804F-6CEF14422434}"/>
              </a:ext>
            </a:extLst>
          </p:cNvPr>
          <p:cNvGrpSpPr/>
          <p:nvPr/>
        </p:nvGrpSpPr>
        <p:grpSpPr>
          <a:xfrm>
            <a:off x="1536014" y="706805"/>
            <a:ext cx="9541074" cy="5040063"/>
            <a:chOff x="1768614" y="1136150"/>
            <a:chExt cx="9541074" cy="5040063"/>
          </a:xfrm>
        </p:grpSpPr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34D4D055-E490-0F97-FFD9-8404095B973D}"/>
                </a:ext>
              </a:extLst>
            </p:cNvPr>
            <p:cNvSpPr/>
            <p:nvPr/>
          </p:nvSpPr>
          <p:spPr>
            <a:xfrm>
              <a:off x="8585286" y="1136150"/>
              <a:ext cx="2310063" cy="1347538"/>
            </a:xfrm>
            <a:prstGeom prst="upArrow">
              <a:avLst>
                <a:gd name="adj1" fmla="val 50000"/>
                <a:gd name="adj2" fmla="val 5824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EBCECB15-D77D-5B2F-4BF3-B67A334489FE}"/>
                </a:ext>
              </a:extLst>
            </p:cNvPr>
            <p:cNvSpPr/>
            <p:nvPr/>
          </p:nvSpPr>
          <p:spPr>
            <a:xfrm>
              <a:off x="1768614" y="1534128"/>
              <a:ext cx="2310062" cy="1130970"/>
            </a:xfrm>
            <a:prstGeom prst="down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B4376F-AADA-9DC6-D73F-2E9FA08AEB97}"/>
                </a:ext>
              </a:extLst>
            </p:cNvPr>
            <p:cNvSpPr txBox="1"/>
            <p:nvPr/>
          </p:nvSpPr>
          <p:spPr>
            <a:xfrm>
              <a:off x="2430379" y="1648326"/>
              <a:ext cx="1022684" cy="878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পদের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ব্যক্ত্যর্থ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31A037-9967-F153-62AE-FD6DE4340BE0}"/>
                </a:ext>
              </a:extLst>
            </p:cNvPr>
            <p:cNvSpPr txBox="1"/>
            <p:nvPr/>
          </p:nvSpPr>
          <p:spPr>
            <a:xfrm>
              <a:off x="9313945" y="1311439"/>
              <a:ext cx="887329" cy="878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পদের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জাত্যর্থ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A16D899-9C70-4651-B467-06E6B09DE66A}"/>
                </a:ext>
              </a:extLst>
            </p:cNvPr>
            <p:cNvSpPr/>
            <p:nvPr/>
          </p:nvSpPr>
          <p:spPr>
            <a:xfrm>
              <a:off x="5438268" y="1809919"/>
              <a:ext cx="1259306" cy="6324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পদ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659E353-D035-ED6B-7882-36EFB3706AB9}"/>
                </a:ext>
              </a:extLst>
            </p:cNvPr>
            <p:cNvSpPr/>
            <p:nvPr/>
          </p:nvSpPr>
          <p:spPr>
            <a:xfrm>
              <a:off x="1985209" y="3093652"/>
              <a:ext cx="1949116" cy="681205"/>
            </a:xfrm>
            <a:prstGeom prst="roundRect">
              <a:avLst>
                <a:gd name="adj" fmla="val 236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সকল জীব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FA17839-FCFC-5A46-4528-95E744C8C193}"/>
                </a:ext>
              </a:extLst>
            </p:cNvPr>
            <p:cNvSpPr/>
            <p:nvPr/>
          </p:nvSpPr>
          <p:spPr>
            <a:xfrm>
              <a:off x="2017260" y="4293379"/>
              <a:ext cx="1933090" cy="6917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সকল মানুষ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7247B79-1E80-8B78-781E-38A48B4A116B}"/>
                </a:ext>
              </a:extLst>
            </p:cNvPr>
            <p:cNvSpPr/>
            <p:nvPr/>
          </p:nvSpPr>
          <p:spPr>
            <a:xfrm>
              <a:off x="2001236" y="5503616"/>
              <a:ext cx="1933090" cy="632490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সকল সৎ মানুষ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3D2B50-BE53-18E0-449E-13C3C75A9C18}"/>
                </a:ext>
              </a:extLst>
            </p:cNvPr>
            <p:cNvSpPr/>
            <p:nvPr/>
          </p:nvSpPr>
          <p:spPr>
            <a:xfrm>
              <a:off x="8170949" y="5484498"/>
              <a:ext cx="3138739" cy="691715"/>
            </a:xfrm>
            <a:prstGeom prst="roundRect">
              <a:avLst>
                <a:gd name="adj" fmla="val 3927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জীববৃত্তি + বুদ্ধিবৃত্তি + সততা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3D56AB-1A07-40B1-38DC-2D335BDB04F4}"/>
                </a:ext>
              </a:extLst>
            </p:cNvPr>
            <p:cNvSpPr/>
            <p:nvPr/>
          </p:nvSpPr>
          <p:spPr>
            <a:xfrm>
              <a:off x="8614612" y="4401278"/>
              <a:ext cx="2109520" cy="5733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জীববৃত্তি + বুদ্ধিবৃত্তি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BD96CAB-BAD8-479A-CD3C-75A4119604FC}"/>
                </a:ext>
              </a:extLst>
            </p:cNvPr>
            <p:cNvSpPr/>
            <p:nvPr/>
          </p:nvSpPr>
          <p:spPr>
            <a:xfrm>
              <a:off x="8775012" y="3093652"/>
              <a:ext cx="1949116" cy="668794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জীববৃত্তি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6647AF3-4DFC-F4E8-324D-D2DE2E3F57AE}"/>
                </a:ext>
              </a:extLst>
            </p:cNvPr>
            <p:cNvSpPr/>
            <p:nvPr/>
          </p:nvSpPr>
          <p:spPr>
            <a:xfrm>
              <a:off x="5438268" y="3150384"/>
              <a:ext cx="1259306" cy="632490"/>
            </a:xfrm>
            <a:prstGeom prst="roundRect">
              <a:avLst>
                <a:gd name="adj" fmla="val 236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জীব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E31B9EF-541D-DBD4-FC2A-334A24A6BE50}"/>
                </a:ext>
              </a:extLst>
            </p:cNvPr>
            <p:cNvSpPr/>
            <p:nvPr/>
          </p:nvSpPr>
          <p:spPr>
            <a:xfrm>
              <a:off x="5438268" y="4282869"/>
              <a:ext cx="1259306" cy="6917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মানুষ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77C7060-0F7E-7609-11DC-B11BB574C4A3}"/>
                </a:ext>
              </a:extLst>
            </p:cNvPr>
            <p:cNvSpPr/>
            <p:nvPr/>
          </p:nvSpPr>
          <p:spPr>
            <a:xfrm>
              <a:off x="5438268" y="5438486"/>
              <a:ext cx="1259306" cy="632490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 সৎ মানুষ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D6E8E8C-76E4-08DA-82B7-C80B53AB482B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6697574" y="3466629"/>
              <a:ext cx="7499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A27EAA7-9E7F-D19C-618E-87C576A3D851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6697574" y="4628726"/>
              <a:ext cx="72915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9F61CC-AFE1-4DE2-80E3-A79E865B318E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6697574" y="5754731"/>
              <a:ext cx="72915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E7F292-D6F0-EFB9-12DC-D6D78853EC31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4836695" y="3466629"/>
              <a:ext cx="601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7B3057-E84A-867D-6E2B-7865B5668B6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4836695" y="4628726"/>
              <a:ext cx="601573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AFF3DEA-A936-4361-A231-659DBE5C4120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4836695" y="5754731"/>
              <a:ext cx="601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CA7667-30D3-BE3D-CEC2-90F8EC46BD72}"/>
              </a:ext>
            </a:extLst>
          </p:cNvPr>
          <p:cNvCxnSpPr>
            <a:stCxn id="10" idx="2"/>
          </p:cNvCxnSpPr>
          <p:nvPr/>
        </p:nvCxnSpPr>
        <p:spPr>
          <a:xfrm>
            <a:off x="2727167" y="3345512"/>
            <a:ext cx="0" cy="360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70435C-1767-2863-3F61-3F63DEE712A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751205" y="4555749"/>
            <a:ext cx="0" cy="4180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E4CD55F-E3AC-7C1A-B6C0-ADC516CFE79F}"/>
              </a:ext>
            </a:extLst>
          </p:cNvPr>
          <p:cNvGrpSpPr/>
          <p:nvPr/>
        </p:nvGrpSpPr>
        <p:grpSpPr>
          <a:xfrm>
            <a:off x="1169322" y="870281"/>
            <a:ext cx="9622997" cy="4795630"/>
            <a:chOff x="1133227" y="942471"/>
            <a:chExt cx="9622997" cy="4795630"/>
          </a:xfrm>
        </p:grpSpPr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E661703C-A407-186B-2CBA-EAFD838B79B3}"/>
                </a:ext>
              </a:extLst>
            </p:cNvPr>
            <p:cNvSpPr/>
            <p:nvPr/>
          </p:nvSpPr>
          <p:spPr>
            <a:xfrm>
              <a:off x="1612230" y="942471"/>
              <a:ext cx="2310063" cy="1347538"/>
            </a:xfrm>
            <a:prstGeom prst="upArrow">
              <a:avLst>
                <a:gd name="adj1" fmla="val 50000"/>
                <a:gd name="adj2" fmla="val 5824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5C94A780-7859-933D-1104-A927A359A864}"/>
                </a:ext>
              </a:extLst>
            </p:cNvPr>
            <p:cNvSpPr/>
            <p:nvPr/>
          </p:nvSpPr>
          <p:spPr>
            <a:xfrm>
              <a:off x="8446162" y="978564"/>
              <a:ext cx="2310062" cy="1130970"/>
            </a:xfrm>
            <a:prstGeom prst="down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7E1DCD-427C-F563-F608-E1EC2F121D96}"/>
                </a:ext>
              </a:extLst>
            </p:cNvPr>
            <p:cNvSpPr txBox="1"/>
            <p:nvPr/>
          </p:nvSpPr>
          <p:spPr>
            <a:xfrm>
              <a:off x="8999614" y="1008538"/>
              <a:ext cx="1203157" cy="878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পদের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ব্যক্ত্যর্থ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E54CA-A2D6-6869-C0D1-96705CB19FB1}"/>
                </a:ext>
              </a:extLst>
            </p:cNvPr>
            <p:cNvSpPr txBox="1"/>
            <p:nvPr/>
          </p:nvSpPr>
          <p:spPr>
            <a:xfrm>
              <a:off x="2331610" y="1133482"/>
              <a:ext cx="887329" cy="878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পদের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00B0F0"/>
                  </a:solidFill>
                </a:rPr>
                <a:t>জাত্যর্থ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9A97B5-2319-67C9-2FEA-44DFB5BB34AF}"/>
                </a:ext>
              </a:extLst>
            </p:cNvPr>
            <p:cNvSpPr/>
            <p:nvPr/>
          </p:nvSpPr>
          <p:spPr>
            <a:xfrm>
              <a:off x="5245762" y="1477044"/>
              <a:ext cx="1259306" cy="6324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পদ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C0F3319-144E-6AA3-FF43-533E255D0A19}"/>
                </a:ext>
              </a:extLst>
            </p:cNvPr>
            <p:cNvSpPr/>
            <p:nvPr/>
          </p:nvSpPr>
          <p:spPr>
            <a:xfrm>
              <a:off x="8514357" y="5056896"/>
              <a:ext cx="1949116" cy="681205"/>
            </a:xfrm>
            <a:prstGeom prst="roundRect">
              <a:avLst>
                <a:gd name="adj" fmla="val 236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সকল জীব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8A2C6B1-2050-620E-E6E7-65FB910EACCD}"/>
                </a:ext>
              </a:extLst>
            </p:cNvPr>
            <p:cNvSpPr/>
            <p:nvPr/>
          </p:nvSpPr>
          <p:spPr>
            <a:xfrm>
              <a:off x="8582506" y="3984181"/>
              <a:ext cx="1933090" cy="6049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সকল মানুষ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4B8460-A4B9-CDEC-2D2C-98D6CE327B5E}"/>
                </a:ext>
              </a:extLst>
            </p:cNvPr>
            <p:cNvSpPr/>
            <p:nvPr/>
          </p:nvSpPr>
          <p:spPr>
            <a:xfrm>
              <a:off x="8601789" y="2769206"/>
              <a:ext cx="1933090" cy="632490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সকল সৎ মানুষ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9702C6-7617-32B0-2893-CD89B0C19649}"/>
                </a:ext>
              </a:extLst>
            </p:cNvPr>
            <p:cNvSpPr/>
            <p:nvPr/>
          </p:nvSpPr>
          <p:spPr>
            <a:xfrm>
              <a:off x="1133227" y="2659040"/>
              <a:ext cx="3138739" cy="691715"/>
            </a:xfrm>
            <a:prstGeom prst="roundRect">
              <a:avLst>
                <a:gd name="adj" fmla="val 3927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জীববৃত্তি + বুদ্ধিবৃত্তি + সততা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97AC0B-8BDA-D6C3-16B1-B397ADFC2C0D}"/>
                </a:ext>
              </a:extLst>
            </p:cNvPr>
            <p:cNvSpPr/>
            <p:nvPr/>
          </p:nvSpPr>
          <p:spPr>
            <a:xfrm>
              <a:off x="1647836" y="4055104"/>
              <a:ext cx="2109520" cy="5733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জীববৃত্তি + বুদ্ধিবৃত্তি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4557193-9B33-D6F3-B95B-975F059EB13A}"/>
                </a:ext>
              </a:extLst>
            </p:cNvPr>
            <p:cNvSpPr/>
            <p:nvPr/>
          </p:nvSpPr>
          <p:spPr>
            <a:xfrm>
              <a:off x="1728038" y="5063101"/>
              <a:ext cx="1949116" cy="668794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জীববৃত্তি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AB1E4A5-F7A7-89F6-5A3B-0452B5C31B69}"/>
                </a:ext>
              </a:extLst>
            </p:cNvPr>
            <p:cNvSpPr/>
            <p:nvPr/>
          </p:nvSpPr>
          <p:spPr>
            <a:xfrm>
              <a:off x="5245762" y="2718265"/>
              <a:ext cx="1259306" cy="632490"/>
            </a:xfrm>
            <a:prstGeom prst="roundRect">
              <a:avLst>
                <a:gd name="adj" fmla="val 236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জীব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4CEC0F1-5DE9-4A3A-FD18-E7C57AEB2058}"/>
                </a:ext>
              </a:extLst>
            </p:cNvPr>
            <p:cNvSpPr/>
            <p:nvPr/>
          </p:nvSpPr>
          <p:spPr>
            <a:xfrm>
              <a:off x="5245762" y="3949994"/>
              <a:ext cx="1259306" cy="6917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মানুষ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F8F0D1E-8CA0-9E8C-7E43-F68C04120C52}"/>
                </a:ext>
              </a:extLst>
            </p:cNvPr>
            <p:cNvSpPr/>
            <p:nvPr/>
          </p:nvSpPr>
          <p:spPr>
            <a:xfrm>
              <a:off x="5245762" y="5105611"/>
              <a:ext cx="1259306" cy="632490"/>
            </a:xfrm>
            <a:prstGeom prst="roundRect">
              <a:avLst>
                <a:gd name="adj" fmla="val 201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 সৎ মানুষ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4137DC-FAFD-6362-C4A0-BB8AB80A7324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2702596" y="4823115"/>
              <a:ext cx="0" cy="2399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E37A950-4239-68DA-0F43-1E4D6472D8AB}"/>
                </a:ext>
              </a:extLst>
            </p:cNvPr>
            <p:cNvCxnSpPr/>
            <p:nvPr/>
          </p:nvCxnSpPr>
          <p:spPr>
            <a:xfrm flipV="1">
              <a:off x="2695046" y="3654146"/>
              <a:ext cx="4019" cy="4022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ECA46D6-97CE-F8A7-BC23-24A6D2FCB550}"/>
                </a:ext>
              </a:extLst>
            </p:cNvPr>
            <p:cNvCxnSpPr>
              <a:stCxn id="17" idx="3"/>
            </p:cNvCxnSpPr>
            <p:nvPr/>
          </p:nvCxnSpPr>
          <p:spPr>
            <a:xfrm flipV="1">
              <a:off x="6505068" y="4295851"/>
              <a:ext cx="72915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3196528-B33B-2CB9-7E06-BCD2AFC15085}"/>
                </a:ext>
              </a:extLst>
            </p:cNvPr>
            <p:cNvCxnSpPr>
              <a:stCxn id="18" idx="3"/>
            </p:cNvCxnSpPr>
            <p:nvPr/>
          </p:nvCxnSpPr>
          <p:spPr>
            <a:xfrm>
              <a:off x="6505068" y="5421856"/>
              <a:ext cx="72915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B7B5C3-EEFF-A3FE-FBBF-F236699CF2DC}"/>
                </a:ext>
              </a:extLst>
            </p:cNvPr>
            <p:cNvCxnSpPr>
              <a:stCxn id="17" idx="1"/>
            </p:cNvCxnSpPr>
            <p:nvPr/>
          </p:nvCxnSpPr>
          <p:spPr>
            <a:xfrm flipH="1" flipV="1">
              <a:off x="4644189" y="4295851"/>
              <a:ext cx="601573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84F2B7-FF7A-9A95-FBB5-7C844F53F1E2}"/>
                </a:ext>
              </a:extLst>
            </p:cNvPr>
            <p:cNvCxnSpPr>
              <a:stCxn id="18" idx="1"/>
            </p:cNvCxnSpPr>
            <p:nvPr/>
          </p:nvCxnSpPr>
          <p:spPr>
            <a:xfrm flipH="1">
              <a:off x="4644189" y="5421856"/>
              <a:ext cx="601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16D1E0F-A80A-1561-274D-72CC4FC2AF94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6505068" y="3031958"/>
              <a:ext cx="729158" cy="2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CAA225D-3C5C-C84B-85D5-39867489A63C}"/>
                </a:ext>
              </a:extLst>
            </p:cNvPr>
            <p:cNvCxnSpPr>
              <a:stCxn id="16" idx="1"/>
            </p:cNvCxnSpPr>
            <p:nvPr/>
          </p:nvCxnSpPr>
          <p:spPr>
            <a:xfrm flipH="1" flipV="1">
              <a:off x="4692316" y="3031958"/>
              <a:ext cx="553446" cy="2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4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ED80C50-A02E-14E5-89C9-6EC0863F1F82}"/>
              </a:ext>
            </a:extLst>
          </p:cNvPr>
          <p:cNvGrpSpPr/>
          <p:nvPr/>
        </p:nvGrpSpPr>
        <p:grpSpPr>
          <a:xfrm>
            <a:off x="1097132" y="815118"/>
            <a:ext cx="9662330" cy="4898918"/>
            <a:chOff x="1133227" y="658708"/>
            <a:chExt cx="9662330" cy="48989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8CD581-B6CD-7F47-82E7-A3CEFE536E8F}"/>
                </a:ext>
              </a:extLst>
            </p:cNvPr>
            <p:cNvGrpSpPr/>
            <p:nvPr/>
          </p:nvGrpSpPr>
          <p:grpSpPr>
            <a:xfrm>
              <a:off x="1133227" y="658708"/>
              <a:ext cx="9662330" cy="4898918"/>
              <a:chOff x="1133227" y="839183"/>
              <a:chExt cx="9662330" cy="4898918"/>
            </a:xfrm>
          </p:grpSpPr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9BD162A1-EFB6-487D-3486-3FACB48C4E17}"/>
                  </a:ext>
                </a:extLst>
              </p:cNvPr>
              <p:cNvSpPr/>
              <p:nvPr/>
            </p:nvSpPr>
            <p:spPr>
              <a:xfrm>
                <a:off x="8485494" y="839183"/>
                <a:ext cx="2310063" cy="1347538"/>
              </a:xfrm>
              <a:prstGeom prst="upArrow">
                <a:avLst>
                  <a:gd name="adj1" fmla="val 50000"/>
                  <a:gd name="adj2" fmla="val 58247"/>
                </a:avLst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7651037A-E5A6-2BB1-DD82-46287D551DDF}"/>
                  </a:ext>
                </a:extLst>
              </p:cNvPr>
              <p:cNvSpPr/>
              <p:nvPr/>
            </p:nvSpPr>
            <p:spPr>
              <a:xfrm>
                <a:off x="1647836" y="1130082"/>
                <a:ext cx="2310062" cy="1130970"/>
              </a:xfrm>
              <a:prstGeom prst="downArrow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C888AB-1ED2-0BF6-1A92-097A39E01BCE}"/>
                  </a:ext>
                </a:extLst>
              </p:cNvPr>
              <p:cNvSpPr txBox="1"/>
              <p:nvPr/>
            </p:nvSpPr>
            <p:spPr>
              <a:xfrm>
                <a:off x="8999614" y="1008538"/>
                <a:ext cx="1203157" cy="878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rgbClr val="00B0F0"/>
                    </a:solidFill>
                  </a:rPr>
                  <a:t>পদের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rgbClr val="00B0F0"/>
                    </a:solidFill>
                  </a:rPr>
                  <a:t>ব্যক্ত্যর্থ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AA5F80-6C89-2BFE-09E6-7ABC2CC0D813}"/>
                  </a:ext>
                </a:extLst>
              </p:cNvPr>
              <p:cNvSpPr txBox="1"/>
              <p:nvPr/>
            </p:nvSpPr>
            <p:spPr>
              <a:xfrm>
                <a:off x="2331610" y="1133482"/>
                <a:ext cx="887329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rgbClr val="00B0F0"/>
                    </a:solidFill>
                  </a:rPr>
                  <a:t>পদের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rgbClr val="00B0F0"/>
                    </a:solidFill>
                  </a:rPr>
                  <a:t>জাত্যর্থ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6CBDA30-DACF-DBC9-3067-90A16D26A30A}"/>
                  </a:ext>
                </a:extLst>
              </p:cNvPr>
              <p:cNvSpPr/>
              <p:nvPr/>
            </p:nvSpPr>
            <p:spPr>
              <a:xfrm>
                <a:off x="5245762" y="1477044"/>
                <a:ext cx="1259306" cy="63249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পদ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6E120A1-D143-F1D1-925D-6F16229235D5}"/>
                  </a:ext>
                </a:extLst>
              </p:cNvPr>
              <p:cNvSpPr/>
              <p:nvPr/>
            </p:nvSpPr>
            <p:spPr>
              <a:xfrm>
                <a:off x="8514357" y="5056896"/>
                <a:ext cx="1949116" cy="681205"/>
              </a:xfrm>
              <a:prstGeom prst="roundRect">
                <a:avLst>
                  <a:gd name="adj" fmla="val 2362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সকল জীব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3F4DFAD-DF67-6AAE-DA9D-7A2277928A93}"/>
                  </a:ext>
                </a:extLst>
              </p:cNvPr>
              <p:cNvSpPr/>
              <p:nvPr/>
            </p:nvSpPr>
            <p:spPr>
              <a:xfrm>
                <a:off x="8582506" y="3984181"/>
                <a:ext cx="1933090" cy="60491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সকল মানুষ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7061094-A005-C95F-F632-2F0F929495A1}"/>
                  </a:ext>
                </a:extLst>
              </p:cNvPr>
              <p:cNvSpPr/>
              <p:nvPr/>
            </p:nvSpPr>
            <p:spPr>
              <a:xfrm>
                <a:off x="8601789" y="2769206"/>
                <a:ext cx="1933090" cy="632490"/>
              </a:xfrm>
              <a:prstGeom prst="roundRect">
                <a:avLst>
                  <a:gd name="adj" fmla="val 2014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সকল সৎ মানুষ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AC70ABE-24DA-07B3-77D2-1E649411CC43}"/>
                  </a:ext>
                </a:extLst>
              </p:cNvPr>
              <p:cNvSpPr/>
              <p:nvPr/>
            </p:nvSpPr>
            <p:spPr>
              <a:xfrm>
                <a:off x="1133227" y="2659040"/>
                <a:ext cx="3138739" cy="691715"/>
              </a:xfrm>
              <a:prstGeom prst="roundRect">
                <a:avLst>
                  <a:gd name="adj" fmla="val 39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জীববৃত্তি + বুদ্ধিবৃত্তি + সততা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E59C6E6-1B10-531F-D9D9-0345A4FE2DF0}"/>
                  </a:ext>
                </a:extLst>
              </p:cNvPr>
              <p:cNvSpPr/>
              <p:nvPr/>
            </p:nvSpPr>
            <p:spPr>
              <a:xfrm>
                <a:off x="1647836" y="4055104"/>
                <a:ext cx="2109520" cy="57330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জীববৃত্তি + বুদ্ধিবৃত্তি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CE79AF4-8A62-42E9-AB2F-8D75AD29F749}"/>
                  </a:ext>
                </a:extLst>
              </p:cNvPr>
              <p:cNvSpPr/>
              <p:nvPr/>
            </p:nvSpPr>
            <p:spPr>
              <a:xfrm>
                <a:off x="1728038" y="5063101"/>
                <a:ext cx="1949116" cy="668794"/>
              </a:xfrm>
              <a:prstGeom prst="roundRect">
                <a:avLst>
                  <a:gd name="adj" fmla="val 2014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জীববৃত্তি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F31B89-4E2E-6B2F-A1E7-8DCA7D13CB93}"/>
                  </a:ext>
                </a:extLst>
              </p:cNvPr>
              <p:cNvSpPr/>
              <p:nvPr/>
            </p:nvSpPr>
            <p:spPr>
              <a:xfrm>
                <a:off x="5245762" y="2718265"/>
                <a:ext cx="1259306" cy="632490"/>
              </a:xfrm>
              <a:prstGeom prst="roundRect">
                <a:avLst>
                  <a:gd name="adj" fmla="val 2362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জীব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0384383-D7F4-4BC2-78EB-B3BDC0EF87E2}"/>
                  </a:ext>
                </a:extLst>
              </p:cNvPr>
              <p:cNvSpPr/>
              <p:nvPr/>
            </p:nvSpPr>
            <p:spPr>
              <a:xfrm>
                <a:off x="5245762" y="3949994"/>
                <a:ext cx="1259306" cy="69171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মানুষ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3DEADB5-67C8-8E45-BAFB-A58609C67616}"/>
                  </a:ext>
                </a:extLst>
              </p:cNvPr>
              <p:cNvSpPr/>
              <p:nvPr/>
            </p:nvSpPr>
            <p:spPr>
              <a:xfrm>
                <a:off x="5245762" y="5105611"/>
                <a:ext cx="1259306" cy="632490"/>
              </a:xfrm>
              <a:prstGeom prst="roundRect">
                <a:avLst>
                  <a:gd name="adj" fmla="val 2014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সৎ মানুষ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18B1863-C8F1-DAB4-D152-E5F970AB30D3}"/>
                  </a:ext>
                </a:extLst>
              </p:cNvPr>
              <p:cNvCxnSpPr>
                <a:stCxn id="19" idx="3"/>
              </p:cNvCxnSpPr>
              <p:nvPr/>
            </p:nvCxnSpPr>
            <p:spPr>
              <a:xfrm flipV="1">
                <a:off x="6505068" y="4295851"/>
                <a:ext cx="729158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3DF4362-F950-05BC-5931-50567F4DB78A}"/>
                  </a:ext>
                </a:extLst>
              </p:cNvPr>
              <p:cNvCxnSpPr>
                <a:stCxn id="20" idx="3"/>
              </p:cNvCxnSpPr>
              <p:nvPr/>
            </p:nvCxnSpPr>
            <p:spPr>
              <a:xfrm>
                <a:off x="6505068" y="5421856"/>
                <a:ext cx="729158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57AF723-A1BF-97F8-9614-E20A477D9C12}"/>
                  </a:ext>
                </a:extLst>
              </p:cNvPr>
              <p:cNvCxnSpPr>
                <a:stCxn id="19" idx="1"/>
              </p:cNvCxnSpPr>
              <p:nvPr/>
            </p:nvCxnSpPr>
            <p:spPr>
              <a:xfrm flipH="1" flipV="1">
                <a:off x="4644189" y="4295851"/>
                <a:ext cx="601573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72F9E8-2C9E-90D5-AB85-B0F9EC1DB5CE}"/>
                  </a:ext>
                </a:extLst>
              </p:cNvPr>
              <p:cNvCxnSpPr>
                <a:stCxn id="20" idx="1"/>
              </p:cNvCxnSpPr>
              <p:nvPr/>
            </p:nvCxnSpPr>
            <p:spPr>
              <a:xfrm flipH="1">
                <a:off x="4644189" y="5421856"/>
                <a:ext cx="601573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1E11153-9253-2853-1FD0-7F38F64F9822}"/>
                  </a:ext>
                </a:extLst>
              </p:cNvPr>
              <p:cNvCxnSpPr>
                <a:stCxn id="18" idx="3"/>
              </p:cNvCxnSpPr>
              <p:nvPr/>
            </p:nvCxnSpPr>
            <p:spPr>
              <a:xfrm flipV="1">
                <a:off x="6505068" y="3031958"/>
                <a:ext cx="729158" cy="255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7085F31-0F59-9D43-CF97-D665E89761BA}"/>
                  </a:ext>
                </a:extLst>
              </p:cNvPr>
              <p:cNvCxnSpPr>
                <a:stCxn id="18" idx="1"/>
              </p:cNvCxnSpPr>
              <p:nvPr/>
            </p:nvCxnSpPr>
            <p:spPr>
              <a:xfrm flipH="1" flipV="1">
                <a:off x="4692316" y="3031958"/>
                <a:ext cx="553446" cy="255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EE0B175-4354-2160-B90E-993DC9F203D6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702596" y="3170280"/>
              <a:ext cx="1" cy="415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804EC0B-C0B6-5AC7-B0FC-BE6961D5DEF4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2702596" y="4447935"/>
              <a:ext cx="0" cy="3165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175B8C7-4DB5-C6BA-8131-DBC979187533}"/>
              </a:ext>
            </a:extLst>
          </p:cNvPr>
          <p:cNvGrpSpPr/>
          <p:nvPr/>
        </p:nvGrpSpPr>
        <p:grpSpPr>
          <a:xfrm>
            <a:off x="1483121" y="601580"/>
            <a:ext cx="9225757" cy="5231584"/>
            <a:chOff x="1483121" y="601580"/>
            <a:chExt cx="9225757" cy="52315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9AC90F-5902-CFFE-0692-BDB12E686B52}"/>
                </a:ext>
              </a:extLst>
            </p:cNvPr>
            <p:cNvGrpSpPr/>
            <p:nvPr/>
          </p:nvGrpSpPr>
          <p:grpSpPr>
            <a:xfrm>
              <a:off x="1483121" y="601580"/>
              <a:ext cx="9225757" cy="5231584"/>
              <a:chOff x="1626726" y="372980"/>
              <a:chExt cx="9225757" cy="5231584"/>
            </a:xfrm>
          </p:grpSpPr>
          <p:sp>
            <p:nvSpPr>
              <p:cNvPr id="5" name="Scroll: Horizontal 4">
                <a:extLst>
                  <a:ext uri="{FF2B5EF4-FFF2-40B4-BE49-F238E27FC236}">
                    <a16:creationId xmlns:a16="http://schemas.microsoft.com/office/drawing/2014/main" id="{90BDB772-C0E0-6850-FA7A-71D71D095651}"/>
                  </a:ext>
                </a:extLst>
              </p:cNvPr>
              <p:cNvSpPr/>
              <p:nvPr/>
            </p:nvSpPr>
            <p:spPr>
              <a:xfrm>
                <a:off x="1626726" y="372980"/>
                <a:ext cx="9225757" cy="1540042"/>
              </a:xfrm>
              <a:prstGeom prst="horizont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একক কাজ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0ECD6C-F1A5-0B94-906D-136B451B7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9" y="2490538"/>
                <a:ext cx="647855" cy="50532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0739CB-123D-8F06-3F8C-A08B071C1259}"/>
                  </a:ext>
                </a:extLst>
              </p:cNvPr>
              <p:cNvSpPr txBox="1"/>
              <p:nvPr/>
            </p:nvSpPr>
            <p:spPr>
              <a:xfrm>
                <a:off x="2502567" y="2478503"/>
                <a:ext cx="5065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পদের সংখ্যার দিককে  কী বলে?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BF45B7-DF44-ACBD-2260-B37024BE5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8" y="3392910"/>
                <a:ext cx="647855" cy="50532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C9BE15-2281-F67A-B2F1-730434B0D4A9}"/>
                  </a:ext>
                </a:extLst>
              </p:cNvPr>
              <p:cNvSpPr txBox="1"/>
              <p:nvPr/>
            </p:nvSpPr>
            <p:spPr>
              <a:xfrm>
                <a:off x="2486524" y="3400922"/>
                <a:ext cx="4708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পদের গুণের দিককে  কী বলে?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EFBCA63-CB97-1531-0749-5A3004755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8" y="4283251"/>
                <a:ext cx="647855" cy="50532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5E5DCC-02BD-23E9-3EDE-17173C6965E3}"/>
                  </a:ext>
                </a:extLst>
              </p:cNvPr>
              <p:cNvSpPr txBox="1"/>
              <p:nvPr/>
            </p:nvSpPr>
            <p:spPr>
              <a:xfrm>
                <a:off x="2482507" y="4271212"/>
                <a:ext cx="32324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ব্যক্ত্যর্থ  কাকে বলে?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87FBA90-B678-1E24-70C0-727317194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7" y="5089366"/>
                <a:ext cx="647855" cy="50532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2140C0-122E-83AC-F640-677E684104F0}"/>
                  </a:ext>
                </a:extLst>
              </p:cNvPr>
              <p:cNvSpPr txBox="1"/>
              <p:nvPr/>
            </p:nvSpPr>
            <p:spPr>
              <a:xfrm>
                <a:off x="2482508" y="5081344"/>
                <a:ext cx="34370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জাত্যর্থ  কাকে বলে?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C46652-C557-BC67-2C76-D1271C76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567" y="1070790"/>
              <a:ext cx="814907" cy="635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35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D9D505-D45C-C968-54E4-339A87CFF755}"/>
              </a:ext>
            </a:extLst>
          </p:cNvPr>
          <p:cNvGrpSpPr/>
          <p:nvPr/>
        </p:nvGrpSpPr>
        <p:grpSpPr>
          <a:xfrm>
            <a:off x="1338742" y="1552076"/>
            <a:ext cx="9225757" cy="3420819"/>
            <a:chOff x="1338742" y="1552076"/>
            <a:chExt cx="9225757" cy="34208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4B3081-29D4-D59D-189B-E678C44213EB}"/>
                </a:ext>
              </a:extLst>
            </p:cNvPr>
            <p:cNvGrpSpPr/>
            <p:nvPr/>
          </p:nvGrpSpPr>
          <p:grpSpPr>
            <a:xfrm>
              <a:off x="1338742" y="1552076"/>
              <a:ext cx="9225757" cy="3420819"/>
              <a:chOff x="1626726" y="372980"/>
              <a:chExt cx="9225757" cy="3420819"/>
            </a:xfrm>
          </p:grpSpPr>
          <p:sp>
            <p:nvSpPr>
              <p:cNvPr id="5" name="Scroll: Horizontal 4">
                <a:extLst>
                  <a:ext uri="{FF2B5EF4-FFF2-40B4-BE49-F238E27FC236}">
                    <a16:creationId xmlns:a16="http://schemas.microsoft.com/office/drawing/2014/main" id="{54EE3F7B-31AB-8C0A-4DCE-ADE698C0EC78}"/>
                  </a:ext>
                </a:extLst>
              </p:cNvPr>
              <p:cNvSpPr/>
              <p:nvPr/>
            </p:nvSpPr>
            <p:spPr>
              <a:xfrm>
                <a:off x="1626726" y="372980"/>
                <a:ext cx="9225757" cy="1540042"/>
              </a:xfrm>
              <a:prstGeom prst="horizont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দলীয় কাজ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3D4DA66-E4B5-E9C5-20CD-B058156FA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9" y="2634922"/>
                <a:ext cx="647855" cy="50532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B8B63A-0F3B-A863-4B94-1F3C7D776D3E}"/>
                  </a:ext>
                </a:extLst>
              </p:cNvPr>
              <p:cNvSpPr txBox="1"/>
              <p:nvPr/>
            </p:nvSpPr>
            <p:spPr>
              <a:xfrm>
                <a:off x="2502567" y="2478503"/>
                <a:ext cx="7916006" cy="1315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ব্যক্ত্যর্থ ও জাত্যর্থের বিপরীতমুখী সম্পর্কটি চিত্রের সাহায্যে উপস্থাপন কর।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B518A4-33BD-12E7-7FE4-89D3FD40B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0977" y="2057401"/>
              <a:ext cx="802876" cy="626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9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D77CAF-86B8-A1FD-DBD6-6DDB49A43423}"/>
              </a:ext>
            </a:extLst>
          </p:cNvPr>
          <p:cNvGrpSpPr/>
          <p:nvPr/>
        </p:nvGrpSpPr>
        <p:grpSpPr>
          <a:xfrm>
            <a:off x="902369" y="707381"/>
            <a:ext cx="10732168" cy="5717919"/>
            <a:chOff x="902369" y="707381"/>
            <a:chExt cx="10732168" cy="5717919"/>
          </a:xfrm>
        </p:grpSpPr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A97BE8D4-D92A-0BF0-20BA-D4B00BB0FA54}"/>
                </a:ext>
              </a:extLst>
            </p:cNvPr>
            <p:cNvSpPr/>
            <p:nvPr/>
          </p:nvSpPr>
          <p:spPr>
            <a:xfrm>
              <a:off x="1022684" y="707381"/>
              <a:ext cx="9950115" cy="1883379"/>
            </a:xfrm>
            <a:custGeom>
              <a:avLst/>
              <a:gdLst>
                <a:gd name="connsiteX0" fmla="*/ 0 w 8674768"/>
                <a:gd name="connsiteY0" fmla="*/ 266199 h 2129590"/>
                <a:gd name="connsiteX1" fmla="*/ 7736332 w 8674768"/>
                <a:gd name="connsiteY1" fmla="*/ 266199 h 2129590"/>
                <a:gd name="connsiteX2" fmla="*/ 8674768 w 8674768"/>
                <a:gd name="connsiteY2" fmla="*/ 1863391 h 2129590"/>
                <a:gd name="connsiteX3" fmla="*/ 938436 w 8674768"/>
                <a:gd name="connsiteY3" fmla="*/ 1863391 h 2129590"/>
                <a:gd name="connsiteX4" fmla="*/ 0 w 8674768"/>
                <a:gd name="connsiteY4" fmla="*/ 266199 h 2129590"/>
                <a:gd name="connsiteX0" fmla="*/ 0 w 8674768"/>
                <a:gd name="connsiteY0" fmla="*/ 256150 h 2074959"/>
                <a:gd name="connsiteX1" fmla="*/ 7736332 w 8674768"/>
                <a:gd name="connsiteY1" fmla="*/ 256150 h 2074959"/>
                <a:gd name="connsiteX2" fmla="*/ 8674768 w 8674768"/>
                <a:gd name="connsiteY2" fmla="*/ 1853342 h 2074959"/>
                <a:gd name="connsiteX3" fmla="*/ 1515951 w 8674768"/>
                <a:gd name="connsiteY3" fmla="*/ 1504426 h 2074959"/>
                <a:gd name="connsiteX4" fmla="*/ 0 w 8674768"/>
                <a:gd name="connsiteY4" fmla="*/ 256150 h 2074959"/>
                <a:gd name="connsiteX0" fmla="*/ 0 w 8674768"/>
                <a:gd name="connsiteY0" fmla="*/ 220598 h 2039407"/>
                <a:gd name="connsiteX1" fmla="*/ 7002406 w 8674768"/>
                <a:gd name="connsiteY1" fmla="*/ 581545 h 2039407"/>
                <a:gd name="connsiteX2" fmla="*/ 8674768 w 8674768"/>
                <a:gd name="connsiteY2" fmla="*/ 1817790 h 2039407"/>
                <a:gd name="connsiteX3" fmla="*/ 1515951 w 8674768"/>
                <a:gd name="connsiteY3" fmla="*/ 1468874 h 2039407"/>
                <a:gd name="connsiteX4" fmla="*/ 0 w 8674768"/>
                <a:gd name="connsiteY4" fmla="*/ 220598 h 2039407"/>
                <a:gd name="connsiteX0" fmla="*/ 0 w 8674768"/>
                <a:gd name="connsiteY0" fmla="*/ 230143 h 2048952"/>
                <a:gd name="connsiteX1" fmla="*/ 5955659 w 8674768"/>
                <a:gd name="connsiteY1" fmla="*/ 482806 h 2048952"/>
                <a:gd name="connsiteX2" fmla="*/ 8674768 w 8674768"/>
                <a:gd name="connsiteY2" fmla="*/ 1827335 h 2048952"/>
                <a:gd name="connsiteX3" fmla="*/ 1515951 w 8674768"/>
                <a:gd name="connsiteY3" fmla="*/ 1478419 h 2048952"/>
                <a:gd name="connsiteX4" fmla="*/ 0 w 8674768"/>
                <a:gd name="connsiteY4" fmla="*/ 230143 h 2048952"/>
                <a:gd name="connsiteX0" fmla="*/ 0 w 8674768"/>
                <a:gd name="connsiteY0" fmla="*/ 217462 h 2036271"/>
                <a:gd name="connsiteX1" fmla="*/ 5955659 w 8674768"/>
                <a:gd name="connsiteY1" fmla="*/ 470125 h 2036271"/>
                <a:gd name="connsiteX2" fmla="*/ 8674768 w 8674768"/>
                <a:gd name="connsiteY2" fmla="*/ 1814654 h 2036271"/>
                <a:gd name="connsiteX3" fmla="*/ 1515951 w 8674768"/>
                <a:gd name="connsiteY3" fmla="*/ 1465738 h 2036271"/>
                <a:gd name="connsiteX4" fmla="*/ 0 w 8674768"/>
                <a:gd name="connsiteY4" fmla="*/ 217462 h 2036271"/>
                <a:gd name="connsiteX0" fmla="*/ 0 w 8674768"/>
                <a:gd name="connsiteY0" fmla="*/ 84822 h 1903631"/>
                <a:gd name="connsiteX1" fmla="*/ 1658352 w 8674768"/>
                <a:gd name="connsiteY1" fmla="*/ 239729 h 1903631"/>
                <a:gd name="connsiteX2" fmla="*/ 5955659 w 8674768"/>
                <a:gd name="connsiteY2" fmla="*/ 337485 h 1903631"/>
                <a:gd name="connsiteX3" fmla="*/ 8674768 w 8674768"/>
                <a:gd name="connsiteY3" fmla="*/ 1682014 h 1903631"/>
                <a:gd name="connsiteX4" fmla="*/ 1515951 w 8674768"/>
                <a:gd name="connsiteY4" fmla="*/ 1333098 h 1903631"/>
                <a:gd name="connsiteX5" fmla="*/ 0 w 8674768"/>
                <a:gd name="connsiteY5" fmla="*/ 84822 h 1903631"/>
                <a:gd name="connsiteX0" fmla="*/ 0 w 8674768"/>
                <a:gd name="connsiteY0" fmla="*/ 84822 h 1903631"/>
                <a:gd name="connsiteX1" fmla="*/ 1658352 w 8674768"/>
                <a:gd name="connsiteY1" fmla="*/ 239729 h 1903631"/>
                <a:gd name="connsiteX2" fmla="*/ 5955659 w 8674768"/>
                <a:gd name="connsiteY2" fmla="*/ 337485 h 1903631"/>
                <a:gd name="connsiteX3" fmla="*/ 7192879 w 8674768"/>
                <a:gd name="connsiteY3" fmla="*/ 672866 h 1903631"/>
                <a:gd name="connsiteX4" fmla="*/ 8674768 w 8674768"/>
                <a:gd name="connsiteY4" fmla="*/ 1682014 h 1903631"/>
                <a:gd name="connsiteX5" fmla="*/ 1515951 w 8674768"/>
                <a:gd name="connsiteY5" fmla="*/ 1333098 h 1903631"/>
                <a:gd name="connsiteX6" fmla="*/ 0 w 8674768"/>
                <a:gd name="connsiteY6" fmla="*/ 84822 h 1903631"/>
                <a:gd name="connsiteX0" fmla="*/ 0 w 8674768"/>
                <a:gd name="connsiteY0" fmla="*/ 84822 h 1903631"/>
                <a:gd name="connsiteX1" fmla="*/ 1658352 w 8674768"/>
                <a:gd name="connsiteY1" fmla="*/ 239729 h 1903631"/>
                <a:gd name="connsiteX2" fmla="*/ 5955659 w 8674768"/>
                <a:gd name="connsiteY2" fmla="*/ 337485 h 1903631"/>
                <a:gd name="connsiteX3" fmla="*/ 7866647 w 8674768"/>
                <a:gd name="connsiteY3" fmla="*/ 1226318 h 1903631"/>
                <a:gd name="connsiteX4" fmla="*/ 8674768 w 8674768"/>
                <a:gd name="connsiteY4" fmla="*/ 1682014 h 1903631"/>
                <a:gd name="connsiteX5" fmla="*/ 1515951 w 8674768"/>
                <a:gd name="connsiteY5" fmla="*/ 1333098 h 1903631"/>
                <a:gd name="connsiteX6" fmla="*/ 0 w 8674768"/>
                <a:gd name="connsiteY6" fmla="*/ 84822 h 1903631"/>
                <a:gd name="connsiteX0" fmla="*/ 0 w 8674768"/>
                <a:gd name="connsiteY0" fmla="*/ 54259 h 1873068"/>
                <a:gd name="connsiteX1" fmla="*/ 1778668 w 8674768"/>
                <a:gd name="connsiteY1" fmla="*/ 509955 h 1873068"/>
                <a:gd name="connsiteX2" fmla="*/ 5955659 w 8674768"/>
                <a:gd name="connsiteY2" fmla="*/ 306922 h 1873068"/>
                <a:gd name="connsiteX3" fmla="*/ 7866647 w 8674768"/>
                <a:gd name="connsiteY3" fmla="*/ 1195755 h 1873068"/>
                <a:gd name="connsiteX4" fmla="*/ 8674768 w 8674768"/>
                <a:gd name="connsiteY4" fmla="*/ 1651451 h 1873068"/>
                <a:gd name="connsiteX5" fmla="*/ 1515951 w 8674768"/>
                <a:gd name="connsiteY5" fmla="*/ 1302535 h 1873068"/>
                <a:gd name="connsiteX6" fmla="*/ 0 w 8674768"/>
                <a:gd name="connsiteY6" fmla="*/ 54259 h 1873068"/>
                <a:gd name="connsiteX0" fmla="*/ 0 w 8674768"/>
                <a:gd name="connsiteY0" fmla="*/ 54259 h 1873068"/>
                <a:gd name="connsiteX1" fmla="*/ 1778668 w 8674768"/>
                <a:gd name="connsiteY1" fmla="*/ 509955 h 1873068"/>
                <a:gd name="connsiteX2" fmla="*/ 5955659 w 8674768"/>
                <a:gd name="connsiteY2" fmla="*/ 306922 h 1873068"/>
                <a:gd name="connsiteX3" fmla="*/ 7866647 w 8674768"/>
                <a:gd name="connsiteY3" fmla="*/ 1195755 h 1873068"/>
                <a:gd name="connsiteX4" fmla="*/ 8674768 w 8674768"/>
                <a:gd name="connsiteY4" fmla="*/ 1651451 h 1873068"/>
                <a:gd name="connsiteX5" fmla="*/ 1515951 w 8674768"/>
                <a:gd name="connsiteY5" fmla="*/ 1302535 h 1873068"/>
                <a:gd name="connsiteX6" fmla="*/ 0 w 8674768"/>
                <a:gd name="connsiteY6" fmla="*/ 54259 h 1873068"/>
                <a:gd name="connsiteX0" fmla="*/ 0 w 8674768"/>
                <a:gd name="connsiteY0" fmla="*/ 45469 h 1864278"/>
                <a:gd name="connsiteX1" fmla="*/ 1778668 w 8674768"/>
                <a:gd name="connsiteY1" fmla="*/ 501165 h 1864278"/>
                <a:gd name="connsiteX2" fmla="*/ 5955659 w 8674768"/>
                <a:gd name="connsiteY2" fmla="*/ 298132 h 1864278"/>
                <a:gd name="connsiteX3" fmla="*/ 7866647 w 8674768"/>
                <a:gd name="connsiteY3" fmla="*/ 1186965 h 1864278"/>
                <a:gd name="connsiteX4" fmla="*/ 8674768 w 8674768"/>
                <a:gd name="connsiteY4" fmla="*/ 1642661 h 1864278"/>
                <a:gd name="connsiteX5" fmla="*/ 1515951 w 8674768"/>
                <a:gd name="connsiteY5" fmla="*/ 1293745 h 1864278"/>
                <a:gd name="connsiteX6" fmla="*/ 0 w 8674768"/>
                <a:gd name="connsiteY6" fmla="*/ 45469 h 1864278"/>
                <a:gd name="connsiteX0" fmla="*/ 0 w 8674768"/>
                <a:gd name="connsiteY0" fmla="*/ 44380 h 1863189"/>
                <a:gd name="connsiteX1" fmla="*/ 2091489 w 8674768"/>
                <a:gd name="connsiteY1" fmla="*/ 524139 h 1863189"/>
                <a:gd name="connsiteX2" fmla="*/ 5955659 w 8674768"/>
                <a:gd name="connsiteY2" fmla="*/ 297043 h 1863189"/>
                <a:gd name="connsiteX3" fmla="*/ 7866647 w 8674768"/>
                <a:gd name="connsiteY3" fmla="*/ 1185876 h 1863189"/>
                <a:gd name="connsiteX4" fmla="*/ 8674768 w 8674768"/>
                <a:gd name="connsiteY4" fmla="*/ 1641572 h 1863189"/>
                <a:gd name="connsiteX5" fmla="*/ 1515951 w 8674768"/>
                <a:gd name="connsiteY5" fmla="*/ 1292656 h 1863189"/>
                <a:gd name="connsiteX6" fmla="*/ 0 w 8674768"/>
                <a:gd name="connsiteY6" fmla="*/ 44380 h 1863189"/>
                <a:gd name="connsiteX0" fmla="*/ 0 w 8674768"/>
                <a:gd name="connsiteY0" fmla="*/ 44380 h 1863189"/>
                <a:gd name="connsiteX1" fmla="*/ 2091489 w 8674768"/>
                <a:gd name="connsiteY1" fmla="*/ 524139 h 1863189"/>
                <a:gd name="connsiteX2" fmla="*/ 5955659 w 8674768"/>
                <a:gd name="connsiteY2" fmla="*/ 297043 h 1863189"/>
                <a:gd name="connsiteX3" fmla="*/ 7866647 w 8674768"/>
                <a:gd name="connsiteY3" fmla="*/ 1185876 h 1863189"/>
                <a:gd name="connsiteX4" fmla="*/ 8674768 w 8674768"/>
                <a:gd name="connsiteY4" fmla="*/ 1641572 h 1863189"/>
                <a:gd name="connsiteX5" fmla="*/ 1515951 w 8674768"/>
                <a:gd name="connsiteY5" fmla="*/ 1292656 h 1863189"/>
                <a:gd name="connsiteX6" fmla="*/ 0 w 8674768"/>
                <a:gd name="connsiteY6" fmla="*/ 44380 h 1863189"/>
                <a:gd name="connsiteX0" fmla="*/ 0 w 8674768"/>
                <a:gd name="connsiteY0" fmla="*/ 44380 h 1863189"/>
                <a:gd name="connsiteX1" fmla="*/ 2091489 w 8674768"/>
                <a:gd name="connsiteY1" fmla="*/ 524139 h 1863189"/>
                <a:gd name="connsiteX2" fmla="*/ 5955659 w 8674768"/>
                <a:gd name="connsiteY2" fmla="*/ 297043 h 1863189"/>
                <a:gd name="connsiteX3" fmla="*/ 7866647 w 8674768"/>
                <a:gd name="connsiteY3" fmla="*/ 1185876 h 1863189"/>
                <a:gd name="connsiteX4" fmla="*/ 8674768 w 8674768"/>
                <a:gd name="connsiteY4" fmla="*/ 1641572 h 1863189"/>
                <a:gd name="connsiteX5" fmla="*/ 1515951 w 8674768"/>
                <a:gd name="connsiteY5" fmla="*/ 1292656 h 1863189"/>
                <a:gd name="connsiteX6" fmla="*/ 0 w 8674768"/>
                <a:gd name="connsiteY6" fmla="*/ 44380 h 1863189"/>
                <a:gd name="connsiteX0" fmla="*/ 0 w 8674768"/>
                <a:gd name="connsiteY0" fmla="*/ 44380 h 1863189"/>
                <a:gd name="connsiteX1" fmla="*/ 2091489 w 8674768"/>
                <a:gd name="connsiteY1" fmla="*/ 524139 h 1863189"/>
                <a:gd name="connsiteX2" fmla="*/ 6292544 w 8674768"/>
                <a:gd name="connsiteY2" fmla="*/ 260948 h 1863189"/>
                <a:gd name="connsiteX3" fmla="*/ 7866647 w 8674768"/>
                <a:gd name="connsiteY3" fmla="*/ 1185876 h 1863189"/>
                <a:gd name="connsiteX4" fmla="*/ 8674768 w 8674768"/>
                <a:gd name="connsiteY4" fmla="*/ 1641572 h 1863189"/>
                <a:gd name="connsiteX5" fmla="*/ 1515951 w 8674768"/>
                <a:gd name="connsiteY5" fmla="*/ 1292656 h 1863189"/>
                <a:gd name="connsiteX6" fmla="*/ 0 w 8674768"/>
                <a:gd name="connsiteY6" fmla="*/ 44380 h 1863189"/>
                <a:gd name="connsiteX0" fmla="*/ 0 w 8674768"/>
                <a:gd name="connsiteY0" fmla="*/ 44380 h 1883379"/>
                <a:gd name="connsiteX1" fmla="*/ 2091489 w 8674768"/>
                <a:gd name="connsiteY1" fmla="*/ 524139 h 1883379"/>
                <a:gd name="connsiteX2" fmla="*/ 6292544 w 8674768"/>
                <a:gd name="connsiteY2" fmla="*/ 260948 h 1883379"/>
                <a:gd name="connsiteX3" fmla="*/ 7866647 w 8674768"/>
                <a:gd name="connsiteY3" fmla="*/ 1185876 h 1883379"/>
                <a:gd name="connsiteX4" fmla="*/ 8674768 w 8674768"/>
                <a:gd name="connsiteY4" fmla="*/ 1641572 h 1883379"/>
                <a:gd name="connsiteX5" fmla="*/ 1515951 w 8674768"/>
                <a:gd name="connsiteY5" fmla="*/ 1509224 h 1883379"/>
                <a:gd name="connsiteX6" fmla="*/ 0 w 8674768"/>
                <a:gd name="connsiteY6" fmla="*/ 44380 h 1883379"/>
                <a:gd name="connsiteX0" fmla="*/ 0 w 8674768"/>
                <a:gd name="connsiteY0" fmla="*/ 44380 h 1883379"/>
                <a:gd name="connsiteX1" fmla="*/ 2091489 w 8674768"/>
                <a:gd name="connsiteY1" fmla="*/ 524139 h 1883379"/>
                <a:gd name="connsiteX2" fmla="*/ 6292544 w 8674768"/>
                <a:gd name="connsiteY2" fmla="*/ 260948 h 1883379"/>
                <a:gd name="connsiteX3" fmla="*/ 7866647 w 8674768"/>
                <a:gd name="connsiteY3" fmla="*/ 1185876 h 1883379"/>
                <a:gd name="connsiteX4" fmla="*/ 8674768 w 8674768"/>
                <a:gd name="connsiteY4" fmla="*/ 1641572 h 1883379"/>
                <a:gd name="connsiteX5" fmla="*/ 1515951 w 8674768"/>
                <a:gd name="connsiteY5" fmla="*/ 1509224 h 1883379"/>
                <a:gd name="connsiteX6" fmla="*/ 0 w 8674768"/>
                <a:gd name="connsiteY6" fmla="*/ 44380 h 1883379"/>
                <a:gd name="connsiteX0" fmla="*/ 0 w 8674768"/>
                <a:gd name="connsiteY0" fmla="*/ 44380 h 1883379"/>
                <a:gd name="connsiteX1" fmla="*/ 2091489 w 8674768"/>
                <a:gd name="connsiteY1" fmla="*/ 524139 h 1883379"/>
                <a:gd name="connsiteX2" fmla="*/ 8107217 w 8674768"/>
                <a:gd name="connsiteY2" fmla="*/ 477517 h 1883379"/>
                <a:gd name="connsiteX3" fmla="*/ 7866647 w 8674768"/>
                <a:gd name="connsiteY3" fmla="*/ 1185876 h 1883379"/>
                <a:gd name="connsiteX4" fmla="*/ 8674768 w 8674768"/>
                <a:gd name="connsiteY4" fmla="*/ 1641572 h 1883379"/>
                <a:gd name="connsiteX5" fmla="*/ 1515951 w 8674768"/>
                <a:gd name="connsiteY5" fmla="*/ 1509224 h 1883379"/>
                <a:gd name="connsiteX6" fmla="*/ 0 w 8674768"/>
                <a:gd name="connsiteY6" fmla="*/ 44380 h 188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4768" h="1883379">
                  <a:moveTo>
                    <a:pt x="0" y="44380"/>
                  </a:moveTo>
                  <a:cubicBezTo>
                    <a:pt x="7692" y="-200011"/>
                    <a:pt x="1231226" y="650471"/>
                    <a:pt x="2091489" y="524139"/>
                  </a:cubicBezTo>
                  <a:cubicBezTo>
                    <a:pt x="3204415" y="205302"/>
                    <a:pt x="7238938" y="387280"/>
                    <a:pt x="8107217" y="477517"/>
                  </a:cubicBezTo>
                  <a:cubicBezTo>
                    <a:pt x="8411339" y="625405"/>
                    <a:pt x="7273767" y="1398935"/>
                    <a:pt x="7866647" y="1185876"/>
                  </a:cubicBezTo>
                  <a:cubicBezTo>
                    <a:pt x="7390063" y="1915290"/>
                    <a:pt x="8405394" y="1489673"/>
                    <a:pt x="8674768" y="1641572"/>
                  </a:cubicBezTo>
                  <a:cubicBezTo>
                    <a:pt x="6095991" y="2528901"/>
                    <a:pt x="4094729" y="621895"/>
                    <a:pt x="1515951" y="1509224"/>
                  </a:cubicBezTo>
                  <a:cubicBezTo>
                    <a:pt x="1564086" y="603848"/>
                    <a:pt x="312812" y="576777"/>
                    <a:pt x="0" y="4438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F01F0C-6DD8-9FCE-228C-A884216888A3}"/>
                </a:ext>
              </a:extLst>
            </p:cNvPr>
            <p:cNvSpPr txBox="1"/>
            <p:nvPr/>
          </p:nvSpPr>
          <p:spPr>
            <a:xfrm>
              <a:off x="2707108" y="1358079"/>
              <a:ext cx="7507706" cy="461665"/>
            </a:xfrm>
            <a:custGeom>
              <a:avLst/>
              <a:gdLst>
                <a:gd name="connsiteX0" fmla="*/ 0 w 4740442"/>
                <a:gd name="connsiteY0" fmla="*/ 0 h 745958"/>
                <a:gd name="connsiteX1" fmla="*/ 4740442 w 4740442"/>
                <a:gd name="connsiteY1" fmla="*/ 0 h 745958"/>
                <a:gd name="connsiteX2" fmla="*/ 4740442 w 4740442"/>
                <a:gd name="connsiteY2" fmla="*/ 745958 h 745958"/>
                <a:gd name="connsiteX3" fmla="*/ 0 w 4740442"/>
                <a:gd name="connsiteY3" fmla="*/ 745958 h 745958"/>
                <a:gd name="connsiteX4" fmla="*/ 0 w 4740442"/>
                <a:gd name="connsiteY4" fmla="*/ 0 h 745958"/>
                <a:gd name="connsiteX0" fmla="*/ 0 w 4740442"/>
                <a:gd name="connsiteY0" fmla="*/ 32 h 745990"/>
                <a:gd name="connsiteX1" fmla="*/ 3862137 w 4740442"/>
                <a:gd name="connsiteY1" fmla="*/ 360979 h 745990"/>
                <a:gd name="connsiteX2" fmla="*/ 4740442 w 4740442"/>
                <a:gd name="connsiteY2" fmla="*/ 32 h 745990"/>
                <a:gd name="connsiteX3" fmla="*/ 4740442 w 4740442"/>
                <a:gd name="connsiteY3" fmla="*/ 745990 h 745990"/>
                <a:gd name="connsiteX4" fmla="*/ 0 w 4740442"/>
                <a:gd name="connsiteY4" fmla="*/ 745990 h 745990"/>
                <a:gd name="connsiteX5" fmla="*/ 0 w 4740442"/>
                <a:gd name="connsiteY5" fmla="*/ 32 h 745990"/>
                <a:gd name="connsiteX0" fmla="*/ 0 w 4740442"/>
                <a:gd name="connsiteY0" fmla="*/ 32 h 746043"/>
                <a:gd name="connsiteX1" fmla="*/ 3862137 w 4740442"/>
                <a:gd name="connsiteY1" fmla="*/ 360979 h 746043"/>
                <a:gd name="connsiteX2" fmla="*/ 4740442 w 4740442"/>
                <a:gd name="connsiteY2" fmla="*/ 32 h 746043"/>
                <a:gd name="connsiteX3" fmla="*/ 4740442 w 4740442"/>
                <a:gd name="connsiteY3" fmla="*/ 745990 h 746043"/>
                <a:gd name="connsiteX4" fmla="*/ 409073 w 4740442"/>
                <a:gd name="connsiteY4" fmla="*/ 529421 h 746043"/>
                <a:gd name="connsiteX5" fmla="*/ 0 w 4740442"/>
                <a:gd name="connsiteY5" fmla="*/ 745990 h 746043"/>
                <a:gd name="connsiteX6" fmla="*/ 0 w 4740442"/>
                <a:gd name="connsiteY6" fmla="*/ 32 h 74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0442" h="746043">
                  <a:moveTo>
                    <a:pt x="0" y="32"/>
                  </a:moveTo>
                  <a:cubicBezTo>
                    <a:pt x="814137" y="-3979"/>
                    <a:pt x="3048000" y="364990"/>
                    <a:pt x="3862137" y="360979"/>
                  </a:cubicBezTo>
                  <a:lnTo>
                    <a:pt x="4740442" y="32"/>
                  </a:lnTo>
                  <a:lnTo>
                    <a:pt x="4740442" y="745990"/>
                  </a:lnTo>
                  <a:cubicBezTo>
                    <a:pt x="3356810" y="750000"/>
                    <a:pt x="1792705" y="525411"/>
                    <a:pt x="409073" y="529421"/>
                  </a:cubicBezTo>
                  <a:lnTo>
                    <a:pt x="0" y="745990"/>
                  </a:lnTo>
                  <a:lnTo>
                    <a:pt x="0" y="32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ব্যক্ত্যর্থ ও জাত্যর্থের বিপরীতক্রমে হ্রাস-বৃদ্ধির সীমাবদ্ধতা</a:t>
              </a:r>
            </a:p>
          </p:txBody>
        </p:sp>
        <p:sp>
          <p:nvSpPr>
            <p:cNvPr id="8" name="Scroll: Vertical 7">
              <a:extLst>
                <a:ext uri="{FF2B5EF4-FFF2-40B4-BE49-F238E27FC236}">
                  <a16:creationId xmlns:a16="http://schemas.microsoft.com/office/drawing/2014/main" id="{63FDB7B5-D86B-15E4-7EDB-627834B5FC0A}"/>
                </a:ext>
              </a:extLst>
            </p:cNvPr>
            <p:cNvSpPr/>
            <p:nvPr/>
          </p:nvSpPr>
          <p:spPr>
            <a:xfrm>
              <a:off x="902369" y="2948174"/>
              <a:ext cx="10732168" cy="3477126"/>
            </a:xfrm>
            <a:prstGeom prst="verticalScroll">
              <a:avLst>
                <a:gd name="adj" fmla="val 884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A516A0-2086-F853-7979-41CA11BA80BD}"/>
                </a:ext>
              </a:extLst>
            </p:cNvPr>
            <p:cNvSpPr txBox="1"/>
            <p:nvPr/>
          </p:nvSpPr>
          <p:spPr>
            <a:xfrm>
              <a:off x="1937084" y="3241458"/>
              <a:ext cx="8662737" cy="2967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/>
                <a:t>পদের ব্যক্ত্যর্থ ও জাত্যর্থের বিপরীতক্রমে হ্রাস-বৃদ্ধির সম্পর্কটি বিশ্লেষণ করলে দেখা যায় যে, সব পদের ক্ষেত্রেই এ নিয়মটি সমভাবে প্রযোজ্য হয় না। যেমন-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6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B247FB-D2A0-6A77-FC26-592AEDE7AEDB}"/>
              </a:ext>
            </a:extLst>
          </p:cNvPr>
          <p:cNvGrpSpPr/>
          <p:nvPr/>
        </p:nvGrpSpPr>
        <p:grpSpPr>
          <a:xfrm>
            <a:off x="1357177" y="745959"/>
            <a:ext cx="9477646" cy="4987189"/>
            <a:chOff x="1626727" y="2478503"/>
            <a:chExt cx="6048635" cy="31161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2D28D1-94D9-D1C8-815B-A6EC31A0D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6729" y="2490538"/>
              <a:ext cx="647855" cy="5053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B87C18-3622-124C-61BC-85B1953B8663}"/>
                </a:ext>
              </a:extLst>
            </p:cNvPr>
            <p:cNvSpPr txBox="1"/>
            <p:nvPr/>
          </p:nvSpPr>
          <p:spPr>
            <a:xfrm>
              <a:off x="2502567" y="2478503"/>
              <a:ext cx="5065295" cy="59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শুধুমাত্র ক্রমবিন্যস্ত সমজাতীয় পদের ক্ষেত্রে ব্যক্ত্যর্থ ও জাত্যর্থের বিপরীতমুখী সম্পর্কটি প্রযোজ্য হয়।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9BD8FA-C288-32C0-0E66-A8B2A5D61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6728" y="3392910"/>
              <a:ext cx="647855" cy="5053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67C497-EFD6-FDE6-DE85-381EF0D30B7A}"/>
                </a:ext>
              </a:extLst>
            </p:cNvPr>
            <p:cNvSpPr txBox="1"/>
            <p:nvPr/>
          </p:nvSpPr>
          <p:spPr>
            <a:xfrm>
              <a:off x="2486524" y="3400922"/>
              <a:ext cx="4708359" cy="59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পদের ব্যক্ত্যর্থ ও জাত্যর্থের বিপরীতমুখী সম্পর্কটি গাণিতিক প্রক্রিয়ায় সম্পন্ন হয় না।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94F007-6639-EF31-A790-A4CD116F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6728" y="4283251"/>
              <a:ext cx="647855" cy="50532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FFEB31-2853-6CE9-E4F3-88F509BFCC41}"/>
                </a:ext>
              </a:extLst>
            </p:cNvPr>
            <p:cNvSpPr txBox="1"/>
            <p:nvPr/>
          </p:nvSpPr>
          <p:spPr>
            <a:xfrm>
              <a:off x="2482507" y="4323838"/>
              <a:ext cx="5192855" cy="326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এ নিয়মটি একক কোনো পদের ক্ষেত্রে প্রযোজ্য হয় না।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AD70EF-91CE-5980-2253-F5113E269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6727" y="5089366"/>
              <a:ext cx="647855" cy="5053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37DA3A-2C55-8BFC-03AD-A249BB984903}"/>
                </a:ext>
              </a:extLst>
            </p:cNvPr>
            <p:cNvSpPr txBox="1"/>
            <p:nvPr/>
          </p:nvSpPr>
          <p:spPr>
            <a:xfrm>
              <a:off x="2459468" y="5134472"/>
              <a:ext cx="5100711" cy="326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প্রত্যেকটি পদের ব্যক্ত্যর্থ বাড়লে তার জাত্যর্থ কমে না।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5537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03BDE04-8AE4-9FC9-6581-0C84F606EE07}"/>
              </a:ext>
            </a:extLst>
          </p:cNvPr>
          <p:cNvGrpSpPr/>
          <p:nvPr/>
        </p:nvGrpSpPr>
        <p:grpSpPr>
          <a:xfrm>
            <a:off x="1471092" y="1392855"/>
            <a:ext cx="8791845" cy="2607958"/>
            <a:chOff x="1614697" y="2520490"/>
            <a:chExt cx="8791845" cy="24161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60265F-4B02-BFAD-7BAE-8BE2E50AD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697" y="2634922"/>
              <a:ext cx="647855" cy="5053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FA1F1-7E61-469C-AB4C-CCC1A81F60D0}"/>
                </a:ext>
              </a:extLst>
            </p:cNvPr>
            <p:cNvSpPr txBox="1"/>
            <p:nvPr/>
          </p:nvSpPr>
          <p:spPr>
            <a:xfrm>
              <a:off x="2490536" y="2520490"/>
              <a:ext cx="7916006" cy="241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70C0"/>
                  </a:solidFill>
                </a:rPr>
                <a:t>বস্তুত, কয়েকটি সমজাতীয় শ্রেণিবাচক পদকে জাতি ও উপজাতি আকারে ক্রম অনুসারে বিন্যস্ত করতে পারলেই কেবল এই নিয়মটি তাদের ক্ষেত্রে প্রযোজ্য হয়; অন্যথায় এ নিয়মটি অর্থহীন।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6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4938E-1789-8047-DBA2-46D07F64F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9636BE-AF24-4871-A067-01F329839E2B}"/>
              </a:ext>
            </a:extLst>
          </p:cNvPr>
          <p:cNvGrpSpPr/>
          <p:nvPr/>
        </p:nvGrpSpPr>
        <p:grpSpPr>
          <a:xfrm>
            <a:off x="1495152" y="1491916"/>
            <a:ext cx="9394198" cy="3613331"/>
            <a:chOff x="1495152" y="1491916"/>
            <a:chExt cx="9394198" cy="36133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4D8367-0F8F-0052-8C5D-9BA32B5A672D}"/>
                </a:ext>
              </a:extLst>
            </p:cNvPr>
            <p:cNvGrpSpPr/>
            <p:nvPr/>
          </p:nvGrpSpPr>
          <p:grpSpPr>
            <a:xfrm>
              <a:off x="1495152" y="1491916"/>
              <a:ext cx="9394198" cy="3613331"/>
              <a:chOff x="1458283" y="300790"/>
              <a:chExt cx="9394198" cy="3613331"/>
            </a:xfrm>
          </p:grpSpPr>
          <p:sp>
            <p:nvSpPr>
              <p:cNvPr id="5" name="Scroll: Horizontal 4">
                <a:extLst>
                  <a:ext uri="{FF2B5EF4-FFF2-40B4-BE49-F238E27FC236}">
                    <a16:creationId xmlns:a16="http://schemas.microsoft.com/office/drawing/2014/main" id="{C9B7B6BC-C136-89A6-0624-71D9E4569B0F}"/>
                  </a:ext>
                </a:extLst>
              </p:cNvPr>
              <p:cNvSpPr/>
              <p:nvPr/>
            </p:nvSpPr>
            <p:spPr>
              <a:xfrm>
                <a:off x="1458283" y="300790"/>
                <a:ext cx="9225757" cy="1540042"/>
              </a:xfrm>
              <a:prstGeom prst="horizont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একক কাজ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0A53658-C4A0-C430-5286-4B9C485A5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9" y="2767268"/>
                <a:ext cx="647855" cy="50532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93863-566D-8E9C-0D8B-AC4525769392}"/>
                  </a:ext>
                </a:extLst>
              </p:cNvPr>
              <p:cNvSpPr txBox="1"/>
              <p:nvPr/>
            </p:nvSpPr>
            <p:spPr>
              <a:xfrm>
                <a:off x="2482507" y="2598825"/>
                <a:ext cx="8369974" cy="1315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ব্যক্ত্যর্থ ও জাত্যর্থের বিপরীতমুখী হ্রাস-বৃদ্ধির সীমাবদ্ধতাসমূহ ছক আকারে উপস্থাপন কর।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E459F3-4C82-0979-4B51-614E96469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503" y="2009273"/>
              <a:ext cx="647855" cy="505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59120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9FE13C1-91BA-BE39-94B2-A4E1E631FC7D}"/>
              </a:ext>
            </a:extLst>
          </p:cNvPr>
          <p:cNvGrpSpPr/>
          <p:nvPr/>
        </p:nvGrpSpPr>
        <p:grpSpPr>
          <a:xfrm>
            <a:off x="1269025" y="493243"/>
            <a:ext cx="9653950" cy="5638802"/>
            <a:chOff x="1269025" y="809332"/>
            <a:chExt cx="9653950" cy="5638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8C7994-EDAA-ECF9-80C3-B337EF7E07A0}"/>
                </a:ext>
              </a:extLst>
            </p:cNvPr>
            <p:cNvGrpSpPr/>
            <p:nvPr/>
          </p:nvGrpSpPr>
          <p:grpSpPr>
            <a:xfrm>
              <a:off x="1269025" y="809332"/>
              <a:ext cx="9653950" cy="5638802"/>
              <a:chOff x="1198533" y="372980"/>
              <a:chExt cx="9653950" cy="5638802"/>
            </a:xfrm>
          </p:grpSpPr>
          <p:sp>
            <p:nvSpPr>
              <p:cNvPr id="5" name="Scroll: Horizontal 4">
                <a:extLst>
                  <a:ext uri="{FF2B5EF4-FFF2-40B4-BE49-F238E27FC236}">
                    <a16:creationId xmlns:a16="http://schemas.microsoft.com/office/drawing/2014/main" id="{2798F235-5999-60D7-98CC-3B4DD509566B}"/>
                  </a:ext>
                </a:extLst>
              </p:cNvPr>
              <p:cNvSpPr/>
              <p:nvPr/>
            </p:nvSpPr>
            <p:spPr>
              <a:xfrm>
                <a:off x="1626726" y="372980"/>
                <a:ext cx="9225757" cy="1540042"/>
              </a:xfrm>
              <a:prstGeom prst="horizont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বাড়ির কাজ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AD40152-8FF4-937F-EBAA-97A791904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94582" y="890337"/>
                <a:ext cx="647855" cy="50532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831A8C-1446-A004-ACFE-E01E0EAA7433}"/>
                  </a:ext>
                </a:extLst>
              </p:cNvPr>
              <p:cNvSpPr txBox="1"/>
              <p:nvPr/>
            </p:nvSpPr>
            <p:spPr>
              <a:xfrm>
                <a:off x="2502567" y="2478503"/>
                <a:ext cx="1045975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ছক-১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1978CF6-44EC-905A-F779-1B7CFECF7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8533" y="4872449"/>
                <a:ext cx="647855" cy="50532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3BA9C4E-983A-01FF-2AB0-8EC1A1AD7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8533" y="5506455"/>
                <a:ext cx="647855" cy="50532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18D075-A95D-4E41-A039-686022E5842A}"/>
                </a:ext>
              </a:extLst>
            </p:cNvPr>
            <p:cNvSpPr txBox="1"/>
            <p:nvPr/>
          </p:nvSpPr>
          <p:spPr>
            <a:xfrm>
              <a:off x="7512490" y="2959767"/>
              <a:ext cx="1210405" cy="668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70C0"/>
                  </a:solidFill>
                </a:rPr>
                <a:t>ছক-২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C6345D-1DAC-63CA-D89C-EF44578186F2}"/>
                </a:ext>
              </a:extLst>
            </p:cNvPr>
            <p:cNvSpPr txBox="1"/>
            <p:nvPr/>
          </p:nvSpPr>
          <p:spPr>
            <a:xfrm>
              <a:off x="2370221" y="3729789"/>
              <a:ext cx="1457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সব আম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AD1C20-F97B-1A9A-83F0-BB97A0F14483}"/>
                </a:ext>
              </a:extLst>
            </p:cNvPr>
            <p:cNvSpPr txBox="1"/>
            <p:nvPr/>
          </p:nvSpPr>
          <p:spPr>
            <a:xfrm>
              <a:off x="2370220" y="4197099"/>
              <a:ext cx="221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সব হাড়িভাঙ্গা আম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37FB7B-1F55-E368-79C2-980E9DDBABFC}"/>
                </a:ext>
              </a:extLst>
            </p:cNvPr>
            <p:cNvSpPr txBox="1"/>
            <p:nvPr/>
          </p:nvSpPr>
          <p:spPr>
            <a:xfrm>
              <a:off x="2358961" y="4714987"/>
              <a:ext cx="2598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সব হাড়িভাঙ্গা পাকা আম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65607B-9378-0402-F520-E57F7D43475E}"/>
                </a:ext>
              </a:extLst>
            </p:cNvPr>
            <p:cNvSpPr txBox="1"/>
            <p:nvPr/>
          </p:nvSpPr>
          <p:spPr>
            <a:xfrm>
              <a:off x="7777982" y="3729789"/>
              <a:ext cx="668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FD3714-F130-AC0E-66CB-FFB02FFD2363}"/>
                </a:ext>
              </a:extLst>
            </p:cNvPr>
            <p:cNvSpPr txBox="1"/>
            <p:nvPr/>
          </p:nvSpPr>
          <p:spPr>
            <a:xfrm>
              <a:off x="7766751" y="4197099"/>
              <a:ext cx="691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FF5C13-6DB5-4E6A-3193-F62C2B70044A}"/>
                </a:ext>
              </a:extLst>
            </p:cNvPr>
            <p:cNvSpPr txBox="1"/>
            <p:nvPr/>
          </p:nvSpPr>
          <p:spPr>
            <a:xfrm>
              <a:off x="7766515" y="4719707"/>
              <a:ext cx="668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৩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D7DD9F-9021-AF69-E38B-DBD9CAB5F17D}"/>
                </a:ext>
              </a:extLst>
            </p:cNvPr>
            <p:cNvSpPr txBox="1"/>
            <p:nvPr/>
          </p:nvSpPr>
          <p:spPr>
            <a:xfrm>
              <a:off x="1931383" y="5353713"/>
              <a:ext cx="6843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ছক ১ ও ছক ২ এ পদের কোন সম্পর্কের প্রতিফলন ঘটেছে? ব্যাখ্যা কর।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AB22DD0-030E-D213-81A2-B317A2F63211}"/>
                </a:ext>
              </a:extLst>
            </p:cNvPr>
            <p:cNvSpPr txBox="1"/>
            <p:nvPr/>
          </p:nvSpPr>
          <p:spPr>
            <a:xfrm>
              <a:off x="1931383" y="5987719"/>
              <a:ext cx="7902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ছক ১ ও ছক ২ এ পদের যে সম্পর্কের প্রতিফলন ঘটেছে  তার যথার্থতা বিশ্লেষণ কর।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0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CD58A7-197E-FF44-19F6-36602215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D56EA-01DD-BC64-5FE7-F1A8A79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194" y="2300059"/>
            <a:ext cx="765724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6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79ECE-211A-7891-38F6-35F499486F4A}"/>
              </a:ext>
            </a:extLst>
          </p:cNvPr>
          <p:cNvSpPr txBox="1"/>
          <p:nvPr/>
        </p:nvSpPr>
        <p:spPr>
          <a:xfrm>
            <a:off x="1219200" y="914400"/>
            <a:ext cx="356728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শিক্ষক 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8C377-663E-2444-FFFC-960066A06D2C}"/>
              </a:ext>
            </a:extLst>
          </p:cNvPr>
          <p:cNvSpPr txBox="1"/>
          <p:nvPr/>
        </p:nvSpPr>
        <p:spPr>
          <a:xfrm>
            <a:off x="3444240" y="3032760"/>
            <a:ext cx="318516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মোঃ জুবেদ আলী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795CC-B883-DFD2-5D73-6D9BDA29260A}"/>
              </a:ext>
            </a:extLst>
          </p:cNvPr>
          <p:cNvSpPr txBox="1"/>
          <p:nvPr/>
        </p:nvSpPr>
        <p:spPr>
          <a:xfrm>
            <a:off x="3413760" y="3776543"/>
            <a:ext cx="2575561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প্রভাষক(দর্শন)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C450A-B346-6375-0D7F-FA035A308C06}"/>
              </a:ext>
            </a:extLst>
          </p:cNvPr>
          <p:cNvSpPr txBox="1"/>
          <p:nvPr/>
        </p:nvSpPr>
        <p:spPr>
          <a:xfrm>
            <a:off x="3429000" y="4413946"/>
            <a:ext cx="797051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কালেক্টরেট পাবলিক স্কুল এন্ড কলেজ, নীলফামারী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0B772B-15E5-CB1B-946F-996A98B1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03" y="1774477"/>
            <a:ext cx="2476690" cy="25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164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3161C40-E34F-03E5-7A96-BBDC2D70066B}"/>
              </a:ext>
            </a:extLst>
          </p:cNvPr>
          <p:cNvGrpSpPr/>
          <p:nvPr/>
        </p:nvGrpSpPr>
        <p:grpSpPr>
          <a:xfrm>
            <a:off x="617220" y="381886"/>
            <a:ext cx="10957560" cy="5856354"/>
            <a:chOff x="617220" y="127957"/>
            <a:chExt cx="10957560" cy="541046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198499-1372-A99C-C8A2-C980C43BF95D}"/>
                </a:ext>
              </a:extLst>
            </p:cNvPr>
            <p:cNvGrpSpPr/>
            <p:nvPr/>
          </p:nvGrpSpPr>
          <p:grpSpPr>
            <a:xfrm>
              <a:off x="617220" y="127957"/>
              <a:ext cx="10957560" cy="5410468"/>
              <a:chOff x="617220" y="30212"/>
              <a:chExt cx="10957560" cy="5410468"/>
            </a:xfrm>
          </p:grpSpPr>
          <p:sp>
            <p:nvSpPr>
              <p:cNvPr id="4" name="Scroll: Horizontal 3">
                <a:extLst>
                  <a:ext uri="{FF2B5EF4-FFF2-40B4-BE49-F238E27FC236}">
                    <a16:creationId xmlns:a16="http://schemas.microsoft.com/office/drawing/2014/main" id="{ED2FF63C-B9D3-83FB-E3DA-7B9AD7AD7F22}"/>
                  </a:ext>
                </a:extLst>
              </p:cNvPr>
              <p:cNvSpPr/>
              <p:nvPr/>
            </p:nvSpPr>
            <p:spPr>
              <a:xfrm>
                <a:off x="617220" y="2729230"/>
                <a:ext cx="10957560" cy="271145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13B804-9418-121D-4EF1-FA17ED665916}"/>
                  </a:ext>
                </a:extLst>
              </p:cNvPr>
              <p:cNvSpPr txBox="1"/>
              <p:nvPr/>
            </p:nvSpPr>
            <p:spPr>
              <a:xfrm rot="10800000" flipV="1">
                <a:off x="1158240" y="3660013"/>
                <a:ext cx="101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 </a:t>
                </a:r>
                <a:r>
                  <a:rPr lang="en-US" sz="3600" dirty="0">
                    <a:solidFill>
                      <a:schemeClr val="bg1"/>
                    </a:solidFill>
                  </a:rPr>
                  <a:t>ব্যক্ত্যর্থ ও জাত্যর্থের সম্পর্ক </a:t>
                </a:r>
              </a:p>
              <a:p>
                <a:pPr algn="ctr"/>
                <a:r>
                  <a:rPr lang="en-US" sz="3600" dirty="0">
                    <a:solidFill>
                      <a:schemeClr val="bg1"/>
                    </a:solidFill>
                  </a:rPr>
                  <a:t>( Relation between Denotation and Connotation )</a:t>
                </a:r>
              </a:p>
            </p:txBody>
          </p:sp>
          <p:sp>
            <p:nvSpPr>
              <p:cNvPr id="7" name="Callout: Down Arrow 6">
                <a:extLst>
                  <a:ext uri="{FF2B5EF4-FFF2-40B4-BE49-F238E27FC236}">
                    <a16:creationId xmlns:a16="http://schemas.microsoft.com/office/drawing/2014/main" id="{27E79925-DE7F-F8B3-A63F-90FBA4FD1DBC}"/>
                  </a:ext>
                </a:extLst>
              </p:cNvPr>
              <p:cNvSpPr/>
              <p:nvPr/>
            </p:nvSpPr>
            <p:spPr>
              <a:xfrm>
                <a:off x="4038600" y="30212"/>
                <a:ext cx="4114800" cy="1600200"/>
              </a:xfrm>
              <a:prstGeom prst="downArrowCallout">
                <a:avLst/>
              </a:prstGeom>
              <a:solidFill>
                <a:srgbClr val="D684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E1ED20-39F0-1C1A-3B65-61E194793F5F}"/>
                  </a:ext>
                </a:extLst>
              </p:cNvPr>
              <p:cNvSpPr txBox="1"/>
              <p:nvPr/>
            </p:nvSpPr>
            <p:spPr>
              <a:xfrm>
                <a:off x="4450080" y="269377"/>
                <a:ext cx="3291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FF00"/>
                    </a:solidFill>
                  </a:rPr>
                  <a:t>পাঠ পরিচিতি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4D7878-8ACF-F982-3238-F79D45554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8171" y="3727602"/>
              <a:ext cx="802876" cy="62624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0355BC-5BF7-2FFE-E4B1-7709D718EC55}"/>
              </a:ext>
            </a:extLst>
          </p:cNvPr>
          <p:cNvSpPr txBox="1"/>
          <p:nvPr/>
        </p:nvSpPr>
        <p:spPr>
          <a:xfrm>
            <a:off x="617220" y="2390387"/>
            <a:ext cx="1095756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 ষুক্তিবিদ্যা প্রথম পত্র,   তৃতীয় অধ্যায়,   পাঠ-০৩</a:t>
            </a:r>
          </a:p>
        </p:txBody>
      </p:sp>
    </p:spTree>
    <p:extLst>
      <p:ext uri="{BB962C8B-B14F-4D97-AF65-F5344CB8AC3E}">
        <p14:creationId xmlns:p14="http://schemas.microsoft.com/office/powerpoint/2010/main" val="23376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82D8683-63AC-1563-32AD-028DF0B69A16}"/>
              </a:ext>
            </a:extLst>
          </p:cNvPr>
          <p:cNvSpPr/>
          <p:nvPr/>
        </p:nvSpPr>
        <p:spPr>
          <a:xfrm>
            <a:off x="4975615" y="370133"/>
            <a:ext cx="4708517" cy="1935952"/>
          </a:xfrm>
          <a:prstGeom prst="wedgeEllipseCallout">
            <a:avLst>
              <a:gd name="adj1" fmla="val -51629"/>
              <a:gd name="adj2" fmla="val 7189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D9302-EA29-9914-2E9E-CA7EE5651BFE}"/>
              </a:ext>
            </a:extLst>
          </p:cNvPr>
          <p:cNvSpPr txBox="1"/>
          <p:nvPr/>
        </p:nvSpPr>
        <p:spPr>
          <a:xfrm>
            <a:off x="5858892" y="780950"/>
            <a:ext cx="3825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শিখন ফল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C149E-90D2-3BA7-67FD-E10FED047DF5}"/>
              </a:ext>
            </a:extLst>
          </p:cNvPr>
          <p:cNvSpPr txBox="1"/>
          <p:nvPr/>
        </p:nvSpPr>
        <p:spPr>
          <a:xfrm>
            <a:off x="1014959" y="2591876"/>
            <a:ext cx="3759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এই পাঠ শেষে শিক্ষার্থীরা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38F96-C680-64A9-CD7F-EA5C5CB070D7}"/>
              </a:ext>
            </a:extLst>
          </p:cNvPr>
          <p:cNvSpPr txBox="1"/>
          <p:nvPr/>
        </p:nvSpPr>
        <p:spPr>
          <a:xfrm>
            <a:off x="1614311" y="3492914"/>
            <a:ext cx="72289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পদের ব্যক্ত্যর্থ ও জাত্যর্থের তুলনা করতে পারবে।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750B7-62CF-09CF-4DD0-17DDB29BDC6E}"/>
              </a:ext>
            </a:extLst>
          </p:cNvPr>
          <p:cNvSpPr txBox="1"/>
          <p:nvPr/>
        </p:nvSpPr>
        <p:spPr>
          <a:xfrm>
            <a:off x="1614311" y="4155668"/>
            <a:ext cx="1002022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পদের ব্যক্ত্যর্থ ও জাত্যর্থের বিপরীতক্রমে হ্রাস-বৃদ্ধির নিয়ম বিশ্লেষণ করতে পারবে।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AA45C-FDF7-A773-B170-68560FAD89A8}"/>
              </a:ext>
            </a:extLst>
          </p:cNvPr>
          <p:cNvSpPr txBox="1"/>
          <p:nvPr/>
        </p:nvSpPr>
        <p:spPr>
          <a:xfrm>
            <a:off x="1614311" y="5249309"/>
            <a:ext cx="10340621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সমালোচনাসহ পদের ব্যক্ত্যর্থ ও জাত্যর্থের বিপরীতক্রমে হ্রাস-বৃদ্ধির নিয়ম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292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2025F1-D046-2554-567E-029FF05A5E21}"/>
              </a:ext>
            </a:extLst>
          </p:cNvPr>
          <p:cNvGrpSpPr/>
          <p:nvPr/>
        </p:nvGrpSpPr>
        <p:grpSpPr>
          <a:xfrm>
            <a:off x="868680" y="467350"/>
            <a:ext cx="10728960" cy="5308610"/>
            <a:chOff x="868680" y="467350"/>
            <a:chExt cx="10728960" cy="530861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F3E8E23-2F43-9E6E-A632-C334C9EC8BAB}"/>
                </a:ext>
              </a:extLst>
            </p:cNvPr>
            <p:cNvSpPr/>
            <p:nvPr/>
          </p:nvSpPr>
          <p:spPr>
            <a:xfrm>
              <a:off x="5840730" y="467350"/>
              <a:ext cx="3086100" cy="1264920"/>
            </a:xfrm>
            <a:prstGeom prst="wedgeEllipseCallout">
              <a:avLst>
                <a:gd name="adj1" fmla="val -38166"/>
                <a:gd name="adj2" fmla="val 92621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DFBB56-CA23-EE5B-9638-5CEF6C1FE869}"/>
                </a:ext>
              </a:extLst>
            </p:cNvPr>
            <p:cNvSpPr txBox="1"/>
            <p:nvPr/>
          </p:nvSpPr>
          <p:spPr>
            <a:xfrm>
              <a:off x="6520462" y="838200"/>
              <a:ext cx="2087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পূর্ব ধারণা</a:t>
              </a: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ED0FAD1D-24C8-0F5C-6AE6-B3466008F2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07708795"/>
                </p:ext>
              </p:extLst>
            </p:nvPr>
          </p:nvGraphicFramePr>
          <p:xfrm>
            <a:off x="868680" y="2011680"/>
            <a:ext cx="10728960" cy="3764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249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A2C4A-9C21-5046-F681-AC96AC8770AE}"/>
              </a:ext>
            </a:extLst>
          </p:cNvPr>
          <p:cNvSpPr/>
          <p:nvPr/>
        </p:nvSpPr>
        <p:spPr>
          <a:xfrm>
            <a:off x="2878666" y="496711"/>
            <a:ext cx="5960533" cy="98213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পদের ব্যক্ত্যর্থ ও জাত্যর্থের সম্পর্ক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943BF-12CF-84CC-6605-2AB95CD37B58}"/>
              </a:ext>
            </a:extLst>
          </p:cNvPr>
          <p:cNvSpPr txBox="1"/>
          <p:nvPr/>
        </p:nvSpPr>
        <p:spPr>
          <a:xfrm>
            <a:off x="619932" y="1952786"/>
            <a:ext cx="10934245" cy="4161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পদের ব্যক্ত্যর্থ ও জাত্যর্থের মধ্যে বিপরীতক্রমে হ্রাস-বৃদ্ধির সম্পর্ক রয়েছে। অর্থাৎ এদের একটি বাড়লে অপরটি কমে। ব্যক্ত্যর্থ ও জাত্যর্থের হ্রাস-বৃদ্ধির এ নিয়মকে বলা হয় “The Law of inverse of variation of Denotation and Connotation of a term”</a:t>
            </a:r>
          </a:p>
        </p:txBody>
      </p:sp>
    </p:spTree>
    <p:extLst>
      <p:ext uri="{BB962C8B-B14F-4D97-AF65-F5344CB8AC3E}">
        <p14:creationId xmlns:p14="http://schemas.microsoft.com/office/powerpoint/2010/main" val="12556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A8C2A-0523-CFC2-558A-CC652C74FEFB}"/>
              </a:ext>
            </a:extLst>
          </p:cNvPr>
          <p:cNvGrpSpPr/>
          <p:nvPr/>
        </p:nvGrpSpPr>
        <p:grpSpPr>
          <a:xfrm>
            <a:off x="1283781" y="222866"/>
            <a:ext cx="9624438" cy="6412267"/>
            <a:chOff x="1283781" y="260757"/>
            <a:chExt cx="9624438" cy="64122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5BF1C5-8407-C819-F07D-4BEE32465DAB}"/>
                </a:ext>
              </a:extLst>
            </p:cNvPr>
            <p:cNvSpPr txBox="1"/>
            <p:nvPr/>
          </p:nvSpPr>
          <p:spPr>
            <a:xfrm>
              <a:off x="1283781" y="6088249"/>
              <a:ext cx="9592519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       কোনো পদের জাত্যর্থ কমলে তার ব্যক্ত্যর্থ বাড়ে</a:t>
              </a:r>
            </a:p>
          </p:txBody>
        </p:sp>
        <p:sp>
          <p:nvSpPr>
            <p:cNvPr id="4" name="Flowchart: Internal Storage 3">
              <a:extLst>
                <a:ext uri="{FF2B5EF4-FFF2-40B4-BE49-F238E27FC236}">
                  <a16:creationId xmlns:a16="http://schemas.microsoft.com/office/drawing/2014/main" id="{D8348DB5-368F-86F5-88EB-5F5CBB2CF2A0}"/>
                </a:ext>
              </a:extLst>
            </p:cNvPr>
            <p:cNvSpPr/>
            <p:nvPr/>
          </p:nvSpPr>
          <p:spPr>
            <a:xfrm>
              <a:off x="1315700" y="260757"/>
              <a:ext cx="9592519" cy="2792664"/>
            </a:xfrm>
            <a:prstGeom prst="flowChartInternalStorag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/>
                <a:t>পদের ব্যক্ত্যর্থ ও জাত্যর্থের মধ্যে বিপরীতক্রমে  হ্রাস-বৃদ্ধির  এ নিয়মকে  আমরা চারভাবে বিশ্লেষণ করতে পারি। যথাঃ-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0A1A90-98A8-4825-50B8-124F464CD6BE}"/>
                </a:ext>
              </a:extLst>
            </p:cNvPr>
            <p:cNvSpPr txBox="1"/>
            <p:nvPr/>
          </p:nvSpPr>
          <p:spPr>
            <a:xfrm>
              <a:off x="1283781" y="3457496"/>
              <a:ext cx="9592519" cy="591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       কোনো পদের ব্যক্ত্যর্থ বাড়লে তার জাত্যর্থ কমে  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AD5D709-10B8-A48C-11DC-6667E9E6EBA6}"/>
                </a:ext>
              </a:extLst>
            </p:cNvPr>
            <p:cNvSpPr/>
            <p:nvPr/>
          </p:nvSpPr>
          <p:spPr>
            <a:xfrm>
              <a:off x="1411432" y="3708169"/>
              <a:ext cx="510608" cy="109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242B46-03BE-E516-1394-831E41675818}"/>
                </a:ext>
              </a:extLst>
            </p:cNvPr>
            <p:cNvSpPr txBox="1"/>
            <p:nvPr/>
          </p:nvSpPr>
          <p:spPr>
            <a:xfrm>
              <a:off x="1302400" y="4319189"/>
              <a:ext cx="9539332" cy="591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       কোনো পদের ব্যক্ত্যর্থ কমলে তার জাত্যর্থ বাড়ে 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ED6F755-252E-3485-1553-1FAD419B4CE5}"/>
                </a:ext>
              </a:extLst>
            </p:cNvPr>
            <p:cNvSpPr/>
            <p:nvPr/>
          </p:nvSpPr>
          <p:spPr>
            <a:xfrm>
              <a:off x="1411432" y="4567253"/>
              <a:ext cx="510608" cy="109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EC4D52-944B-457E-A15C-E7BC6B7A19C2}"/>
                </a:ext>
              </a:extLst>
            </p:cNvPr>
            <p:cNvSpPr txBox="1"/>
            <p:nvPr/>
          </p:nvSpPr>
          <p:spPr>
            <a:xfrm>
              <a:off x="1297081" y="5225271"/>
              <a:ext cx="9592519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       কোনো পদের জাত্যর্থ বাড়লে তার ব্যক্ত্যর্থ কমে  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5EACE79-CDEF-DC0F-9A4D-3AA160ADAAB4}"/>
                </a:ext>
              </a:extLst>
            </p:cNvPr>
            <p:cNvSpPr/>
            <p:nvPr/>
          </p:nvSpPr>
          <p:spPr>
            <a:xfrm>
              <a:off x="1504512" y="6337625"/>
              <a:ext cx="510608" cy="109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7607289E-D28C-4D79-99B4-C822C8879985}"/>
                </a:ext>
              </a:extLst>
            </p:cNvPr>
            <p:cNvSpPr/>
            <p:nvPr/>
          </p:nvSpPr>
          <p:spPr>
            <a:xfrm>
              <a:off x="1469942" y="5488994"/>
              <a:ext cx="510608" cy="109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58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192258C-BE34-B398-AC80-EA6BEDA4C79F}"/>
              </a:ext>
            </a:extLst>
          </p:cNvPr>
          <p:cNvGrpSpPr/>
          <p:nvPr/>
        </p:nvGrpSpPr>
        <p:grpSpPr>
          <a:xfrm>
            <a:off x="871483" y="1103896"/>
            <a:ext cx="4632159" cy="2776774"/>
            <a:chOff x="1323473" y="832700"/>
            <a:chExt cx="4336622" cy="27370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718856D-9047-693D-1652-75AE41C0C7B5}"/>
                </a:ext>
              </a:extLst>
            </p:cNvPr>
            <p:cNvGrpSpPr/>
            <p:nvPr/>
          </p:nvGrpSpPr>
          <p:grpSpPr>
            <a:xfrm>
              <a:off x="1323473" y="832700"/>
              <a:ext cx="2273968" cy="2211288"/>
              <a:chOff x="1335504" y="1181616"/>
              <a:chExt cx="2273968" cy="221128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3B9FAC0-85EB-FFFB-4877-456F2C8D7EDC}"/>
                  </a:ext>
                </a:extLst>
              </p:cNvPr>
              <p:cNvSpPr/>
              <p:nvPr/>
            </p:nvSpPr>
            <p:spPr>
              <a:xfrm>
                <a:off x="1335504" y="1181616"/>
                <a:ext cx="2273968" cy="2211288"/>
              </a:xfrm>
              <a:prstGeom prst="ellips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753EB5A-AD6A-6199-EA3D-C7D4298E973D}"/>
                  </a:ext>
                </a:extLst>
              </p:cNvPr>
              <p:cNvSpPr/>
              <p:nvPr/>
            </p:nvSpPr>
            <p:spPr>
              <a:xfrm>
                <a:off x="1618247" y="1525490"/>
                <a:ext cx="1675396" cy="15666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58E4AD0-CFD0-543D-752E-0E2E113D0F82}"/>
                  </a:ext>
                </a:extLst>
              </p:cNvPr>
              <p:cNvSpPr/>
              <p:nvPr/>
            </p:nvSpPr>
            <p:spPr>
              <a:xfrm>
                <a:off x="2009273" y="1907004"/>
                <a:ext cx="938463" cy="878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সৎ মানুষ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D7AECC-1FEE-A107-E940-A4BDB59CD047}"/>
                  </a:ext>
                </a:extLst>
              </p:cNvPr>
              <p:cNvSpPr txBox="1"/>
              <p:nvPr/>
            </p:nvSpPr>
            <p:spPr>
              <a:xfrm>
                <a:off x="2165688" y="1588161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মানুষ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51C80E-B0F2-1CE6-97C5-350501C13FEE}"/>
                  </a:ext>
                </a:extLst>
              </p:cNvPr>
              <p:cNvSpPr txBox="1"/>
              <p:nvPr/>
            </p:nvSpPr>
            <p:spPr>
              <a:xfrm>
                <a:off x="2161171" y="1217712"/>
                <a:ext cx="54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জীব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605C72C-AC2B-835D-18B8-6E12ADBF0EAD}"/>
                </a:ext>
              </a:extLst>
            </p:cNvPr>
            <p:cNvCxnSpPr>
              <a:stCxn id="20" idx="3"/>
            </p:cNvCxnSpPr>
            <p:nvPr/>
          </p:nvCxnSpPr>
          <p:spPr>
            <a:xfrm flipV="1">
              <a:off x="2692067" y="1022684"/>
              <a:ext cx="147085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2787D9-D8CB-38FB-FFA4-E586F99044AF}"/>
                </a:ext>
              </a:extLst>
            </p:cNvPr>
            <p:cNvCxnSpPr/>
            <p:nvPr/>
          </p:nvCxnSpPr>
          <p:spPr>
            <a:xfrm flipV="1">
              <a:off x="2704097" y="1366558"/>
              <a:ext cx="147085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3B732E2-2B0F-2047-A1DA-A021A24FFAE8}"/>
                </a:ext>
              </a:extLst>
            </p:cNvPr>
            <p:cNvCxnSpPr/>
            <p:nvPr/>
          </p:nvCxnSpPr>
          <p:spPr>
            <a:xfrm flipV="1">
              <a:off x="2719136" y="1962406"/>
              <a:ext cx="147085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F42951-3180-5ACE-6BEB-70EA79433A8D}"/>
                </a:ext>
              </a:extLst>
            </p:cNvPr>
            <p:cNvSpPr txBox="1"/>
            <p:nvPr/>
          </p:nvSpPr>
          <p:spPr>
            <a:xfrm>
              <a:off x="4197514" y="856764"/>
              <a:ext cx="1228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সকল জীব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A9A321-92BD-8995-2A6F-42F0EF24686C}"/>
                </a:ext>
              </a:extLst>
            </p:cNvPr>
            <p:cNvSpPr txBox="1"/>
            <p:nvPr/>
          </p:nvSpPr>
          <p:spPr>
            <a:xfrm>
              <a:off x="4197509" y="1208467"/>
              <a:ext cx="1228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সকল মানুষ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A74918-5A87-9B82-D31E-06287F04BCB4}"/>
                </a:ext>
              </a:extLst>
            </p:cNvPr>
            <p:cNvSpPr txBox="1"/>
            <p:nvPr/>
          </p:nvSpPr>
          <p:spPr>
            <a:xfrm>
              <a:off x="4189237" y="1790610"/>
              <a:ext cx="1470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সকল সৎমানুষ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DD39BE-8A12-95FD-D3D9-3CF643370DDB}"/>
                </a:ext>
              </a:extLst>
            </p:cNvPr>
            <p:cNvSpPr txBox="1"/>
            <p:nvPr/>
          </p:nvSpPr>
          <p:spPr>
            <a:xfrm>
              <a:off x="1576139" y="3200400"/>
              <a:ext cx="2382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চিত্রঃ ব্যক্ত্যর্থ অনুসারে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12F523-1DA6-82EA-9D8F-FA0F19504006}"/>
              </a:ext>
            </a:extLst>
          </p:cNvPr>
          <p:cNvGrpSpPr/>
          <p:nvPr/>
        </p:nvGrpSpPr>
        <p:grpSpPr>
          <a:xfrm>
            <a:off x="5435183" y="2915383"/>
            <a:ext cx="5885334" cy="2776774"/>
            <a:chOff x="5721459" y="2997469"/>
            <a:chExt cx="5885334" cy="2776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7DB9CC-7533-21A0-9515-82B7B4DD311B}"/>
                </a:ext>
              </a:extLst>
            </p:cNvPr>
            <p:cNvSpPr txBox="1"/>
            <p:nvPr/>
          </p:nvSpPr>
          <p:spPr>
            <a:xfrm>
              <a:off x="9025536" y="3016076"/>
              <a:ext cx="2509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জীববৃ্ত্তি, বুদ্ধিবৃত্তি ও সততা</a:t>
              </a:r>
            </a:p>
            <a:p>
              <a:endParaRPr lang="en-US" sz="1600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4B2E624-C639-6D51-AC9C-D0B6009DC4D3}"/>
                </a:ext>
              </a:extLst>
            </p:cNvPr>
            <p:cNvGrpSpPr/>
            <p:nvPr/>
          </p:nvGrpSpPr>
          <p:grpSpPr>
            <a:xfrm>
              <a:off x="5721459" y="2997469"/>
              <a:ext cx="5885334" cy="2776774"/>
              <a:chOff x="5955631" y="2991663"/>
              <a:chExt cx="5309899" cy="27767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1CDCD06-AEF0-4F9C-5345-522689F0E258}"/>
                  </a:ext>
                </a:extLst>
              </p:cNvPr>
              <p:cNvGrpSpPr/>
              <p:nvPr/>
            </p:nvGrpSpPr>
            <p:grpSpPr>
              <a:xfrm>
                <a:off x="5955631" y="2991663"/>
                <a:ext cx="2428937" cy="2243396"/>
                <a:chOff x="1335504" y="1181616"/>
                <a:chExt cx="2273968" cy="2211288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112D81D-6EE6-404B-FD5C-CF3FACA85D48}"/>
                    </a:ext>
                  </a:extLst>
                </p:cNvPr>
                <p:cNvSpPr/>
                <p:nvPr/>
              </p:nvSpPr>
              <p:spPr>
                <a:xfrm>
                  <a:off x="1335504" y="1181616"/>
                  <a:ext cx="2273968" cy="2211288"/>
                </a:xfrm>
                <a:prstGeom prst="ellips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2BDA7F6-7D36-E000-110A-4F09B79960E1}"/>
                    </a:ext>
                  </a:extLst>
                </p:cNvPr>
                <p:cNvSpPr/>
                <p:nvPr/>
              </p:nvSpPr>
              <p:spPr>
                <a:xfrm>
                  <a:off x="1618247" y="1525490"/>
                  <a:ext cx="1675396" cy="15666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054F421-9F36-0478-A37E-948D998FB212}"/>
                    </a:ext>
                  </a:extLst>
                </p:cNvPr>
                <p:cNvSpPr/>
                <p:nvPr/>
              </p:nvSpPr>
              <p:spPr>
                <a:xfrm>
                  <a:off x="2009273" y="1907004"/>
                  <a:ext cx="938463" cy="87830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2B72146-FF75-822D-E16A-8C3BCACE5B95}"/>
                    </a:ext>
                  </a:extLst>
                </p:cNvPr>
                <p:cNvSpPr txBox="1"/>
                <p:nvPr/>
              </p:nvSpPr>
              <p:spPr>
                <a:xfrm>
                  <a:off x="2165688" y="1588161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মানুষ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FC5A4BC-F25C-5086-8724-C416AF5091A9}"/>
                    </a:ext>
                  </a:extLst>
                </p:cNvPr>
                <p:cNvSpPr txBox="1"/>
                <p:nvPr/>
              </p:nvSpPr>
              <p:spPr>
                <a:xfrm>
                  <a:off x="2206228" y="2154601"/>
                  <a:ext cx="542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জীব</a:t>
                  </a:r>
                </a:p>
              </p:txBody>
            </p:sp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5086995-F600-5851-D65E-A4E360C79A67}"/>
                  </a:ext>
                </a:extLst>
              </p:cNvPr>
              <p:cNvCxnSpPr>
                <a:stCxn id="45" idx="3"/>
              </p:cNvCxnSpPr>
              <p:nvPr/>
            </p:nvCxnSpPr>
            <p:spPr>
              <a:xfrm flipV="1">
                <a:off x="7465621" y="4134898"/>
                <a:ext cx="1571097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F701C4E-9000-C495-FD0A-C71AD4764C52}"/>
                  </a:ext>
                </a:extLst>
              </p:cNvPr>
              <p:cNvCxnSpPr/>
              <p:nvPr/>
            </p:nvCxnSpPr>
            <p:spPr>
              <a:xfrm flipV="1">
                <a:off x="7430343" y="3533273"/>
                <a:ext cx="1571097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557AA9-C9AF-B7FE-5E7E-B428E929B951}"/>
                  </a:ext>
                </a:extLst>
              </p:cNvPr>
              <p:cNvSpPr txBox="1"/>
              <p:nvPr/>
            </p:nvSpPr>
            <p:spPr>
              <a:xfrm>
                <a:off x="9001440" y="3395216"/>
                <a:ext cx="22640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জীববৃ্ত্তি ও বুদ্ধিবৃত্তি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19D6F20-8AC9-4463-AD5E-7455028DD47F}"/>
                  </a:ext>
                </a:extLst>
              </p:cNvPr>
              <p:cNvSpPr txBox="1"/>
              <p:nvPr/>
            </p:nvSpPr>
            <p:spPr>
              <a:xfrm>
                <a:off x="9001440" y="3959584"/>
                <a:ext cx="916579" cy="343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জীববৃত্তি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EA320B-B172-A71E-2F9B-E0AF2365FC39}"/>
                  </a:ext>
                </a:extLst>
              </p:cNvPr>
              <p:cNvSpPr txBox="1"/>
              <p:nvPr/>
            </p:nvSpPr>
            <p:spPr>
              <a:xfrm>
                <a:off x="6225516" y="5393742"/>
                <a:ext cx="2544602" cy="37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চিত্রঃ জাত্যর্থ অনুসারে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B741DCA-54F5-F098-9115-B1DE9A6090AB}"/>
                  </a:ext>
                </a:extLst>
              </p:cNvPr>
              <p:cNvSpPr txBox="1"/>
              <p:nvPr/>
            </p:nvSpPr>
            <p:spPr>
              <a:xfrm>
                <a:off x="6559778" y="3015424"/>
                <a:ext cx="11853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সৎ মানুষ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0297995-E5BA-651E-6B20-97629DE14E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0856" y="3181344"/>
                <a:ext cx="1280456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712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587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Rony</dc:creator>
  <cp:lastModifiedBy>Rony</cp:lastModifiedBy>
  <cp:revision>42</cp:revision>
  <dcterms:created xsi:type="dcterms:W3CDTF">2022-09-06T15:03:12Z</dcterms:created>
  <dcterms:modified xsi:type="dcterms:W3CDTF">2022-09-23T08:44:59Z</dcterms:modified>
</cp:coreProperties>
</file>