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89" r:id="rId2"/>
    <p:sldId id="284" r:id="rId3"/>
    <p:sldId id="285" r:id="rId4"/>
    <p:sldId id="260" r:id="rId5"/>
    <p:sldId id="262" r:id="rId6"/>
    <p:sldId id="263" r:id="rId7"/>
    <p:sldId id="276" r:id="rId8"/>
    <p:sldId id="261" r:id="rId9"/>
    <p:sldId id="274" r:id="rId10"/>
    <p:sldId id="258" r:id="rId11"/>
    <p:sldId id="268" r:id="rId12"/>
    <p:sldId id="286" r:id="rId13"/>
    <p:sldId id="279" r:id="rId14"/>
    <p:sldId id="291" r:id="rId15"/>
    <p:sldId id="295" r:id="rId16"/>
    <p:sldId id="293" r:id="rId17"/>
    <p:sldId id="294" r:id="rId18"/>
    <p:sldId id="287" r:id="rId19"/>
    <p:sldId id="277" r:id="rId20"/>
    <p:sldId id="280" r:id="rId21"/>
    <p:sldId id="28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3" autoAdjust="0"/>
    <p:restoredTop sz="90239" autoAdjust="0"/>
  </p:normalViewPr>
  <p:slideViewPr>
    <p:cSldViewPr>
      <p:cViewPr varScale="1">
        <p:scale>
          <a:sx n="65" d="100"/>
          <a:sy n="65" d="100"/>
        </p:scale>
        <p:origin x="13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1434-C140-4138-8C35-B3A630B3BCE3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9F86F-246D-4CB6-B2D6-C14544334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1A073-5D3D-4453-945A-E0A0EEAA9F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2FFA-B2C5-4536-B2BC-2E40210655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9F86F-246D-4CB6-B2D6-C14544334B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9F86F-246D-4CB6-B2D6-C14544334B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9F86F-246D-4CB6-B2D6-C14544334B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11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28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1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4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6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67818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nasir 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5401" y="2209801"/>
            <a:ext cx="55625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6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4F7B7-3B4D-0A05-7776-0F1922BA338A}"/>
              </a:ext>
            </a:extLst>
          </p:cNvPr>
          <p:cNvSpPr txBox="1"/>
          <p:nvPr/>
        </p:nvSpPr>
        <p:spPr>
          <a:xfrm>
            <a:off x="0" y="0"/>
            <a:ext cx="8839200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উৎপাদনের উপকর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3.jpg">
            <a:extLst>
              <a:ext uri="{FF2B5EF4-FFF2-40B4-BE49-F238E27FC236}">
                <a16:creationId xmlns:a16="http://schemas.microsoft.com/office/drawing/2014/main" id="{6DFF38BA-8765-20AE-6516-08764A0C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439"/>
            <a:ext cx="9144000" cy="5549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503CC-44CD-9E04-51D2-847CC24FCC4B}"/>
              </a:ext>
            </a:extLst>
          </p:cNvPr>
          <p:cNvSpPr/>
          <p:nvPr/>
        </p:nvSpPr>
        <p:spPr>
          <a:xfrm>
            <a:off x="0" y="5715000"/>
            <a:ext cx="3581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শ্রম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alth.jpg">
            <a:extLst>
              <a:ext uri="{FF2B5EF4-FFF2-40B4-BE49-F238E27FC236}">
                <a16:creationId xmlns:a16="http://schemas.microsoft.com/office/drawing/2014/main" id="{D4D1900F-520D-2387-E48C-3BAA272B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3276600" cy="4419600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5" name="Picture 4" descr="orn.jpg">
            <a:extLst>
              <a:ext uri="{FF2B5EF4-FFF2-40B4-BE49-F238E27FC236}">
                <a16:creationId xmlns:a16="http://schemas.microsoft.com/office/drawing/2014/main" id="{45C67B47-ACA2-F3F0-F157-FA4226F5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476500"/>
            <a:ext cx="1981200" cy="43815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</p:pic>
      <p:pic>
        <p:nvPicPr>
          <p:cNvPr id="9" name="Picture 8" descr="ff.jpg">
            <a:extLst>
              <a:ext uri="{FF2B5EF4-FFF2-40B4-BE49-F238E27FC236}">
                <a16:creationId xmlns:a16="http://schemas.microsoft.com/office/drawing/2014/main" id="{3F5B4D38-ECF8-00C0-AC3E-4125D8981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514600"/>
            <a:ext cx="3733800" cy="43815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Content Placeholder 3" descr="taka.jpg">
            <a:extLst>
              <a:ext uri="{FF2B5EF4-FFF2-40B4-BE49-F238E27FC236}">
                <a16:creationId xmlns:a16="http://schemas.microsoft.com/office/drawing/2014/main" id="{FCF658A9-4EDE-76AB-4B60-860F7CE13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2514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 descr="dolar.jpg">
            <a:extLst>
              <a:ext uri="{FF2B5EF4-FFF2-40B4-BE49-F238E27FC236}">
                <a16:creationId xmlns:a16="http://schemas.microsoft.com/office/drawing/2014/main" id="{6683A49F-3A48-3051-7966-2AEC6EDC82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0"/>
            <a:ext cx="4648200" cy="25146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68F962-19B2-20EF-EA46-1F72D73706B7}"/>
              </a:ext>
            </a:extLst>
          </p:cNvPr>
          <p:cNvSpPr/>
          <p:nvPr/>
        </p:nvSpPr>
        <p:spPr>
          <a:xfrm>
            <a:off x="2209800" y="2438400"/>
            <a:ext cx="44196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মূলধন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C78C6-089F-1993-D76D-1C3173CDE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"/>
            <a:ext cx="4343398" cy="2762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A212D-B6DE-DBCC-80DA-ADEAD40D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8CE9E-0582-6C70-26FB-A40B8BF19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762251"/>
            <a:ext cx="4343398" cy="4095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CF3731-2EEB-393E-9FF6-5366355B1D9B}"/>
              </a:ext>
            </a:extLst>
          </p:cNvPr>
          <p:cNvSpPr txBox="1"/>
          <p:nvPr/>
        </p:nvSpPr>
        <p:spPr>
          <a:xfrm>
            <a:off x="914400" y="2875001"/>
            <a:ext cx="2895600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10C24-60A8-65D3-0519-8AADD239984B}"/>
              </a:ext>
            </a:extLst>
          </p:cNvPr>
          <p:cNvSpPr txBox="1"/>
          <p:nvPr/>
        </p:nvSpPr>
        <p:spPr>
          <a:xfrm>
            <a:off x="228600" y="2991535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 উৎপাদনের উপকরণগুলো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E0A952-7FE6-141A-D464-4146AC00180E}"/>
              </a:ext>
            </a:extLst>
          </p:cNvPr>
          <p:cNvSpPr/>
          <p:nvPr/>
        </p:nvSpPr>
        <p:spPr>
          <a:xfrm>
            <a:off x="7010400" y="5410200"/>
            <a:ext cx="2133600" cy="1371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সময়</a:t>
            </a:r>
            <a:r>
              <a:rPr lang="en-US" dirty="0"/>
              <a:t>: ২মিনিট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3A873-413A-E4F8-A5FD-BF2E8C1DCEE6}"/>
              </a:ext>
            </a:extLst>
          </p:cNvPr>
          <p:cNvSpPr/>
          <p:nvPr/>
        </p:nvSpPr>
        <p:spPr>
          <a:xfrm>
            <a:off x="0" y="0"/>
            <a:ext cx="7162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ভূমি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CC69C3-0CE8-7A58-CE07-5C41CE8323C2}"/>
              </a:ext>
            </a:extLst>
          </p:cNvPr>
          <p:cNvSpPr/>
          <p:nvPr/>
        </p:nvSpPr>
        <p:spPr>
          <a:xfrm>
            <a:off x="0" y="381000"/>
            <a:ext cx="3733800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সাধারণত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ভূমি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বলতে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ভূ-পৃষ্ট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মাটিকে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বুঝায়</a:t>
            </a:r>
            <a:r>
              <a:rPr lang="en-US" sz="3200" dirty="0">
                <a:solidFill>
                  <a:schemeClr val="tx1"/>
                </a:solidFill>
              </a:rPr>
              <a:t>। </a:t>
            </a:r>
            <a:r>
              <a:rPr lang="en-US" sz="3200" dirty="0" err="1">
                <a:solidFill>
                  <a:schemeClr val="tx1"/>
                </a:solidFill>
              </a:rPr>
              <a:t>কিন্তু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অর্থনীতিতে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ভূমি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বলতে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প্রকৃতি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প্রদত্ত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সমস্ত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সম্পদকে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বুঝায়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যা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উদ্পাদন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কাজে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সহায়তা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করে</a:t>
            </a:r>
            <a:r>
              <a:rPr lang="en-US" sz="3200" dirty="0">
                <a:solidFill>
                  <a:schemeClr val="tx1"/>
                </a:solidFill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59437D-5D94-181B-CB0F-892B68D9C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76739"/>
            <a:ext cx="5410200" cy="34190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E64AB0-0CA5-30F5-879D-3F0593B7D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71416"/>
            <a:ext cx="5410200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1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056367-9C11-5767-5E9F-13329AFA0D44}"/>
              </a:ext>
            </a:extLst>
          </p:cNvPr>
          <p:cNvSpPr/>
          <p:nvPr/>
        </p:nvSpPr>
        <p:spPr>
          <a:xfrm>
            <a:off x="0" y="0"/>
            <a:ext cx="7162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শ্রম</a:t>
            </a:r>
            <a:endParaRPr lang="en-US" sz="7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31746-6901-4A75-C5EA-1D675BC85ED2}"/>
              </a:ext>
            </a:extLst>
          </p:cNvPr>
          <p:cNvSpPr/>
          <p:nvPr/>
        </p:nvSpPr>
        <p:spPr>
          <a:xfrm>
            <a:off x="4572000" y="9906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BEC96D-DEDE-776F-128F-65F52B9922C7}"/>
              </a:ext>
            </a:extLst>
          </p:cNvPr>
          <p:cNvSpPr/>
          <p:nvPr/>
        </p:nvSpPr>
        <p:spPr>
          <a:xfrm>
            <a:off x="0" y="1447800"/>
            <a:ext cx="73152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 “শ্রম”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মানুষের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 পরিশ্রমকে 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ঝানো 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অর্থনীতিতে শ্রম বলতে উৎপাদন কার্যে নিয়োজিত মানুষের শারীরিক ও মানসিক সব ধরনের প্রচেষ্টাকে বুঝায়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ধরনের উৎপাদনশীল মানবিক প্রচেষ্টা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7" descr="29.jpg">
            <a:extLst>
              <a:ext uri="{FF2B5EF4-FFF2-40B4-BE49-F238E27FC236}">
                <a16:creationId xmlns:a16="http://schemas.microsoft.com/office/drawing/2014/main" id="{BD9D90CB-228C-8D6A-B4CA-65C42720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29000"/>
            <a:ext cx="4800601" cy="3429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BA689F-0F05-AD0F-6256-615C39A1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3428999"/>
            <a:ext cx="43434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56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3A873-413A-E4F8-A5FD-BF2E8C1DCEE6}"/>
              </a:ext>
            </a:extLst>
          </p:cNvPr>
          <p:cNvSpPr/>
          <p:nvPr/>
        </p:nvSpPr>
        <p:spPr>
          <a:xfrm>
            <a:off x="0" y="0"/>
            <a:ext cx="3657600" cy="1841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err="1">
                <a:solidFill>
                  <a:srgbClr val="FF0000"/>
                </a:solidFill>
              </a:rPr>
              <a:t>মূলধন</a:t>
            </a:r>
            <a:endParaRPr lang="en-US" sz="6600" u="sn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39E7C-DF04-17D5-2A5D-59C28F242125}"/>
              </a:ext>
            </a:extLst>
          </p:cNvPr>
          <p:cNvSpPr txBox="1"/>
          <p:nvPr/>
        </p:nvSpPr>
        <p:spPr>
          <a:xfrm>
            <a:off x="0" y="1600200"/>
            <a:ext cx="3664226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মূলধন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সাধারণত</a:t>
            </a:r>
            <a:r>
              <a:rPr lang="en-US" sz="3200" dirty="0"/>
              <a:t>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টাকা-পয়সাকে</a:t>
            </a:r>
            <a:r>
              <a:rPr lang="en-US" sz="3200" dirty="0"/>
              <a:t> </a:t>
            </a:r>
            <a:r>
              <a:rPr lang="en-US" sz="3200" dirty="0" err="1"/>
              <a:t>বুঝায়</a:t>
            </a:r>
            <a:r>
              <a:rPr lang="en-US" sz="3200" dirty="0"/>
              <a:t>। </a:t>
            </a:r>
            <a:r>
              <a:rPr lang="en-US" sz="3200" dirty="0" err="1"/>
              <a:t>তবে</a:t>
            </a:r>
            <a:r>
              <a:rPr lang="en-US" sz="3200" dirty="0"/>
              <a:t> </a:t>
            </a:r>
            <a:r>
              <a:rPr lang="en-US" sz="3200" dirty="0" err="1"/>
              <a:t>অর্থনীতিতে</a:t>
            </a:r>
            <a:r>
              <a:rPr lang="en-US" sz="3200" dirty="0"/>
              <a:t> </a:t>
            </a:r>
            <a:r>
              <a:rPr lang="en-US" sz="3200" dirty="0" err="1"/>
              <a:t>মূলধন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 </a:t>
            </a:r>
            <a:r>
              <a:rPr lang="en-US" sz="3200" dirty="0" err="1"/>
              <a:t>উদ্পাদিত</a:t>
            </a:r>
            <a:r>
              <a:rPr lang="en-US" sz="3200" dirty="0"/>
              <a:t> </a:t>
            </a:r>
            <a:r>
              <a:rPr lang="en-US" sz="3200" dirty="0" err="1"/>
              <a:t>উপাদানকে</a:t>
            </a:r>
            <a:r>
              <a:rPr lang="en-US" sz="3200" dirty="0"/>
              <a:t>  </a:t>
            </a:r>
            <a:r>
              <a:rPr lang="en-US" sz="3200" dirty="0" err="1"/>
              <a:t>বুঝায়</a:t>
            </a:r>
            <a:r>
              <a:rPr lang="en-US" sz="3200" dirty="0"/>
              <a:t>, </a:t>
            </a:r>
            <a:r>
              <a:rPr lang="en-US" sz="3200" dirty="0" err="1"/>
              <a:t>যা</a:t>
            </a:r>
            <a:r>
              <a:rPr lang="en-US" sz="3200" dirty="0"/>
              <a:t> </a:t>
            </a:r>
            <a:r>
              <a:rPr lang="en-US" sz="3200" dirty="0" err="1"/>
              <a:t>অধিকতর</a:t>
            </a:r>
            <a:r>
              <a:rPr lang="en-US" sz="3200" dirty="0"/>
              <a:t> </a:t>
            </a:r>
            <a:r>
              <a:rPr lang="en-US" sz="3200" dirty="0" err="1"/>
              <a:t>উদ্পাদন</a:t>
            </a:r>
            <a:r>
              <a:rPr lang="en-US" sz="3200" dirty="0"/>
              <a:t> </a:t>
            </a:r>
            <a:r>
              <a:rPr lang="en-US" sz="3200" dirty="0" err="1"/>
              <a:t>কাজে</a:t>
            </a:r>
            <a:r>
              <a:rPr lang="en-US" sz="3200" dirty="0"/>
              <a:t> </a:t>
            </a:r>
            <a:r>
              <a:rPr lang="en-US" sz="3200" dirty="0" err="1"/>
              <a:t>ব্যবহৃত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।</a:t>
            </a:r>
          </a:p>
        </p:txBody>
      </p:sp>
      <p:pic>
        <p:nvPicPr>
          <p:cNvPr id="8" name="Picture 7" descr="dolar.jpg">
            <a:extLst>
              <a:ext uri="{FF2B5EF4-FFF2-40B4-BE49-F238E27FC236}">
                <a16:creationId xmlns:a16="http://schemas.microsoft.com/office/drawing/2014/main" id="{2BC6FAE7-898A-81B8-DE66-6E3D49E06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0"/>
            <a:ext cx="3429000" cy="3048000"/>
          </a:xfrm>
          <a:prstGeom prst="rect">
            <a:avLst/>
          </a:prstGeom>
          <a:ln>
            <a:solidFill>
              <a:srgbClr val="CC0066"/>
            </a:solidFill>
          </a:ln>
        </p:spPr>
      </p:pic>
      <p:pic>
        <p:nvPicPr>
          <p:cNvPr id="9" name="Picture 8" descr="taka.jpg">
            <a:extLst>
              <a:ext uri="{FF2B5EF4-FFF2-40B4-BE49-F238E27FC236}">
                <a16:creationId xmlns:a16="http://schemas.microsoft.com/office/drawing/2014/main" id="{AA74F80E-9CAF-9969-689D-3082F73C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226" y="0"/>
            <a:ext cx="2812774" cy="304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ho.jpg">
            <a:extLst>
              <a:ext uri="{FF2B5EF4-FFF2-40B4-BE49-F238E27FC236}">
                <a16:creationId xmlns:a16="http://schemas.microsoft.com/office/drawing/2014/main" id="{042A9A11-C13F-BEA4-5C10-B0D61DBDC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048000"/>
            <a:ext cx="3124200" cy="3810000"/>
          </a:xfrm>
          <a:prstGeom prst="rect">
            <a:avLst/>
          </a:prstGeom>
          <a:ln>
            <a:solidFill>
              <a:srgbClr val="6600CC"/>
            </a:solidFill>
          </a:ln>
        </p:spPr>
      </p:pic>
      <p:pic>
        <p:nvPicPr>
          <p:cNvPr id="11" name="Picture 10" descr="SV.JPG">
            <a:extLst>
              <a:ext uri="{FF2B5EF4-FFF2-40B4-BE49-F238E27FC236}">
                <a16:creationId xmlns:a16="http://schemas.microsoft.com/office/drawing/2014/main" id="{3EF6A2D1-4972-95AC-1B91-714D4B089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048000"/>
            <a:ext cx="2362200" cy="3810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0761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3A873-413A-E4F8-A5FD-BF2E8C1DCEE6}"/>
              </a:ext>
            </a:extLst>
          </p:cNvPr>
          <p:cNvSpPr/>
          <p:nvPr/>
        </p:nvSpPr>
        <p:spPr>
          <a:xfrm>
            <a:off x="0" y="0"/>
            <a:ext cx="9144000" cy="107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সংগঠন</a:t>
            </a:r>
            <a:endParaRPr lang="en-US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39E7C-DF04-17D5-2A5D-59C28F242125}"/>
              </a:ext>
            </a:extLst>
          </p:cNvPr>
          <p:cNvSpPr txBox="1"/>
          <p:nvPr/>
        </p:nvSpPr>
        <p:spPr>
          <a:xfrm>
            <a:off x="0" y="1167586"/>
            <a:ext cx="7620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সংগঠন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অন্যান্য</a:t>
            </a:r>
            <a:r>
              <a:rPr lang="en-US" sz="3200" dirty="0"/>
              <a:t> </a:t>
            </a:r>
            <a:r>
              <a:rPr lang="en-US" sz="3200" dirty="0" err="1"/>
              <a:t>উপাদানগুলো</a:t>
            </a:r>
            <a:r>
              <a:rPr lang="en-US" sz="3200" dirty="0"/>
              <a:t> </a:t>
            </a:r>
            <a:r>
              <a:rPr lang="en-US" sz="3200" dirty="0" err="1"/>
              <a:t>একত্রিত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উৎপাদন কার্য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000" dirty="0"/>
              <a:t> </a:t>
            </a:r>
            <a:r>
              <a:rPr lang="en-US" sz="3200" dirty="0" err="1"/>
              <a:t>বুঝায়</a:t>
            </a:r>
            <a:r>
              <a:rPr lang="en-US" sz="3200" dirty="0"/>
              <a:t>। </a:t>
            </a:r>
            <a:r>
              <a:rPr lang="en-US" sz="3200" dirty="0" err="1"/>
              <a:t>তবে</a:t>
            </a:r>
            <a:r>
              <a:rPr lang="en-US" sz="3200" dirty="0"/>
              <a:t> </a:t>
            </a:r>
            <a:r>
              <a:rPr lang="en-US" sz="3200" dirty="0" err="1"/>
              <a:t>যিনি</a:t>
            </a:r>
            <a:r>
              <a:rPr lang="en-US" sz="3200" dirty="0"/>
              <a:t> </a:t>
            </a:r>
            <a:r>
              <a:rPr lang="en-US" sz="3200" dirty="0" err="1"/>
              <a:t>এই</a:t>
            </a:r>
            <a:r>
              <a:rPr lang="en-US" sz="3200" dirty="0"/>
              <a:t> </a:t>
            </a:r>
            <a:r>
              <a:rPr lang="en-US" sz="3200" dirty="0" err="1"/>
              <a:t>সংগঠন</a:t>
            </a:r>
            <a:r>
              <a:rPr lang="en-US" sz="3200" dirty="0"/>
              <a:t> </a:t>
            </a:r>
            <a:r>
              <a:rPr lang="en-US" sz="3200" dirty="0" err="1"/>
              <a:t>পরিচালনা</a:t>
            </a:r>
            <a:r>
              <a:rPr lang="en-US" sz="3200" dirty="0"/>
              <a:t> </a:t>
            </a:r>
            <a:r>
              <a:rPr lang="en-US" sz="3200" dirty="0" err="1"/>
              <a:t>করেন</a:t>
            </a:r>
            <a:r>
              <a:rPr lang="en-US" sz="3200" dirty="0"/>
              <a:t> </a:t>
            </a:r>
            <a:r>
              <a:rPr lang="en-US" sz="3200" dirty="0" err="1"/>
              <a:t>তাকে</a:t>
            </a:r>
            <a:r>
              <a:rPr lang="en-US" sz="3200" dirty="0"/>
              <a:t> </a:t>
            </a:r>
            <a:r>
              <a:rPr lang="en-US" sz="3200" dirty="0" err="1"/>
              <a:t>সংগঠক</a:t>
            </a:r>
            <a:r>
              <a:rPr lang="en-US" sz="3200" dirty="0"/>
              <a:t> </a:t>
            </a:r>
            <a:r>
              <a:rPr lang="en-US" sz="3200" dirty="0" err="1"/>
              <a:t>বলা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3F1BB-0382-E5FF-8142-9B03FAE60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808CDC-07CB-7447-FB45-0F4ABC42DAAC}"/>
              </a:ext>
            </a:extLst>
          </p:cNvPr>
          <p:cNvSpPr txBox="1"/>
          <p:nvPr/>
        </p:nvSpPr>
        <p:spPr>
          <a:xfrm>
            <a:off x="0" y="1828800"/>
            <a:ext cx="876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উৎপাদনের উপকরণগুলোর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30E3E-1AEE-F62E-071E-B211D3893862}"/>
              </a:ext>
            </a:extLst>
          </p:cNvPr>
          <p:cNvSpPr/>
          <p:nvPr/>
        </p:nvSpPr>
        <p:spPr>
          <a:xfrm>
            <a:off x="0" y="0"/>
            <a:ext cx="7772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দলীয়</a:t>
            </a:r>
            <a:r>
              <a:rPr lang="en-US" sz="5400" dirty="0"/>
              <a:t> </a:t>
            </a:r>
            <a:r>
              <a:rPr lang="en-US" sz="5400" dirty="0" err="1"/>
              <a:t>কাজ</a:t>
            </a:r>
            <a:endParaRPr lang="en-US" sz="5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937CD4-B770-7D7A-1C78-914F101B3DAD}"/>
              </a:ext>
            </a:extLst>
          </p:cNvPr>
          <p:cNvSpPr/>
          <p:nvPr/>
        </p:nvSpPr>
        <p:spPr>
          <a:xfrm>
            <a:off x="7010400" y="5410200"/>
            <a:ext cx="2133600" cy="1371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সময়</a:t>
            </a:r>
            <a:r>
              <a:rPr lang="en-US" dirty="0"/>
              <a:t>: ৪ </a:t>
            </a:r>
            <a:r>
              <a:rPr lang="en-US" dirty="0" err="1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1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777240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</a:t>
            </a:r>
            <a:r>
              <a:rPr lang="en-US" sz="54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5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সাথে উৎপাদনের সম্পর্ক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অপেক্ষকের  সাহায্যে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905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Q=f(L,K)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Q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=উৎপাদন,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=অপেক্ষক চিহ্ন, 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L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=ভূমি,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K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=মূলধন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6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 বিভাগ</a:t>
            </a: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কদলপুর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রাউজান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০১৭৮২-১৬১৭১৮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prakashdebjps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723C4-2B1D-BD8C-75A7-72E85220E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2700" cy="22197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363E5-2A72-10FF-1B14-DFFD07473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76033"/>
            <a:ext cx="7239000" cy="280076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উৎপাদন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নয়-ব্যাখ্যা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43B510-8A25-DFDC-E650-1EA2D53E1451}"/>
              </a:ext>
            </a:extLst>
          </p:cNvPr>
          <p:cNvSpPr/>
          <p:nvPr/>
        </p:nvSpPr>
        <p:spPr>
          <a:xfrm>
            <a:off x="6934200" y="4876800"/>
            <a:ext cx="2133600" cy="1371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সময়</a:t>
            </a:r>
            <a:r>
              <a:rPr lang="en-US" dirty="0"/>
              <a:t>: ৪ </a:t>
            </a:r>
            <a:r>
              <a:rPr lang="en-US" dirty="0" err="1"/>
              <a:t>মিনিট</a:t>
            </a:r>
            <a:endParaRPr lang="en-US" dirty="0"/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BCEC244A-6B2A-E83A-15CD-27015F6DDF5F}"/>
              </a:ext>
            </a:extLst>
          </p:cNvPr>
          <p:cNvSpPr/>
          <p:nvPr/>
        </p:nvSpPr>
        <p:spPr>
          <a:xfrm>
            <a:off x="94343" y="152400"/>
            <a:ext cx="6629400" cy="1752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6172200" cy="20574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353902F-31DD-29C7-951F-C69A5956D860}"/>
              </a:ext>
            </a:extLst>
          </p:cNvPr>
          <p:cNvSpPr/>
          <p:nvPr/>
        </p:nvSpPr>
        <p:spPr>
          <a:xfrm>
            <a:off x="457200" y="2362200"/>
            <a:ext cx="7162800" cy="2667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সাথে উৎপাদনের সম্পর্ক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c4361dfb8.jpg">
            <a:extLst>
              <a:ext uri="{FF2B5EF4-FFF2-40B4-BE49-F238E27FC236}">
                <a16:creationId xmlns:a16="http://schemas.microsoft.com/office/drawing/2014/main" id="{AEB34A8E-ED7E-D2D0-1C3A-76A4F993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52400"/>
            <a:ext cx="9144000" cy="7010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42436E-A16C-4097-7564-2E1A59C74BD4}"/>
              </a:ext>
            </a:extLst>
          </p:cNvPr>
          <p:cNvSpPr/>
          <p:nvPr/>
        </p:nvSpPr>
        <p:spPr>
          <a:xfrm>
            <a:off x="1714500" y="1295400"/>
            <a:ext cx="5715000" cy="2781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/>
          </a:p>
        </p:txBody>
      </p:sp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76DD6E65-5004-C3C0-29A1-BAEA6909E52C}"/>
              </a:ext>
            </a:extLst>
          </p:cNvPr>
          <p:cNvSpPr/>
          <p:nvPr/>
        </p:nvSpPr>
        <p:spPr>
          <a:xfrm>
            <a:off x="5257800" y="4191000"/>
            <a:ext cx="3733800" cy="266700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7200" dirty="0" err="1">
                <a:solidFill>
                  <a:srgbClr val="FF0000"/>
                </a:solidFill>
              </a:rPr>
              <a:t>ধন্যবাদ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458200" cy="5170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অর্থনীতি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৩য়</a:t>
            </a:r>
            <a:endParaRPr lang="bn-BD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bn-BD" sz="6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6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6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r>
              <a:rPr lang="bn-BD" sz="6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6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১৭</a:t>
            </a:r>
            <a:r>
              <a:rPr lang="bn-BD" sz="6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|</a:t>
            </a:r>
            <a:r>
              <a:rPr lang="en-US" sz="6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6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|২০</a:t>
            </a:r>
            <a:r>
              <a:rPr lang="en-US" sz="6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২২</a:t>
            </a:r>
            <a:r>
              <a:rPr lang="bn-BD" sz="6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ইং</a:t>
            </a:r>
            <a:endParaRPr lang="en-US" sz="6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693_10150220721992759_85203307758_7340134_821305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78437"/>
            <a:ext cx="7162800" cy="36317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উৎপাদন</a:t>
            </a:r>
          </a:p>
          <a:p>
            <a:pPr algn="ctr"/>
            <a:endParaRPr lang="bn-BD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181600" cy="766482"/>
          </a:xfrm>
        </p:spPr>
        <p:txBody>
          <a:bodyPr>
            <a:normAutofit fontScale="90000"/>
          </a:bodyPr>
          <a:lstStyle/>
          <a:p>
            <a:r>
              <a:rPr lang="en-US" sz="8000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8763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উৎপাদন কি বলতে 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 উৎপাদনের উপকরণগুলোর নাম বলতে 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 সাথে উৎপাদনের সম্পর্ক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উৎপাদনের উপকরণগুলোর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647885"/>
            <a:ext cx="7467600" cy="526297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উৎপাদন বলতে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উপযোগ সৃষ্টি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কে বুঝায়।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প্রাকৃতিক সম্পদের উপর শ্রম, 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লধন, সাংগঠনিক দক্ষতা ও প্রযুক্তি প্রয়োগ করে তা থেকে নতুন উপযোগ সৃষ্টি করাকে উৎপাদন বলে।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4C732-2C8D-9440-4433-9B7117E67E48}"/>
              </a:ext>
            </a:extLst>
          </p:cNvPr>
          <p:cNvSpPr txBox="1"/>
          <p:nvPr/>
        </p:nvSpPr>
        <p:spPr>
          <a:xfrm>
            <a:off x="990600" y="106740"/>
            <a:ext cx="632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9600" u="sng" dirty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1106</TotalTime>
  <Words>376</Words>
  <Application>Microsoft Office PowerPoint</Application>
  <PresentationFormat>On-screen Show (4:3)</PresentationFormat>
  <Paragraphs>59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Agency FB</vt:lpstr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বাড়ির কাজ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DOEL</cp:lastModifiedBy>
  <cp:revision>110</cp:revision>
  <dcterms:created xsi:type="dcterms:W3CDTF">2006-08-16T00:00:00Z</dcterms:created>
  <dcterms:modified xsi:type="dcterms:W3CDTF">2022-10-19T03:46:44Z</dcterms:modified>
</cp:coreProperties>
</file>