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5.jpg" ContentType="image/jpeg"/>
  <Override PartName="/ppt/media/image8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57" r:id="rId3"/>
    <p:sldId id="259" r:id="rId4"/>
    <p:sldId id="268" r:id="rId5"/>
    <p:sldId id="260" r:id="rId6"/>
    <p:sldId id="262" r:id="rId7"/>
    <p:sldId id="271" r:id="rId8"/>
    <p:sldId id="272" r:id="rId9"/>
    <p:sldId id="273" r:id="rId10"/>
    <p:sldId id="261" r:id="rId11"/>
    <p:sldId id="265" r:id="rId12"/>
    <p:sldId id="263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3063"/>
    <a:srgbClr val="35E35E"/>
    <a:srgbClr val="BC4475"/>
    <a:srgbClr val="FF6699"/>
    <a:srgbClr val="FBF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3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7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51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26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82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85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3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7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7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5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3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3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8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0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9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7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608AF-03BF-45A6-AEA4-A1CF23DCD446}" type="datetimeFigureOut">
              <a:rPr lang="en-US" smtClean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639A6A-A112-4AF3-95EC-8E6215A68E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7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BEE93-2C3C-41B2-A70F-F5F7B2086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8349" y="883328"/>
            <a:ext cx="6838949" cy="1423664"/>
          </a:xfrm>
          <a:gradFill>
            <a:gsLst>
              <a:gs pos="47432">
                <a:srgbClr val="00B050"/>
              </a:gs>
              <a:gs pos="0">
                <a:srgbClr val="7030A0"/>
              </a:gs>
              <a:gs pos="88000">
                <a:schemeClr val="accent3">
                  <a:tint val="9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AB61E75-729E-43A7-9B1B-A80E8F84F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0" y="2724149"/>
            <a:ext cx="6762746" cy="289560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94AD8936-5BCB-4B82-A3B1-8189D6141928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47A856B7-CB73-4A4D-900E-5241EDCEE008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5EB5796C-872D-4CC3-9D63-73B47CF9A556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FC82650B-8D4B-4E7C-84DA-15FD52B7FCA1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82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F5DA814-9082-4572-A7B5-5AB2182A24B4}"/>
              </a:ext>
            </a:extLst>
          </p:cNvPr>
          <p:cNvSpPr txBox="1"/>
          <p:nvPr/>
        </p:nvSpPr>
        <p:spPr>
          <a:xfrm>
            <a:off x="2581835" y="701754"/>
            <a:ext cx="6001305" cy="1015663"/>
          </a:xfrm>
          <a:prstGeom prst="rect">
            <a:avLst/>
          </a:prstGeom>
          <a:gradFill>
            <a:gsLst>
              <a:gs pos="0">
                <a:srgbClr val="00B050"/>
              </a:gs>
              <a:gs pos="78000">
                <a:schemeClr val="accent4">
                  <a:shade val="94000"/>
                  <a:lumMod val="94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E8EED80-5A3C-4471-BCB2-920F1947A747}"/>
              </a:ext>
            </a:extLst>
          </p:cNvPr>
          <p:cNvSpPr txBox="1"/>
          <p:nvPr/>
        </p:nvSpPr>
        <p:spPr>
          <a:xfrm>
            <a:off x="2581833" y="4793850"/>
            <a:ext cx="6001307" cy="769441"/>
          </a:xfrm>
          <a:prstGeom prst="rect">
            <a:avLst/>
          </a:prstGeom>
          <a:gradFill>
            <a:gsLst>
              <a:gs pos="0">
                <a:srgbClr val="00B0F0"/>
              </a:gs>
              <a:gs pos="78000">
                <a:schemeClr val="accent4">
                  <a:shade val="94000"/>
                  <a:lumMod val="94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বলিতে কী বুঝায় ?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2D9A787-18E0-4233-9C12-4F134F351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835" y="2082038"/>
            <a:ext cx="6001306" cy="23151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843CC41A-640F-4831-A446-0B22F155507A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37977D6A-F1D5-4045-8456-20A69AA8EF83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302E31E2-3AB5-4939-A00C-CE51AC6EF32C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772AB86E-B12A-4E9D-9830-D9D8F9E734A7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2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F3B0013-2AF5-46C6-A569-9AFE94D9447F}"/>
              </a:ext>
            </a:extLst>
          </p:cNvPr>
          <p:cNvSpPr txBox="1"/>
          <p:nvPr/>
        </p:nvSpPr>
        <p:spPr>
          <a:xfrm>
            <a:off x="4518734" y="1223683"/>
            <a:ext cx="4544584" cy="1015663"/>
          </a:xfrm>
          <a:prstGeom prst="rect">
            <a:avLst/>
          </a:prstGeom>
          <a:gradFill>
            <a:gsLst>
              <a:gs pos="62978">
                <a:schemeClr val="accent1"/>
              </a:gs>
              <a:gs pos="48719">
                <a:srgbClr val="FFC000"/>
              </a:gs>
              <a:gs pos="24024">
                <a:srgbClr val="00B050"/>
              </a:gs>
              <a:gs pos="0">
                <a:schemeClr val="accent6">
                  <a:tint val="65000"/>
                  <a:lumMod val="110000"/>
                </a:schemeClr>
              </a:gs>
              <a:gs pos="88000">
                <a:schemeClr val="accent6">
                  <a:tint val="9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187771F-32F7-4416-BB12-2CE06653BF61}"/>
              </a:ext>
            </a:extLst>
          </p:cNvPr>
          <p:cNvSpPr txBox="1"/>
          <p:nvPr/>
        </p:nvSpPr>
        <p:spPr>
          <a:xfrm>
            <a:off x="1210236" y="3349005"/>
            <a:ext cx="7853082" cy="1323439"/>
          </a:xfrm>
          <a:prstGeom prst="rect">
            <a:avLst/>
          </a:prstGeom>
          <a:gradFill>
            <a:gsLst>
              <a:gs pos="57164">
                <a:schemeClr val="bg1"/>
              </a:gs>
              <a:gs pos="24024">
                <a:srgbClr val="00B0F0"/>
              </a:gs>
              <a:gs pos="0">
                <a:srgbClr val="FFFF00"/>
              </a:gs>
              <a:gs pos="88000">
                <a:schemeClr val="accent6">
                  <a:tint val="9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চাহিদার বৈশিষ্ট্য সমুহ আলোচনা কর ।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চাহিদার নির্ধারক সমুহ আলোচনা কর ।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5E08EC0-8AC0-487B-A56A-F068E88B3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261" y="1223682"/>
            <a:ext cx="2713053" cy="129202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C5E5AAB3-8490-4CD6-97F9-9E4951AB6974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F4E2493-75BD-4BB3-895B-EC854271A153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A8ED5382-C0F5-4C6F-B88E-E7BE3C13C5A0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4865C0CE-D51D-44DB-BB58-B92683E87ADB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448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6C9795-A52D-44B6-812C-E6BF7555F2EE}"/>
              </a:ext>
            </a:extLst>
          </p:cNvPr>
          <p:cNvSpPr txBox="1"/>
          <p:nvPr/>
        </p:nvSpPr>
        <p:spPr>
          <a:xfrm>
            <a:off x="1479176" y="930849"/>
            <a:ext cx="6972365" cy="1107996"/>
          </a:xfrm>
          <a:prstGeom prst="rect">
            <a:avLst/>
          </a:prstGeom>
          <a:gradFill>
            <a:gsLst>
              <a:gs pos="57164">
                <a:schemeClr val="bg1"/>
              </a:gs>
              <a:gs pos="24024">
                <a:srgbClr val="00B0F0"/>
              </a:gs>
              <a:gs pos="0">
                <a:srgbClr val="FFFF00"/>
              </a:gs>
              <a:gs pos="88000">
                <a:schemeClr val="accent6">
                  <a:tint val="9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rgbClr val="FF66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615AED4-FF3C-4479-A9F2-43021679620F}"/>
              </a:ext>
            </a:extLst>
          </p:cNvPr>
          <p:cNvSpPr txBox="1"/>
          <p:nvPr/>
        </p:nvSpPr>
        <p:spPr>
          <a:xfrm>
            <a:off x="1559076" y="2695498"/>
            <a:ext cx="6972366" cy="1938992"/>
          </a:xfrm>
          <a:prstGeom prst="rect">
            <a:avLst/>
          </a:prstGeom>
          <a:gradFill>
            <a:gsLst>
              <a:gs pos="0">
                <a:srgbClr val="00B0F0"/>
              </a:gs>
              <a:gs pos="78000">
                <a:schemeClr val="accent2">
                  <a:shade val="94000"/>
                  <a:lumMod val="94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গিফেন দ্রব্য বলিতে কী বুঝায় ?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পরিবর্তক দ্রব্য বলিতে কী বুঝায় ?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পরিপুরক দ্রব্য বলিতে কী বুঝায় ?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706F4DFC-B051-4B75-B357-21FAAB55AF1B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2C8FAE6D-99F1-4053-B7A3-53AAFE995C5F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0A741C4D-2FA9-4D84-8BF5-934940A6A093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687B2524-3D5C-4EE4-BE3B-C186A0240888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51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18DEEEA-D2D5-41D8-898A-C046998BA2C7}"/>
              </a:ext>
            </a:extLst>
          </p:cNvPr>
          <p:cNvSpPr txBox="1"/>
          <p:nvPr/>
        </p:nvSpPr>
        <p:spPr>
          <a:xfrm>
            <a:off x="4876800" y="781050"/>
            <a:ext cx="3333750" cy="830997"/>
          </a:xfrm>
          <a:prstGeom prst="rect">
            <a:avLst/>
          </a:prstGeom>
          <a:gradFill>
            <a:gsLst>
              <a:gs pos="34398">
                <a:srgbClr val="35E35E"/>
              </a:gs>
              <a:gs pos="0">
                <a:schemeClr val="accent5">
                  <a:tint val="96000"/>
                  <a:lumMod val="100000"/>
                </a:schemeClr>
              </a:gs>
              <a:gs pos="78000">
                <a:schemeClr val="accent5">
                  <a:shade val="94000"/>
                  <a:lumMod val="94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5CE0B20-4E66-4589-8D4F-E97179489A68}"/>
              </a:ext>
            </a:extLst>
          </p:cNvPr>
          <p:cNvSpPr txBox="1"/>
          <p:nvPr/>
        </p:nvSpPr>
        <p:spPr>
          <a:xfrm>
            <a:off x="2105025" y="2733675"/>
            <a:ext cx="6105525" cy="2308324"/>
          </a:xfrm>
          <a:prstGeom prst="rect">
            <a:avLst/>
          </a:prstGeom>
          <a:gradFill>
            <a:gsLst>
              <a:gs pos="92857">
                <a:srgbClr val="FFFF00"/>
              </a:gs>
              <a:gs pos="50021">
                <a:srgbClr val="00B0F0"/>
              </a:gs>
              <a:gs pos="28000">
                <a:schemeClr val="accent1"/>
              </a:gs>
              <a:gs pos="0">
                <a:srgbClr val="7030A0"/>
              </a:gs>
              <a:gs pos="78000">
                <a:srgbClr val="FFFF00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বিধির ব্যতিক্রম সমুহ আলোচনা কর । 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সুচী থেকে চাহিদা রেখা অংকন কর 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7C99B47F-6BEC-4FD7-BB4D-269A4CDB1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2" y="781050"/>
            <a:ext cx="2143125" cy="1104900"/>
          </a:xfrm>
          <a:prstGeom prst="rect">
            <a:avLst/>
          </a:prstGeom>
        </p:spPr>
      </p:pic>
      <p:sp>
        <p:nvSpPr>
          <p:cNvPr id="3" name="Left Brace 2">
            <a:extLst>
              <a:ext uri="{FF2B5EF4-FFF2-40B4-BE49-F238E27FC236}">
                <a16:creationId xmlns="" xmlns:a16="http://schemas.microsoft.com/office/drawing/2014/main" id="{7997FFB5-3231-47F2-A932-1E882C83C4C4}"/>
              </a:ext>
            </a:extLst>
          </p:cNvPr>
          <p:cNvSpPr/>
          <p:nvPr/>
        </p:nvSpPr>
        <p:spPr>
          <a:xfrm>
            <a:off x="10963922" y="1065320"/>
            <a:ext cx="45719" cy="7388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0CAF9C05-924D-4DF5-9F4F-DAA8E6E002ED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0154C78-A38C-4197-97E2-35694194A3BC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9E054A1C-42FF-4260-90E3-8EADF5E5E8A6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145E6691-4115-4947-A62C-5C6D92E77E6D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63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19D7CEF-DD19-4EEA-98F7-2F40B28DCB5F}"/>
              </a:ext>
            </a:extLst>
          </p:cNvPr>
          <p:cNvSpPr txBox="1"/>
          <p:nvPr/>
        </p:nvSpPr>
        <p:spPr>
          <a:xfrm>
            <a:off x="2990849" y="876300"/>
            <a:ext cx="5362575" cy="1015663"/>
          </a:xfrm>
          <a:prstGeom prst="rect">
            <a:avLst/>
          </a:prstGeom>
          <a:gradFill>
            <a:gsLst>
              <a:gs pos="0">
                <a:srgbClr val="35E35E"/>
              </a:gs>
              <a:gs pos="88000">
                <a:schemeClr val="accent3">
                  <a:tint val="9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9E22F461-E83D-4CB0-8330-3F9AF3D75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9" y="2527691"/>
            <a:ext cx="5337703" cy="293965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3CEF989-B25B-4448-BCB2-4371B26232A2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E63CFE99-1A7A-4C02-A6EC-32AB1F8B7959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9146D9E4-350E-4802-924C-008B547FD0F1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151F6C14-8A85-47F6-A8E9-EC9D59D5398C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098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C0F161-B3CB-4952-BBA2-768077985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782" y="587684"/>
            <a:ext cx="8031794" cy="925810"/>
          </a:xfrm>
          <a:gradFill>
            <a:gsLst>
              <a:gs pos="28600">
                <a:srgbClr val="00B050"/>
              </a:gs>
              <a:gs pos="0">
                <a:schemeClr val="accent3">
                  <a:tint val="65000"/>
                  <a:lumMod val="110000"/>
                </a:schemeClr>
              </a:gs>
              <a:gs pos="88000">
                <a:schemeClr val="accent3">
                  <a:tint val="9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576CD63-9E28-474F-B74C-486311CDC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1282" y="1797726"/>
            <a:ext cx="3991129" cy="3875105"/>
          </a:xfrm>
          <a:gradFill>
            <a:gsLst>
              <a:gs pos="34419">
                <a:srgbClr val="00B050"/>
              </a:gs>
              <a:gs pos="12320">
                <a:srgbClr val="FF6699"/>
              </a:gs>
              <a:gs pos="0">
                <a:schemeClr val="accent2">
                  <a:tint val="65000"/>
                  <a:lumMod val="110000"/>
                </a:schemeClr>
              </a:gs>
              <a:gs pos="88000">
                <a:schemeClr val="accent2">
                  <a:tint val="9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আলম </a:t>
            </a: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 অর্থনীতি</a:t>
            </a: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কালিয়াকৈর , গাজীপুর 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STC\Downloads\119535416_125360239295049_672561933020657816_o (1).jpg">
            <a:extLst>
              <a:ext uri="{FF2B5EF4-FFF2-40B4-BE49-F238E27FC236}">
                <a16:creationId xmlns="" xmlns:a16="http://schemas.microsoft.com/office/drawing/2014/main" id="{C892BA4E-1111-445A-893C-082DF437E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1781" y="1844502"/>
            <a:ext cx="2353696" cy="2697507"/>
          </a:xfrm>
          <a:prstGeom prst="ellipse">
            <a:avLst/>
          </a:prstGeom>
          <a:ln w="63500" cap="rnd">
            <a:solidFill>
              <a:schemeClr val="accent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6336F13B-D2C3-483A-9370-CC3DDE658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763" y="2117662"/>
            <a:ext cx="1809750" cy="25336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2A6058D7-DD58-4022-B543-ACEE1E8015DB}"/>
              </a:ext>
            </a:extLst>
          </p:cNvPr>
          <p:cNvCxnSpPr>
            <a:cxnSpLocks/>
          </p:cNvCxnSpPr>
          <p:nvPr/>
        </p:nvCxnSpPr>
        <p:spPr>
          <a:xfrm flipV="1">
            <a:off x="552055" y="14286"/>
            <a:ext cx="11277600" cy="66675"/>
          </a:xfrm>
          <a:prstGeom prst="line">
            <a:avLst/>
          </a:prstGeom>
          <a:ln w="161925" cmpd="sng">
            <a:gradFill>
              <a:gsLst>
                <a:gs pos="14948">
                  <a:srgbClr val="7030A0"/>
                </a:gs>
                <a:gs pos="0">
                  <a:srgbClr val="FFFF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21F5381D-27F4-4646-851B-B49EB48330D0}"/>
              </a:ext>
            </a:extLst>
          </p:cNvPr>
          <p:cNvCxnSpPr>
            <a:cxnSpLocks/>
          </p:cNvCxnSpPr>
          <p:nvPr/>
        </p:nvCxnSpPr>
        <p:spPr>
          <a:xfrm>
            <a:off x="469638" y="190499"/>
            <a:ext cx="12434" cy="6115051"/>
          </a:xfrm>
          <a:prstGeom prst="line">
            <a:avLst/>
          </a:prstGeom>
          <a:ln w="161925" cmpd="sng">
            <a:gradFill>
              <a:gsLst>
                <a:gs pos="23384">
                  <a:schemeClr val="tx2">
                    <a:lumMod val="60000"/>
                    <a:lumOff val="40000"/>
                  </a:schemeClr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3BD26346-E91B-4E33-9A5C-B011BF06B040}"/>
              </a:ext>
            </a:extLst>
          </p:cNvPr>
          <p:cNvCxnSpPr>
            <a:cxnSpLocks/>
          </p:cNvCxnSpPr>
          <p:nvPr/>
        </p:nvCxnSpPr>
        <p:spPr>
          <a:xfrm>
            <a:off x="469638" y="6266469"/>
            <a:ext cx="11277600" cy="39081"/>
          </a:xfrm>
          <a:prstGeom prst="line">
            <a:avLst/>
          </a:prstGeom>
          <a:ln w="161925" cmpd="sng">
            <a:gradFill>
              <a:gsLst>
                <a:gs pos="29896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11AA590C-8B31-4D68-8DF6-80054D0944F3}"/>
              </a:ext>
            </a:extLst>
          </p:cNvPr>
          <p:cNvCxnSpPr>
            <a:cxnSpLocks/>
          </p:cNvCxnSpPr>
          <p:nvPr/>
        </p:nvCxnSpPr>
        <p:spPr>
          <a:xfrm flipH="1">
            <a:off x="11797447" y="88104"/>
            <a:ext cx="12434" cy="6319839"/>
          </a:xfrm>
          <a:prstGeom prst="line">
            <a:avLst/>
          </a:prstGeom>
          <a:ln w="193675" cmpd="sng">
            <a:gradFill>
              <a:gsLst>
                <a:gs pos="27306">
                  <a:srgbClr val="FFFF00"/>
                </a:gs>
                <a:gs pos="0">
                  <a:schemeClr val="accent1">
                    <a:lumMod val="7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527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3AF254-EDCC-493B-B1D8-8F03A04E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332" y="609600"/>
            <a:ext cx="7338670" cy="935115"/>
          </a:xfrm>
          <a:gradFill>
            <a:gsLst>
              <a:gs pos="30536">
                <a:srgbClr val="00B050"/>
              </a:gs>
              <a:gs pos="0">
                <a:schemeClr val="accent1">
                  <a:tint val="65000"/>
                  <a:lumMod val="110000"/>
                </a:schemeClr>
              </a:gs>
              <a:gs pos="88000">
                <a:schemeClr val="accent1">
                  <a:tint val="9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B45EC53-C764-4BA4-8DA8-4D459E7D1D46}"/>
              </a:ext>
            </a:extLst>
          </p:cNvPr>
          <p:cNvSpPr txBox="1"/>
          <p:nvPr/>
        </p:nvSpPr>
        <p:spPr>
          <a:xfrm>
            <a:off x="1935332" y="2068497"/>
            <a:ext cx="3974113" cy="2123658"/>
          </a:xfrm>
          <a:prstGeom prst="rect">
            <a:avLst/>
          </a:prstGeom>
          <a:gradFill>
            <a:gsLst>
              <a:gs pos="48664">
                <a:schemeClr val="accent6">
                  <a:lumMod val="75000"/>
                </a:schemeClr>
              </a:gs>
              <a:gs pos="0">
                <a:schemeClr val="accent3">
                  <a:tint val="65000"/>
                  <a:lumMod val="110000"/>
                </a:schemeClr>
              </a:gs>
              <a:gs pos="88000">
                <a:schemeClr val="accent3">
                  <a:tint val="9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 ১ম পত্র</a:t>
            </a:r>
          </a:p>
          <a:p>
            <a:pPr algn="ctr"/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 ১ম বর্ষ</a:t>
            </a:r>
          </a:p>
          <a:p>
            <a:pPr algn="ctr"/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অধ্যায়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="" xmlns:a16="http://schemas.microsoft.com/office/drawing/2014/main" id="{C65F4A72-AAEB-4365-93E0-EE8B5B97652D}"/>
              </a:ext>
            </a:extLst>
          </p:cNvPr>
          <p:cNvCxnSpPr>
            <a:cxnSpLocks/>
          </p:cNvCxnSpPr>
          <p:nvPr/>
        </p:nvCxnSpPr>
        <p:spPr>
          <a:xfrm flipV="1">
            <a:off x="472014" y="188360"/>
            <a:ext cx="11277600" cy="66675"/>
          </a:xfrm>
          <a:prstGeom prst="line">
            <a:avLst/>
          </a:prstGeom>
          <a:ln w="161925" cmpd="sng">
            <a:gradFill>
              <a:gsLst>
                <a:gs pos="0">
                  <a:schemeClr val="accent1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4200000" scaled="0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DEFAC3ED-D5BD-48DF-8970-47B7083613F0}"/>
              </a:ext>
            </a:extLst>
          </p:cNvPr>
          <p:cNvCxnSpPr>
            <a:cxnSpLocks/>
          </p:cNvCxnSpPr>
          <p:nvPr/>
        </p:nvCxnSpPr>
        <p:spPr>
          <a:xfrm>
            <a:off x="482072" y="190499"/>
            <a:ext cx="0" cy="6181726"/>
          </a:xfrm>
          <a:prstGeom prst="line">
            <a:avLst/>
          </a:prstGeom>
          <a:ln w="161925" cmpd="sng">
            <a:solidFill>
              <a:schemeClr val="accent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A445829B-589E-4873-B594-746EC635CF92}"/>
              </a:ext>
            </a:extLst>
          </p:cNvPr>
          <p:cNvCxnSpPr>
            <a:cxnSpLocks/>
          </p:cNvCxnSpPr>
          <p:nvPr/>
        </p:nvCxnSpPr>
        <p:spPr>
          <a:xfrm>
            <a:off x="492131" y="6335282"/>
            <a:ext cx="11277600" cy="73885"/>
          </a:xfrm>
          <a:prstGeom prst="line">
            <a:avLst/>
          </a:prstGeom>
          <a:ln w="161925" cmpd="sng">
            <a:gradFill>
              <a:gsLst>
                <a:gs pos="0">
                  <a:srgbClr val="FFFF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C0393A62-2FA2-40A8-B4BD-C04100ECA91F}"/>
              </a:ext>
            </a:extLst>
          </p:cNvPr>
          <p:cNvCxnSpPr>
            <a:cxnSpLocks/>
          </p:cNvCxnSpPr>
          <p:nvPr/>
        </p:nvCxnSpPr>
        <p:spPr>
          <a:xfrm flipH="1">
            <a:off x="11759672" y="188360"/>
            <a:ext cx="62178" cy="6220807"/>
          </a:xfrm>
          <a:prstGeom prst="line">
            <a:avLst/>
          </a:prstGeom>
          <a:ln w="193675" cmpd="sng">
            <a:gradFill>
              <a:gsLst>
                <a:gs pos="0">
                  <a:srgbClr val="7030A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D654142-C539-46AF-96E0-61E9278A3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81" y="1812752"/>
            <a:ext cx="2476500" cy="28391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1450E76-AB17-471F-AABA-DD117D445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55755"/>
            <a:ext cx="633274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11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E9355F5-EAE5-415F-80EB-F8B590057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1119187"/>
            <a:ext cx="6743700" cy="3667125"/>
          </a:xfrm>
          <a:prstGeom prst="rect">
            <a:avLst/>
          </a:prstGeom>
          <a:pattFill prst="pct5">
            <a:fgClr>
              <a:srgbClr val="7030A0"/>
            </a:fgClr>
            <a:bgClr>
              <a:schemeClr val="bg1"/>
            </a:bgClr>
          </a:patt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3B9D4941-AA40-4B0C-8254-A94AD9D6F5A6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84290460-2AD9-47BF-89C7-DCBE5B5A1FD8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6E0BF69A-3BE7-417F-AA6F-FAFE99D5D0EB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40422EF0-ACC2-482A-8F8E-65E9FC159FF7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77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A031120-EA09-491F-B287-432EAA989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42" y="292963"/>
            <a:ext cx="6312022" cy="46252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D9DEB7B-BD62-4CAB-AA1D-F6F6DD9DF688}"/>
              </a:ext>
            </a:extLst>
          </p:cNvPr>
          <p:cNvSpPr txBox="1"/>
          <p:nvPr/>
        </p:nvSpPr>
        <p:spPr>
          <a:xfrm>
            <a:off x="3107183" y="1305018"/>
            <a:ext cx="4039341" cy="1015663"/>
          </a:xfrm>
          <a:prstGeom prst="rect">
            <a:avLst/>
          </a:prstGeom>
          <a:gradFill>
            <a:gsLst>
              <a:gs pos="48664">
                <a:schemeClr val="accent6">
                  <a:lumMod val="75000"/>
                </a:schemeClr>
              </a:gs>
              <a:gs pos="0">
                <a:schemeClr val="accent3">
                  <a:tint val="65000"/>
                  <a:lumMod val="110000"/>
                </a:schemeClr>
              </a:gs>
              <a:gs pos="88000">
                <a:schemeClr val="accent3">
                  <a:tint val="9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C2320E9-DA68-4A80-BFAF-86AA8F024B6E}"/>
              </a:ext>
            </a:extLst>
          </p:cNvPr>
          <p:cNvSpPr txBox="1"/>
          <p:nvPr/>
        </p:nvSpPr>
        <p:spPr>
          <a:xfrm>
            <a:off x="3107183" y="2983158"/>
            <a:ext cx="403934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94AD8936-5BCB-4B82-A3B1-8189D6141928}"/>
              </a:ext>
            </a:extLst>
          </p:cNvPr>
          <p:cNvCxnSpPr>
            <a:cxnSpLocks/>
          </p:cNvCxnSpPr>
          <p:nvPr/>
        </p:nvCxnSpPr>
        <p:spPr>
          <a:xfrm flipV="1">
            <a:off x="472150" y="297622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47A856B7-CB73-4A4D-900E-5241EDCEE008}"/>
              </a:ext>
            </a:extLst>
          </p:cNvPr>
          <p:cNvCxnSpPr>
            <a:cxnSpLocks/>
          </p:cNvCxnSpPr>
          <p:nvPr/>
        </p:nvCxnSpPr>
        <p:spPr>
          <a:xfrm>
            <a:off x="442251" y="330960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5EB5796C-872D-4CC3-9D63-73B47CF9A556}"/>
              </a:ext>
            </a:extLst>
          </p:cNvPr>
          <p:cNvCxnSpPr>
            <a:cxnSpLocks/>
          </p:cNvCxnSpPr>
          <p:nvPr/>
        </p:nvCxnSpPr>
        <p:spPr>
          <a:xfrm>
            <a:off x="442251" y="6522211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C82650B-8D4B-4E7C-84DA-15FD52B7FCA1}"/>
              </a:ext>
            </a:extLst>
          </p:cNvPr>
          <p:cNvCxnSpPr>
            <a:cxnSpLocks/>
          </p:cNvCxnSpPr>
          <p:nvPr/>
        </p:nvCxnSpPr>
        <p:spPr>
          <a:xfrm flipH="1">
            <a:off x="11737316" y="261903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259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F3E9D01-7728-4F5C-AC25-0DF168618721}"/>
              </a:ext>
            </a:extLst>
          </p:cNvPr>
          <p:cNvSpPr txBox="1"/>
          <p:nvPr/>
        </p:nvSpPr>
        <p:spPr>
          <a:xfrm>
            <a:off x="1422738" y="902949"/>
            <a:ext cx="8220519" cy="1015663"/>
          </a:xfrm>
          <a:prstGeom prst="rect">
            <a:avLst/>
          </a:prstGeom>
          <a:gradFill>
            <a:gsLst>
              <a:gs pos="38979">
                <a:srgbClr val="FFFF00"/>
              </a:gs>
              <a:gs pos="16227">
                <a:srgbClr val="FF6699"/>
              </a:gs>
              <a:gs pos="88000">
                <a:schemeClr val="accent3">
                  <a:tint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39617E9-BF8D-49B3-9F37-541D4AA295AD}"/>
              </a:ext>
            </a:extLst>
          </p:cNvPr>
          <p:cNvSpPr txBox="1"/>
          <p:nvPr/>
        </p:nvSpPr>
        <p:spPr>
          <a:xfrm>
            <a:off x="1354150" y="2646450"/>
            <a:ext cx="8347352" cy="2308324"/>
          </a:xfrm>
          <a:prstGeom prst="rect">
            <a:avLst/>
          </a:prstGeom>
          <a:gradFill>
            <a:gsLst>
              <a:gs pos="24024">
                <a:srgbClr val="00B050"/>
              </a:gs>
              <a:gs pos="0">
                <a:schemeClr val="accent6">
                  <a:tint val="65000"/>
                  <a:lumMod val="110000"/>
                </a:schemeClr>
              </a:gs>
              <a:gs pos="88000">
                <a:schemeClr val="accent6">
                  <a:tint val="9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এই পাঠ শেষে শিক্ষার্থীরা ......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চাহিদার ধারনা ব্যাখ্যা করতে পারবে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চাহিদা বিধির ধারনা ব্যাখ্যা করতে পারবে 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চাহিদা সুচির ধারনা ব্যাখ্যা করতে পারবে 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AC9B0B7D-B4AA-4CFE-9AED-C244AE8268ED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7C6ACD2-200E-434B-907F-9142A88135C2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F90F5201-0FB1-4B66-92E9-52EC6D0AF882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D2D409BD-7CFE-40A6-B707-71AA6BA33B60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000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F8BACF0-D6F9-4FD9-A618-06736FDFAFFD}"/>
              </a:ext>
            </a:extLst>
          </p:cNvPr>
          <p:cNvSpPr txBox="1"/>
          <p:nvPr/>
        </p:nvSpPr>
        <p:spPr>
          <a:xfrm>
            <a:off x="2971010" y="1269507"/>
            <a:ext cx="5773489" cy="769441"/>
          </a:xfrm>
          <a:prstGeom prst="rect">
            <a:avLst/>
          </a:prstGeom>
          <a:gradFill>
            <a:gsLst>
              <a:gs pos="63651">
                <a:srgbClr val="00B050"/>
              </a:gs>
              <a:gs pos="31145">
                <a:srgbClr val="FF0000"/>
              </a:gs>
              <a:gs pos="48664">
                <a:schemeClr val="accent6">
                  <a:lumMod val="75000"/>
                </a:schemeClr>
              </a:gs>
              <a:gs pos="0">
                <a:schemeClr val="accent3">
                  <a:tint val="65000"/>
                  <a:lumMod val="110000"/>
                </a:schemeClr>
              </a:gs>
              <a:gs pos="88000">
                <a:schemeClr val="accent3">
                  <a:tint val="9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231A40C-AB0D-4F39-B964-DF8F5380191B}"/>
              </a:ext>
            </a:extLst>
          </p:cNvPr>
          <p:cNvSpPr txBox="1"/>
          <p:nvPr/>
        </p:nvSpPr>
        <p:spPr>
          <a:xfrm>
            <a:off x="2962128" y="2859439"/>
            <a:ext cx="6027935" cy="1200329"/>
          </a:xfrm>
          <a:prstGeom prst="rect">
            <a:avLst/>
          </a:prstGeom>
          <a:gradFill>
            <a:gsLst>
              <a:gs pos="16227">
                <a:srgbClr val="00B050"/>
              </a:gs>
              <a:gs pos="63651">
                <a:srgbClr val="00B050"/>
              </a:gs>
              <a:gs pos="31145">
                <a:srgbClr val="FF0000"/>
              </a:gs>
              <a:gs pos="48664">
                <a:srgbClr val="00B0F0"/>
              </a:gs>
              <a:gs pos="0">
                <a:schemeClr val="tx1"/>
              </a:gs>
              <a:gs pos="88000">
                <a:schemeClr val="accent3">
                  <a:tint val="9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দ্রব্য পাওয়ার ইচ্ছাকে চাহিদা বলা হয় 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5F04BE6-5818-462C-B4A5-DDF6A3ED2E68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AA429DC6-63F4-4EB4-A70B-F24FBAA6E5E1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AD2FF0A2-34E9-4109-A23C-1FE1D6078B7A}"/>
              </a:ext>
            </a:extLst>
          </p:cNvPr>
          <p:cNvCxnSpPr>
            <a:cxnSpLocks/>
          </p:cNvCxnSpPr>
          <p:nvPr/>
        </p:nvCxnSpPr>
        <p:spPr>
          <a:xfrm>
            <a:off x="511971" y="643053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155AB26-96E3-4BFE-BFD8-176C86A8A187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5F81044-CC64-4E7B-908F-1E7EFD6FC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829" y="559294"/>
            <a:ext cx="4603376" cy="3453413"/>
          </a:xfrm>
          <a:prstGeom prst="rect">
            <a:avLst/>
          </a:prstGeom>
          <a:gradFill>
            <a:gsLst>
              <a:gs pos="38288">
                <a:srgbClr val="00B050"/>
              </a:gs>
              <a:gs pos="30498">
                <a:srgbClr val="00B050"/>
              </a:gs>
              <a:gs pos="0">
                <a:schemeClr val="accent2">
                  <a:tint val="96000"/>
                  <a:lumMod val="100000"/>
                </a:schemeClr>
              </a:gs>
              <a:gs pos="78000">
                <a:schemeClr val="accent2">
                  <a:shade val="94000"/>
                  <a:lumMod val="94000"/>
                </a:schemeClr>
              </a:gs>
            </a:gsLst>
            <a:lin ang="5400000" scaled="0"/>
          </a:gradFill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32EE101-B3F0-47D6-8E0A-3CE4A26156A6}"/>
              </a:ext>
            </a:extLst>
          </p:cNvPr>
          <p:cNvSpPr txBox="1"/>
          <p:nvPr/>
        </p:nvSpPr>
        <p:spPr>
          <a:xfrm>
            <a:off x="4057095" y="4243525"/>
            <a:ext cx="2207581" cy="584775"/>
          </a:xfrm>
          <a:prstGeom prst="rect">
            <a:avLst/>
          </a:prstGeom>
          <a:gradFill>
            <a:gsLst>
              <a:gs pos="38979">
                <a:srgbClr val="0070C0"/>
              </a:gs>
              <a:gs pos="16227">
                <a:srgbClr val="FF6699"/>
              </a:gs>
              <a:gs pos="88000">
                <a:schemeClr val="accent3">
                  <a:tint val="9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িধি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74416A1-966D-474A-B1A9-E5B0AC984A99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256DC2F2-A657-4139-BB03-10FE14C00BCB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BB282BFC-7433-4F4E-9CA7-6B7734E3796F}"/>
              </a:ext>
            </a:extLst>
          </p:cNvPr>
          <p:cNvCxnSpPr>
            <a:cxnSpLocks/>
          </p:cNvCxnSpPr>
          <p:nvPr/>
        </p:nvCxnSpPr>
        <p:spPr>
          <a:xfrm>
            <a:off x="369338" y="6357870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70C3A84C-C600-40DB-95E2-29349AC2532D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859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0206724-851D-43B3-9587-E6622144A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287" y="790575"/>
            <a:ext cx="6743700" cy="26384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7C35B03-7CF0-42ED-B3EF-950464F383DA}"/>
              </a:ext>
            </a:extLst>
          </p:cNvPr>
          <p:cNvSpPr txBox="1"/>
          <p:nvPr/>
        </p:nvSpPr>
        <p:spPr>
          <a:xfrm>
            <a:off x="4101482" y="3959440"/>
            <a:ext cx="2414726" cy="523220"/>
          </a:xfrm>
          <a:prstGeom prst="rect">
            <a:avLst/>
          </a:prstGeom>
          <a:gradFill>
            <a:gsLst>
              <a:gs pos="31156">
                <a:srgbClr val="00B0F0"/>
              </a:gs>
              <a:gs pos="16227">
                <a:srgbClr val="FF6699"/>
              </a:gs>
              <a:gs pos="88000">
                <a:schemeClr val="accent3">
                  <a:tint val="9000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চাহিদা সুচি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7AF7D927-6912-4366-B111-6ECCF56B9D59}"/>
              </a:ext>
            </a:extLst>
          </p:cNvPr>
          <p:cNvCxnSpPr>
            <a:cxnSpLocks/>
          </p:cNvCxnSpPr>
          <p:nvPr/>
        </p:nvCxnSpPr>
        <p:spPr>
          <a:xfrm flipV="1">
            <a:off x="511971" y="110693"/>
            <a:ext cx="11277600" cy="66675"/>
          </a:xfrm>
          <a:prstGeom prst="line">
            <a:avLst/>
          </a:prstGeom>
          <a:ln w="161925" cmpd="sng">
            <a:gradFill>
              <a:gsLst>
                <a:gs pos="48078">
                  <a:schemeClr val="accent6"/>
                </a:gs>
                <a:gs pos="22052">
                  <a:srgbClr val="FF6699"/>
                </a:gs>
                <a:gs pos="0">
                  <a:srgbClr val="92D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BF979BA1-E20E-4F53-A86A-20265532B529}"/>
              </a:ext>
            </a:extLst>
          </p:cNvPr>
          <p:cNvCxnSpPr>
            <a:cxnSpLocks/>
          </p:cNvCxnSpPr>
          <p:nvPr/>
        </p:nvCxnSpPr>
        <p:spPr>
          <a:xfrm>
            <a:off x="482072" y="144031"/>
            <a:ext cx="0" cy="6181726"/>
          </a:xfrm>
          <a:prstGeom prst="line">
            <a:avLst/>
          </a:prstGeom>
          <a:ln w="161925" cmpd="sng">
            <a:gradFill>
              <a:gsLst>
                <a:gs pos="25974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02D1E0C0-859C-4285-9715-29A4B103679B}"/>
              </a:ext>
            </a:extLst>
          </p:cNvPr>
          <p:cNvCxnSpPr>
            <a:cxnSpLocks/>
          </p:cNvCxnSpPr>
          <p:nvPr/>
        </p:nvCxnSpPr>
        <p:spPr>
          <a:xfrm>
            <a:off x="482072" y="6335282"/>
            <a:ext cx="11277600" cy="73885"/>
          </a:xfrm>
          <a:prstGeom prst="line">
            <a:avLst/>
          </a:prstGeom>
          <a:ln w="161925" cmpd="sng">
            <a:gradFill>
              <a:gsLst>
                <a:gs pos="43531">
                  <a:srgbClr val="00B0F0"/>
                </a:gs>
                <a:gs pos="11692">
                  <a:srgbClr val="FFFF0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449583A9-57C2-4AB7-AEF8-9B40DB28E9D4}"/>
              </a:ext>
            </a:extLst>
          </p:cNvPr>
          <p:cNvCxnSpPr>
            <a:cxnSpLocks/>
          </p:cNvCxnSpPr>
          <p:nvPr/>
        </p:nvCxnSpPr>
        <p:spPr>
          <a:xfrm flipH="1">
            <a:off x="11777137" y="74974"/>
            <a:ext cx="12434" cy="6319839"/>
          </a:xfrm>
          <a:prstGeom prst="line">
            <a:avLst/>
          </a:prstGeom>
          <a:ln w="193675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8967">
                  <a:srgbClr val="58C088"/>
                </a:gs>
                <a:gs pos="42180">
                  <a:srgbClr val="FF6699"/>
                </a:gs>
                <a:gs pos="83000">
                  <a:srgbClr val="00B050"/>
                </a:gs>
                <a:gs pos="11684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93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348</TotalTime>
  <Words>156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NikoshBAN</vt:lpstr>
      <vt:lpstr>Trebuchet MS</vt:lpstr>
      <vt:lpstr>Wingdings</vt:lpstr>
      <vt:lpstr>Wingdings 3</vt:lpstr>
      <vt:lpstr>Facet</vt:lpstr>
      <vt:lpstr>স্বাগতম</vt:lpstr>
      <vt:lpstr>শিক্ষক পরিচিতি</vt:lpstr>
      <vt:lpstr>পাঠ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MD SHA ALAM</dc:creator>
  <cp:lastModifiedBy>Microsoft account</cp:lastModifiedBy>
  <cp:revision>125</cp:revision>
  <dcterms:created xsi:type="dcterms:W3CDTF">2021-09-13T13:17:19Z</dcterms:created>
  <dcterms:modified xsi:type="dcterms:W3CDTF">2022-11-04T13:59:58Z</dcterms:modified>
</cp:coreProperties>
</file>