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78" r:id="rId2"/>
    <p:sldId id="271" r:id="rId3"/>
    <p:sldId id="277" r:id="rId4"/>
    <p:sldId id="269" r:id="rId5"/>
    <p:sldId id="270" r:id="rId6"/>
    <p:sldId id="258" r:id="rId7"/>
    <p:sldId id="267" r:id="rId8"/>
    <p:sldId id="268" r:id="rId9"/>
    <p:sldId id="272" r:id="rId10"/>
    <p:sldId id="274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00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67" autoAdjust="0"/>
  </p:normalViewPr>
  <p:slideViewPr>
    <p:cSldViewPr snapToGrid="0">
      <p:cViewPr varScale="1">
        <p:scale>
          <a:sx n="60" d="100"/>
          <a:sy n="60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D7FEAB7-E1CC-484E-A231-1CD9A69E29A8}" type="presOf" srcId="{F512222A-094F-482F-8747-E6C4A04DE7DD}" destId="{92581ECF-1CA5-45A3-8943-5DFEB36DB185}" srcOrd="0" destOrd="0" presId="urn:microsoft.com/office/officeart/2005/8/layout/radial6"/>
    <dgm:cxn modelId="{DA173E0E-35E7-4F30-B8FB-5FBC6ECA7374}" type="presOf" srcId="{05E9989D-343B-4A84-BEA9-A86E25CA146E}" destId="{0698E277-765B-4349-8AC6-5125E21CC8D4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133001EC-B22D-4B2F-A779-C27583F349A5}" type="presOf" srcId="{6E5377E1-A7C6-492E-A82A-6D2AFB7E4A77}" destId="{936B766A-6736-4960-86BC-6FC7A7C28D25}" srcOrd="0" destOrd="0" presId="urn:microsoft.com/office/officeart/2005/8/layout/radial6"/>
    <dgm:cxn modelId="{3F808490-CD4D-4A77-BDB3-15E845E37405}" type="presOf" srcId="{1FEC747F-B90A-4412-B246-B8861A413D9C}" destId="{83EF47DA-F5B2-4BC5-ADFC-A4B0BCCC7D41}" srcOrd="0" destOrd="0" presId="urn:microsoft.com/office/officeart/2005/8/layout/radial6"/>
    <dgm:cxn modelId="{7ABCD61B-1B49-4024-99EE-B175706E77ED}" type="presOf" srcId="{365FC842-BA08-4595-8A76-AA089B455CCD}" destId="{C30AEE6D-6992-4FDE-8822-12D2264B2EF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B5AB6CBD-8899-427F-8F44-72FC28C5F615}" type="presOf" srcId="{A7E40D1A-C65D-4AD5-91A6-4F67D70032E6}" destId="{ABE41740-FBAB-4A9E-849A-990E41033CBA}" srcOrd="0" destOrd="0" presId="urn:microsoft.com/office/officeart/2005/8/layout/radial6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3F40F09D-6DB7-481D-AE46-68C3AD0BCD5C}" type="presOf" srcId="{CC3E390A-5B6E-4C4B-9F80-C67B2590B0D6}" destId="{76B44667-1165-4140-A50D-5E81B2DA6414}" srcOrd="0" destOrd="0" presId="urn:microsoft.com/office/officeart/2005/8/layout/radial6"/>
    <dgm:cxn modelId="{18047CF7-8722-4BD5-B396-222FF6E3A026}" type="presOf" srcId="{064B9AD3-E514-472A-B8C9-C8A2865EE26B}" destId="{CE60B442-AB56-41AC-B71A-B82A25DFC02D}" srcOrd="0" destOrd="0" presId="urn:microsoft.com/office/officeart/2005/8/layout/radial6"/>
    <dgm:cxn modelId="{8EDE4755-A846-455B-89CB-3685242A61A6}" type="presOf" srcId="{51ECB229-78A3-42BA-B08F-2FA448494451}" destId="{9B530313-3A94-4451-9893-A84A4492B1B7}" srcOrd="0" destOrd="0" presId="urn:microsoft.com/office/officeart/2005/8/layout/radial6"/>
    <dgm:cxn modelId="{73AD36CC-4915-42ED-B820-6D22632BE897}" type="presOf" srcId="{61B366E7-689B-4CE9-B1F5-A76FDAE665BA}" destId="{98E933A0-049D-4519-8BDA-56AE1E3FAB78}" srcOrd="0" destOrd="0" presId="urn:microsoft.com/office/officeart/2005/8/layout/radial6"/>
    <dgm:cxn modelId="{8D3B2460-471B-45B7-AD95-03B8F119C7AD}" type="presParOf" srcId="{76B44667-1165-4140-A50D-5E81B2DA6414}" destId="{ABE41740-FBAB-4A9E-849A-990E41033CBA}" srcOrd="0" destOrd="0" presId="urn:microsoft.com/office/officeart/2005/8/layout/radial6"/>
    <dgm:cxn modelId="{64E343B9-590C-4C6E-8F62-45C07C254C9D}" type="presParOf" srcId="{76B44667-1165-4140-A50D-5E81B2DA6414}" destId="{CE60B442-AB56-41AC-B71A-B82A25DFC02D}" srcOrd="1" destOrd="0" presId="urn:microsoft.com/office/officeart/2005/8/layout/radial6"/>
    <dgm:cxn modelId="{5C687EB9-1DD8-4075-9ED8-DE47E19543CD}" type="presParOf" srcId="{76B44667-1165-4140-A50D-5E81B2DA6414}" destId="{4A362044-16F1-40E2-B452-B805AE4E1E9E}" srcOrd="2" destOrd="0" presId="urn:microsoft.com/office/officeart/2005/8/layout/radial6"/>
    <dgm:cxn modelId="{40B14AB0-9B0B-42D7-99AF-8AD5393AFA50}" type="presParOf" srcId="{76B44667-1165-4140-A50D-5E81B2DA6414}" destId="{92581ECF-1CA5-45A3-8943-5DFEB36DB185}" srcOrd="3" destOrd="0" presId="urn:microsoft.com/office/officeart/2005/8/layout/radial6"/>
    <dgm:cxn modelId="{57CC9C8E-CBA1-4CB0-B431-DA88F28CB817}" type="presParOf" srcId="{76B44667-1165-4140-A50D-5E81B2DA6414}" destId="{936B766A-6736-4960-86BC-6FC7A7C28D25}" srcOrd="4" destOrd="0" presId="urn:microsoft.com/office/officeart/2005/8/layout/radial6"/>
    <dgm:cxn modelId="{E33E92A0-8916-43D3-9A6B-787F8D0A0ADA}" type="presParOf" srcId="{76B44667-1165-4140-A50D-5E81B2DA6414}" destId="{03A9A9D6-BA7A-423E-B951-6A9DB2BF5746}" srcOrd="5" destOrd="0" presId="urn:microsoft.com/office/officeart/2005/8/layout/radial6"/>
    <dgm:cxn modelId="{7F26D7D0-894C-43C8-9596-3C710697AE8C}" type="presParOf" srcId="{76B44667-1165-4140-A50D-5E81B2DA6414}" destId="{83EF47DA-F5B2-4BC5-ADFC-A4B0BCCC7D41}" srcOrd="6" destOrd="0" presId="urn:microsoft.com/office/officeart/2005/8/layout/radial6"/>
    <dgm:cxn modelId="{3934BF9B-F4EA-49EE-8D70-60B67E1958AA}" type="presParOf" srcId="{76B44667-1165-4140-A50D-5E81B2DA6414}" destId="{9B530313-3A94-4451-9893-A84A4492B1B7}" srcOrd="7" destOrd="0" presId="urn:microsoft.com/office/officeart/2005/8/layout/radial6"/>
    <dgm:cxn modelId="{BD832896-D045-4BDA-85BD-CFC7E2A7E732}" type="presParOf" srcId="{76B44667-1165-4140-A50D-5E81B2DA6414}" destId="{0052DED0-6815-4550-99A1-AC636E867118}" srcOrd="8" destOrd="0" presId="urn:microsoft.com/office/officeart/2005/8/layout/radial6"/>
    <dgm:cxn modelId="{B99F77E0-ADCE-41E8-BC26-BF4CF8355391}" type="presParOf" srcId="{76B44667-1165-4140-A50D-5E81B2DA6414}" destId="{C30AEE6D-6992-4FDE-8822-12D2264B2EFA}" srcOrd="9" destOrd="0" presId="urn:microsoft.com/office/officeart/2005/8/layout/radial6"/>
    <dgm:cxn modelId="{CCDAE710-2704-449A-B5DC-F25B58320B7F}" type="presParOf" srcId="{76B44667-1165-4140-A50D-5E81B2DA6414}" destId="{0698E277-765B-4349-8AC6-5125E21CC8D4}" srcOrd="10" destOrd="0" presId="urn:microsoft.com/office/officeart/2005/8/layout/radial6"/>
    <dgm:cxn modelId="{AE655D93-194E-4736-8F7B-C2DAA95C1D86}" type="presParOf" srcId="{76B44667-1165-4140-A50D-5E81B2DA6414}" destId="{5E387D48-7AF1-422C-AEC6-23F24FEB0200}" srcOrd="11" destOrd="0" presId="urn:microsoft.com/office/officeart/2005/8/layout/radial6"/>
    <dgm:cxn modelId="{AA566A3F-C34D-4849-A6EB-D3F67AF01E3C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/>
            <a:t> </a:t>
          </a:r>
          <a:r>
            <a:rPr lang="en-US" sz="2800" dirty="0" smtClean="0"/>
            <a:t>১৫ </a:t>
          </a:r>
          <a:r>
            <a:rPr lang="en-US" sz="2800" dirty="0" err="1" smtClean="0"/>
            <a:t>লিটার</a:t>
          </a:r>
          <a:r>
            <a:rPr lang="en-US" sz="2800" dirty="0" smtClean="0"/>
            <a:t> </a:t>
          </a:r>
          <a:endParaRPr lang="en-US" sz="2800" dirty="0"/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4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16331" custScaleY="130430" custLinFactNeighborX="1867" custLinFactNeighborY="2781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3" custScaleX="107688" custScaleY="114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 custScaleY="92296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4EB6A3-606D-44DC-89C0-821A44B45554}" type="presOf" srcId="{61B366E7-689B-4CE9-B1F5-A76FDAE665BA}" destId="{98E933A0-049D-4519-8BDA-56AE1E3FAB78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CAAD167A-5989-467F-AEDF-A943D368C22C}" type="presOf" srcId="{365FC842-BA08-4595-8A76-AA089B455CCD}" destId="{C30AEE6D-6992-4FDE-8822-12D2264B2EF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9AEA69E7-1256-455E-901D-55B6AD049B20}" type="presOf" srcId="{05E9989D-343B-4A84-BEA9-A86E25CA146E}" destId="{0698E277-765B-4349-8AC6-5125E21CC8D4}" srcOrd="0" destOrd="0" presId="urn:microsoft.com/office/officeart/2005/8/layout/radial6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9A4C8BF6-450E-4F5D-B27D-2934AF301F68}" type="presOf" srcId="{CC3E390A-5B6E-4C4B-9F80-C67B2590B0D6}" destId="{76B44667-1165-4140-A50D-5E81B2DA6414}" srcOrd="0" destOrd="0" presId="urn:microsoft.com/office/officeart/2005/8/layout/radial6"/>
    <dgm:cxn modelId="{9B217D3B-7ADC-422F-94B5-A6E7C32BBE01}" type="presOf" srcId="{F512222A-094F-482F-8747-E6C4A04DE7DD}" destId="{92581ECF-1CA5-45A3-8943-5DFEB36DB185}" srcOrd="0" destOrd="0" presId="urn:microsoft.com/office/officeart/2005/8/layout/radial6"/>
    <dgm:cxn modelId="{89887B3D-0184-4C90-BC8A-32DE94A724A9}" type="presOf" srcId="{064B9AD3-E514-472A-B8C9-C8A2865EE26B}" destId="{CE60B442-AB56-41AC-B71A-B82A25DFC02D}" srcOrd="0" destOrd="0" presId="urn:microsoft.com/office/officeart/2005/8/layout/radial6"/>
    <dgm:cxn modelId="{489C09DF-CF5F-4995-B72A-7111140F482E}" type="presOf" srcId="{A7E40D1A-C65D-4AD5-91A6-4F67D70032E6}" destId="{ABE41740-FBAB-4A9E-849A-990E41033CBA}" srcOrd="0" destOrd="0" presId="urn:microsoft.com/office/officeart/2005/8/layout/radial6"/>
    <dgm:cxn modelId="{CF57B21A-192B-4A0E-AA39-861F8FB7CABD}" type="presOf" srcId="{51ECB229-78A3-42BA-B08F-2FA448494451}" destId="{9B530313-3A94-4451-9893-A84A4492B1B7}" srcOrd="0" destOrd="0" presId="urn:microsoft.com/office/officeart/2005/8/layout/radial6"/>
    <dgm:cxn modelId="{18D446FE-27F6-42B8-8416-2534DB48A04A}" type="presParOf" srcId="{76B44667-1165-4140-A50D-5E81B2DA6414}" destId="{ABE41740-FBAB-4A9E-849A-990E41033CBA}" srcOrd="0" destOrd="0" presId="urn:microsoft.com/office/officeart/2005/8/layout/radial6"/>
    <dgm:cxn modelId="{F74F7C12-BC20-4DEB-B41B-E80B406B5C2F}" type="presParOf" srcId="{76B44667-1165-4140-A50D-5E81B2DA6414}" destId="{CE60B442-AB56-41AC-B71A-B82A25DFC02D}" srcOrd="1" destOrd="0" presId="urn:microsoft.com/office/officeart/2005/8/layout/radial6"/>
    <dgm:cxn modelId="{7705721F-BD43-47D6-B020-72383ECF18BF}" type="presParOf" srcId="{76B44667-1165-4140-A50D-5E81B2DA6414}" destId="{4A362044-16F1-40E2-B452-B805AE4E1E9E}" srcOrd="2" destOrd="0" presId="urn:microsoft.com/office/officeart/2005/8/layout/radial6"/>
    <dgm:cxn modelId="{8778BC1A-DC3D-4D9F-ABF1-A1EFB9FC2F3C}" type="presParOf" srcId="{76B44667-1165-4140-A50D-5E81B2DA6414}" destId="{92581ECF-1CA5-45A3-8943-5DFEB36DB185}" srcOrd="3" destOrd="0" presId="urn:microsoft.com/office/officeart/2005/8/layout/radial6"/>
    <dgm:cxn modelId="{5A5CFB00-7A92-4B79-873F-6CFC33D14B3D}" type="presParOf" srcId="{76B44667-1165-4140-A50D-5E81B2DA6414}" destId="{9B530313-3A94-4451-9893-A84A4492B1B7}" srcOrd="4" destOrd="0" presId="urn:microsoft.com/office/officeart/2005/8/layout/radial6"/>
    <dgm:cxn modelId="{1266788A-7944-4730-B426-321110DB90C5}" type="presParOf" srcId="{76B44667-1165-4140-A50D-5E81B2DA6414}" destId="{0052DED0-6815-4550-99A1-AC636E867118}" srcOrd="5" destOrd="0" presId="urn:microsoft.com/office/officeart/2005/8/layout/radial6"/>
    <dgm:cxn modelId="{E50B435C-B0D2-47C3-9457-B1A67A18E348}" type="presParOf" srcId="{76B44667-1165-4140-A50D-5E81B2DA6414}" destId="{C30AEE6D-6992-4FDE-8822-12D2264B2EFA}" srcOrd="6" destOrd="0" presId="urn:microsoft.com/office/officeart/2005/8/layout/radial6"/>
    <dgm:cxn modelId="{58D1E995-E955-4518-994A-B281A55374F3}" type="presParOf" srcId="{76B44667-1165-4140-A50D-5E81B2DA6414}" destId="{0698E277-765B-4349-8AC6-5125E21CC8D4}" srcOrd="7" destOrd="0" presId="urn:microsoft.com/office/officeart/2005/8/layout/radial6"/>
    <dgm:cxn modelId="{1401A2E8-DEF3-495A-8259-92ECD7D5CCD5}" type="presParOf" srcId="{76B44667-1165-4140-A50D-5E81B2DA6414}" destId="{5E387D48-7AF1-422C-AEC6-23F24FEB0200}" srcOrd="8" destOrd="0" presId="urn:microsoft.com/office/officeart/2005/8/layout/radial6"/>
    <dgm:cxn modelId="{407CD506-2F84-4442-9DC6-4E1CCE271C80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396286" y="458757"/>
          <a:ext cx="2650041" cy="2650041"/>
        </a:xfrm>
        <a:prstGeom prst="blockArc">
          <a:avLst>
            <a:gd name="adj1" fmla="val 10632906"/>
            <a:gd name="adj2" fmla="val 16229764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397815" y="521642"/>
          <a:ext cx="2650041" cy="265004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397815" y="521642"/>
          <a:ext cx="2650041" cy="2650041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399343" y="458780"/>
          <a:ext cx="2650041" cy="2650041"/>
        </a:xfrm>
        <a:prstGeom prst="blockArc">
          <a:avLst>
            <a:gd name="adj1" fmla="val 16221647"/>
            <a:gd name="adj2" fmla="val 167034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674934" y="708664"/>
          <a:ext cx="2095804" cy="20139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1857" y="1003598"/>
        <a:ext cx="1481958" cy="1424064"/>
      </dsp:txXfrm>
    </dsp:sp>
    <dsp:sp modelId="{CE60B442-AB56-41AC-B71A-B82A25DFC02D}">
      <dsp:nvSpPr>
        <dsp:cNvPr id="0" name=""/>
        <dsp:cNvSpPr/>
      </dsp:nvSpPr>
      <dsp:spPr>
        <a:xfrm>
          <a:off x="1298891" y="0"/>
          <a:ext cx="867244" cy="979089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425896" y="143384"/>
        <a:ext cx="613234" cy="692321"/>
      </dsp:txXfrm>
    </dsp:sp>
    <dsp:sp modelId="{936B766A-6736-4960-86BC-6FC7A7C28D25}">
      <dsp:nvSpPr>
        <dsp:cNvPr id="0" name=""/>
        <dsp:cNvSpPr/>
      </dsp:nvSpPr>
      <dsp:spPr>
        <a:xfrm>
          <a:off x="2590195" y="1419739"/>
          <a:ext cx="853847" cy="853847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715238" y="1544782"/>
        <a:ext cx="603761" cy="603761"/>
      </dsp:txXfrm>
    </dsp:sp>
    <dsp:sp modelId="{9B530313-3A94-4451-9893-A84A4492B1B7}">
      <dsp:nvSpPr>
        <dsp:cNvPr id="0" name=""/>
        <dsp:cNvSpPr/>
      </dsp:nvSpPr>
      <dsp:spPr>
        <a:xfrm>
          <a:off x="1295912" y="2714022"/>
          <a:ext cx="853847" cy="853847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420955" y="2839065"/>
        <a:ext cx="603761" cy="603761"/>
      </dsp:txXfrm>
    </dsp:sp>
    <dsp:sp modelId="{0698E277-765B-4349-8AC6-5125E21CC8D4}">
      <dsp:nvSpPr>
        <dsp:cNvPr id="0" name=""/>
        <dsp:cNvSpPr/>
      </dsp:nvSpPr>
      <dsp:spPr>
        <a:xfrm>
          <a:off x="1630" y="1419739"/>
          <a:ext cx="853847" cy="8538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26673" y="1544782"/>
        <a:ext cx="603761" cy="603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238286" y="529703"/>
          <a:ext cx="2826418" cy="2826418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238286" y="638577"/>
          <a:ext cx="2826418" cy="260867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238286" y="529703"/>
          <a:ext cx="2826418" cy="2826418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946944" y="1171958"/>
          <a:ext cx="1512195" cy="169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r>
            <a:rPr lang="en-US" sz="2800" kern="1200" dirty="0" smtClean="0"/>
            <a:t>১৫ </a:t>
          </a:r>
          <a:r>
            <a:rPr lang="en-US" sz="2800" kern="1200" dirty="0" err="1" smtClean="0"/>
            <a:t>লিটার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1168400" y="1420254"/>
        <a:ext cx="1069283" cy="1198877"/>
      </dsp:txXfrm>
    </dsp:sp>
    <dsp:sp modelId="{CE60B442-AB56-41AC-B71A-B82A25DFC02D}">
      <dsp:nvSpPr>
        <dsp:cNvPr id="0" name=""/>
        <dsp:cNvSpPr/>
      </dsp:nvSpPr>
      <dsp:spPr>
        <a:xfrm>
          <a:off x="1161550" y="40235"/>
          <a:ext cx="979891" cy="1044451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r="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1305052" y="193191"/>
        <a:ext cx="692887" cy="738539"/>
      </dsp:txXfrm>
    </dsp:sp>
    <dsp:sp modelId="{9B530313-3A94-4451-9893-A84A4492B1B7}">
      <dsp:nvSpPr>
        <dsp:cNvPr id="0" name=""/>
        <dsp:cNvSpPr/>
      </dsp:nvSpPr>
      <dsp:spPr>
        <a:xfrm>
          <a:off x="2392034" y="2178170"/>
          <a:ext cx="909935" cy="909935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10000" r="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2525291" y="2311427"/>
        <a:ext cx="643421" cy="643421"/>
      </dsp:txXfrm>
    </dsp:sp>
    <dsp:sp modelId="{0698E277-765B-4349-8AC6-5125E21CC8D4}">
      <dsp:nvSpPr>
        <dsp:cNvPr id="0" name=""/>
        <dsp:cNvSpPr/>
      </dsp:nvSpPr>
      <dsp:spPr>
        <a:xfrm>
          <a:off x="1022" y="2178170"/>
          <a:ext cx="909935" cy="9099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t="10000" r="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34279" y="2311427"/>
        <a:ext cx="643421" cy="643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17679-7AD7-485F-A25E-7BDB13EBD98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BFD22-F470-4DD0-8B58-5A41377D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মাঝের</a:t>
            </a:r>
            <a:r>
              <a:rPr lang="bn-BD" baseline="0" dirty="0" smtClean="0"/>
              <a:t> বক্সদুটির গ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গু / গুণনীয়ক ও ল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 গু/গুণীতক  কোন বক্সটি তা সনাক্ত করতে প্রশ্ন করুন ।এই চিত্রের  মাঝের বক্স দুইটির সাথে অপর বক্সদুইটির আর কী  অন্যকোন সম্পর্ক  তৈরি করা যায় কিনা  তা  প্রশ্ন করার মাধ্যমে , কেন  গ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গু  ও ল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গুর সম্পর্ক জানা প্রয়োজন তার ধারণা দেওয়া যেতে পারে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544"/>
            </a:avLst>
          </a:prstGeom>
          <a:solidFill>
            <a:schemeClr val="accent2">
              <a:lumMod val="20000"/>
              <a:lumOff val="80000"/>
            </a:schemeClr>
          </a:solidFill>
          <a:ln w="0" cap="rnd" cmpd="dbl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7" y="6480300"/>
            <a:ext cx="384314" cy="37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0300"/>
            <a:ext cx="384314" cy="377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5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647" y="2578968"/>
            <a:ext cx="730680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১২ , ১৮ এবং ৪৮ এর গ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7647" y="4021373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7647" y="5307310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8969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38969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965" y="2620328"/>
            <a:ext cx="726032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১২ ,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১৬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এবং ৪৮ এর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3793" y="5330005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৯৬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5577" y="405274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5577" y="530730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৭২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3793" y="403624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৪৮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866" y="2510110"/>
            <a:ext cx="7859841" cy="1089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গুণফল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১৮০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গ.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৩ । সংখ্যা দুইটির 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61381" y="529862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১৮০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31745" y="4052748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7646" y="530730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৬০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83793" y="4044067"/>
            <a:ext cx="2686050" cy="8694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3518" y="2486381"/>
            <a:ext cx="7859841" cy="11033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গুণফল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৫০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০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১০০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সংখ্যা দুইটির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79311" y="532431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১০০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38906" y="4039005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২০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20690" y="403900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85748" y="529862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04" y="932915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317" y="2741876"/>
            <a:ext cx="8287717" cy="12972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অঙ্কের কোন ক্ষুদ্রতম সংখ্যা ১২ , ১৫ , ২০ ও ৩৫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দ্বারা নিঃশেষে বিভাজ্য ?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317" y="4451508"/>
            <a:ext cx="8287717" cy="128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 অঙ্কের কোন বৃহত্ম সংখ্যাকে ১৬ , ২৪ , ৩০ ও ৩৬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দিয়ে ভাগ করলে প্রত্যেকবার ভাগশেষ ১০ হবে  ?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C00000"/>
            </a:gs>
            <a:gs pos="6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52773" y="1143001"/>
            <a:ext cx="5534877" cy="1613646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1000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/>
            </a:gs>
            <a:gs pos="76000">
              <a:srgbClr val="CC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অধ্যায়-1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অনুশীলনী-1.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310" y="756745"/>
            <a:ext cx="8403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/>
              <a:t>পরিচিতি</a:t>
            </a:r>
            <a:endParaRPr lang="en-US" sz="4000" u="sng" dirty="0"/>
          </a:p>
        </p:txBody>
      </p:sp>
      <p:sp>
        <p:nvSpPr>
          <p:cNvPr id="6" name="Rectangle 5"/>
          <p:cNvSpPr/>
          <p:nvPr/>
        </p:nvSpPr>
        <p:spPr>
          <a:xfrm>
            <a:off x="441434" y="2674948"/>
            <a:ext cx="3862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dirty="0"/>
              <a:t>সুব্রত সরকার</a:t>
            </a:r>
          </a:p>
          <a:p>
            <a:r>
              <a:rPr lang="as-IN" sz="1600" dirty="0"/>
              <a:t>সহকারী শিক্ষক (গ্রন্থাগার ও তথ্য বিজ্ঞান )</a:t>
            </a:r>
          </a:p>
          <a:p>
            <a:r>
              <a:rPr lang="as-IN" dirty="0"/>
              <a:t>ঘোড়াশাল  আলহাজ্ব  রকিব  উদ্দীন  আহমেদ  বালিক  উচ্চ  বিদ্যালয়</a:t>
            </a:r>
          </a:p>
          <a:p>
            <a:r>
              <a:rPr lang="as-IN" sz="2000" dirty="0"/>
              <a:t>মোবাইল নম্বরঃ ০১৭১৩১২৬৩৪৬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97" y="440248"/>
            <a:ext cx="6980525" cy="5889246"/>
          </a:xfrm>
          <a:prstGeom prst="roundRect">
            <a:avLst>
              <a:gd name="adj" fmla="val 557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24" name="Left-Right Arrow 23"/>
          <p:cNvSpPr/>
          <p:nvPr/>
        </p:nvSpPr>
        <p:spPr>
          <a:xfrm>
            <a:off x="3385298" y="2894054"/>
            <a:ext cx="2373408" cy="981635"/>
          </a:xfrm>
          <a:prstGeom prst="leftRightArrow">
            <a:avLst>
              <a:gd name="adj1" fmla="val 50000"/>
              <a:gd name="adj2" fmla="val 99315"/>
            </a:avLst>
          </a:prstGeom>
          <a:gradFill>
            <a:gsLst>
              <a:gs pos="47000">
                <a:srgbClr val="C00000"/>
              </a:gs>
              <a:gs pos="4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3780307" y="4021928"/>
            <a:ext cx="1573306" cy="769845"/>
          </a:xfrm>
          <a:prstGeom prst="rightArrow">
            <a:avLst>
              <a:gd name="adj1" fmla="val 60214"/>
              <a:gd name="adj2" fmla="val 50000"/>
            </a:avLst>
          </a:prstGeom>
          <a:gradFill>
            <a:gsLst>
              <a:gs pos="70000">
                <a:srgbClr val="C00000"/>
              </a:gs>
              <a:gs pos="6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3808884" y="1976294"/>
            <a:ext cx="1526236" cy="833717"/>
          </a:xfrm>
          <a:prstGeom prst="rightArrow">
            <a:avLst>
              <a:gd name="adj1" fmla="val 53226"/>
              <a:gd name="adj2" fmla="val 50000"/>
            </a:avLst>
          </a:prstGeom>
          <a:gradFill>
            <a:gsLst>
              <a:gs pos="70000">
                <a:srgbClr val="C00000"/>
              </a:gs>
              <a:gs pos="6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62000">
              <a:srgbClr val="CC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5560" y="2541494"/>
            <a:ext cx="6481482" cy="1452282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সম্পর্ক  </a:t>
            </a:r>
            <a:endParaRPr lang="en-US" sz="3600" u="sng" dirty="0">
              <a:ln w="0"/>
              <a:solidFill>
                <a:srgbClr val="33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/>
            </a:gs>
            <a:gs pos="70000">
              <a:srgbClr val="CC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349624" y="276514"/>
            <a:ext cx="8431305" cy="1431261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40344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600" u="sng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6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757" y="2661194"/>
            <a:ext cx="788670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ল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-এর মধ্যে সম্পর্ক নির্ণয় 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228" y="3580757"/>
            <a:ext cx="7611036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ল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-এর সম্পর্ক দিয়ে গাণিতিক সমস্যা 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সমাধান 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71" y="1230145"/>
            <a:ext cx="6327264" cy="4525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71" y="1240023"/>
            <a:ext cx="6313452" cy="4515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559" y="1240023"/>
            <a:ext cx="6341076" cy="4535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558" y="1240023"/>
            <a:ext cx="6327265" cy="453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746" y="1210386"/>
            <a:ext cx="6354889" cy="4544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r="3784"/>
          <a:stretch/>
        </p:blipFill>
        <p:spPr>
          <a:xfrm>
            <a:off x="1465676" y="1210386"/>
            <a:ext cx="6408879" cy="4544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676" y="1205513"/>
            <a:ext cx="6361702" cy="4549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676" y="1207388"/>
            <a:ext cx="6379897" cy="4562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808" y="1217520"/>
            <a:ext cx="6360147" cy="454871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882588" y="4020670"/>
            <a:ext cx="1264024" cy="806822"/>
          </a:xfrm>
          <a:prstGeom prst="wedgeEllipseCallout">
            <a:avLst>
              <a:gd name="adj1" fmla="val -67497"/>
              <a:gd name="adj2" fmla="val -308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গু- ৩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510220" y="4262717"/>
            <a:ext cx="2215300" cy="806822"/>
          </a:xfrm>
          <a:prstGeom prst="wedgeEllipseCallout">
            <a:avLst>
              <a:gd name="adj1" fmla="val 30441"/>
              <a:gd name="adj2" fmla="val 360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গু- ১০৫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542031" y="2482430"/>
            <a:ext cx="2468804" cy="806822"/>
          </a:xfrm>
          <a:prstGeom prst="wedgeEllipseCallout">
            <a:avLst>
              <a:gd name="adj1" fmla="val 30441"/>
              <a:gd name="adj2" fmla="val 3604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২১=৩১৫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1655" y="617140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86" y="3134864"/>
            <a:ext cx="63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4" y="125996"/>
            <a:ext cx="7279255" cy="5261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489" y="5731588"/>
            <a:ext cx="8234060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= ৩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489" y="5731588"/>
            <a:ext cx="8234060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 সংখ্যার গুণফল =সংখ্যাদ্বয়ের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সংখ্যাদ্বয়ের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9040" y="1609980"/>
            <a:ext cx="4739622" cy="56477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92" y="3420832"/>
            <a:ext cx="79203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৩৩৮০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২৬০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সংখ্যা দুইটির গ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কর ।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rgbClr val="0033C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1491" y="368347"/>
            <a:ext cx="6660742" cy="3630706"/>
            <a:chOff x="-537489" y="502276"/>
            <a:chExt cx="10124374" cy="503562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27586964"/>
                </p:ext>
              </p:extLst>
            </p:nvPr>
          </p:nvGraphicFramePr>
          <p:xfrm>
            <a:off x="-537489" y="502276"/>
            <a:ext cx="5237447" cy="50356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880081889"/>
                </p:ext>
              </p:extLst>
            </p:nvPr>
          </p:nvGraphicFramePr>
          <p:xfrm>
            <a:off x="4566314" y="502277"/>
            <a:ext cx="5020571" cy="49582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 rot="19509455">
            <a:off x="209449" y="882692"/>
            <a:ext cx="2858500" cy="73577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94" y="3999053"/>
            <a:ext cx="86195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সর্বাধিক  কত মাপের মগ দ্বারা বালতি দুটি পূর্ণকরা যাবে । </a:t>
            </a:r>
            <a:endParaRPr lang="en-US" sz="32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94" y="4633095"/>
            <a:ext cx="86195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সর্বনিম</a:t>
            </a:r>
            <a:r>
              <a:rPr lang="en-US" sz="3200" dirty="0" err="1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মাপের </a:t>
            </a:r>
            <a:r>
              <a:rPr lang="en-US" sz="3200" dirty="0" err="1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 বালতি দুটি দ্বারা পূর্ণকরা যাবে । </a:t>
            </a:r>
            <a:endParaRPr lang="en-US" sz="3200" dirty="0">
              <a:ln>
                <a:solidFill>
                  <a:srgbClr val="FF33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92" y="5361268"/>
            <a:ext cx="861956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দেখাও যে , প্রদত্ত বালতি দুটির তরলের গুণফল , মগ ও পাত্রের  </a:t>
            </a:r>
          </a:p>
          <a:p>
            <a:r>
              <a:rPr lang="bn-BD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তরলের গুণফলের সমান  । 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973</TotalTime>
  <Words>460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Windows User</cp:lastModifiedBy>
  <cp:revision>139</cp:revision>
  <dcterms:created xsi:type="dcterms:W3CDTF">2015-03-22T15:42:05Z</dcterms:created>
  <dcterms:modified xsi:type="dcterms:W3CDTF">2022-08-15T11:32:55Z</dcterms:modified>
</cp:coreProperties>
</file>