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6000">
                <a:srgbClr val="EAF244"/>
              </a:gs>
              <a:gs pos="35000">
                <a:schemeClr val="bg1"/>
              </a:gs>
              <a:gs pos="94000">
                <a:schemeClr val="bg1"/>
              </a:gs>
              <a:gs pos="57000">
                <a:schemeClr val="bg1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6609"/>
            <a:ext cx="12192000" cy="659486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205" y="259492"/>
            <a:ext cx="197708" cy="6341205"/>
          </a:xfrm>
          <a:prstGeom prst="rect">
            <a:avLst/>
          </a:prstGeom>
          <a:gradFill flip="none" rotWithShape="1">
            <a:gsLst>
              <a:gs pos="19000">
                <a:srgbClr val="0070C0"/>
              </a:gs>
              <a:gs pos="44000">
                <a:srgbClr val="FF0000"/>
              </a:gs>
              <a:gs pos="77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966157" y="259492"/>
            <a:ext cx="197708" cy="6341205"/>
          </a:xfrm>
          <a:prstGeom prst="rect">
            <a:avLst/>
          </a:prstGeom>
          <a:gradFill flip="none" rotWithShape="1">
            <a:gsLst>
              <a:gs pos="19000">
                <a:srgbClr val="0070C0"/>
              </a:gs>
              <a:gs pos="44000">
                <a:srgbClr val="FF0000"/>
              </a:gs>
              <a:gs pos="77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6609"/>
            <a:ext cx="12192000" cy="13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600697"/>
            <a:ext cx="12192000" cy="13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A85E-40D8-437E-8BB8-EBAEAC02B89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90" y="0"/>
            <a:ext cx="1257418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1070844" y="347910"/>
            <a:ext cx="885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174" y="1418643"/>
            <a:ext cx="4001011" cy="2545707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1026"/>
              </a:avLst>
            </a:prstTxWarp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b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589EE-9944-4117-B4AE-3F00F526E6D0}"/>
              </a:ext>
            </a:extLst>
          </p:cNvPr>
          <p:cNvSpPr txBox="1"/>
          <p:nvPr/>
        </p:nvSpPr>
        <p:spPr>
          <a:xfrm>
            <a:off x="6310859" y="1049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901918" y="729608"/>
            <a:ext cx="5471410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075812" y="914510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34187-8BD4-4FD3-B48E-9DED08CF4A83}"/>
              </a:ext>
            </a:extLst>
          </p:cNvPr>
          <p:cNvSpPr txBox="1"/>
          <p:nvPr/>
        </p:nvSpPr>
        <p:spPr>
          <a:xfrm>
            <a:off x="1336794" y="5439727"/>
            <a:ext cx="9899575" cy="9191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জমজম কুপ কিভাবে সৃষ্টি হয় ।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0BD5AA-6672-48AC-9C5E-BA691924B656}"/>
              </a:ext>
            </a:extLst>
          </p:cNvPr>
          <p:cNvGrpSpPr/>
          <p:nvPr/>
        </p:nvGrpSpPr>
        <p:grpSpPr>
          <a:xfrm>
            <a:off x="3627453" y="2023364"/>
            <a:ext cx="4026099" cy="3252866"/>
            <a:chOff x="4563265" y="1843790"/>
            <a:chExt cx="3886200" cy="2767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411260-A617-4982-A8F7-38E57392D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3265" y="1843790"/>
              <a:ext cx="3886200" cy="27674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6F0F3A-C9D9-4095-AC30-25AC7C574A5C}"/>
                </a:ext>
              </a:extLst>
            </p:cNvPr>
            <p:cNvSpPr/>
            <p:nvPr/>
          </p:nvSpPr>
          <p:spPr>
            <a:xfrm>
              <a:off x="5966086" y="2008682"/>
              <a:ext cx="1064302" cy="269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1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5044272" y="565018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1979-46C3-4296-9A0E-CBBB54FE90C6}"/>
              </a:ext>
            </a:extLst>
          </p:cNvPr>
          <p:cNvSpPr txBox="1">
            <a:spLocks/>
          </p:cNvSpPr>
          <p:nvPr/>
        </p:nvSpPr>
        <p:spPr>
          <a:xfrm>
            <a:off x="289808" y="1968777"/>
            <a:ext cx="7828856" cy="41312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  <a:buFont typeface="Wingdings" pitchFamily="2" charset="2"/>
              <a:buChar char="q"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স্বপ্নে ক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ুরবানির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ইসমাইল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অকপটে আদেশ পালনে রাজি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রবানির উদ্দেশ্যে মিনায় যাত্রা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পথিমধ্যে শয়তানের প্ররোচনা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ইসমাইল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 শোয়ে প্রস্তুত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তৎসময়ে আল্লাহর পক্ষ থেকে আওয়াজ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ব্যাপারে আল্লাহর বাণী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-“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ইবরাহিম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স্বপ্নকে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সৎকর্মশীলদের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পুরস্কৃত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।”</a:t>
            </a:r>
            <a:endParaRPr lang="bn-BD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SzPct val="80000"/>
              <a:buFont typeface="Wingdings" pitchFamily="2" charset="2"/>
              <a:buChar char="q"/>
            </a:pPr>
            <a:endParaRPr lang="bn-BD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Computer City\Pictures\BLOK POST\sejarah-idul-adha.gif">
            <a:extLst>
              <a:ext uri="{FF2B5EF4-FFF2-40B4-BE49-F238E27FC236}">
                <a16:creationId xmlns:a16="http://schemas.microsoft.com/office/drawing/2014/main" id="{BF621E77-6900-4891-AF45-D8716121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0246" r="4023" b="7377"/>
          <a:stretch/>
        </p:blipFill>
        <p:spPr bwMode="auto">
          <a:xfrm>
            <a:off x="8738861" y="1968777"/>
            <a:ext cx="2795661" cy="24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8C57E6-A9B9-4ADD-A012-834E1995178E}"/>
              </a:ext>
            </a:extLst>
          </p:cNvPr>
          <p:cNvSpPr txBox="1"/>
          <p:nvPr/>
        </p:nvSpPr>
        <p:spPr>
          <a:xfrm>
            <a:off x="3249852" y="5916200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আস-সাফফাত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আয়াত-১০৫)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CF523-22B2-4B97-B18E-8741466E5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5" t="6297" r="11157"/>
          <a:stretch/>
        </p:blipFill>
        <p:spPr>
          <a:xfrm flipH="1">
            <a:off x="9200834" y="4646315"/>
            <a:ext cx="1871713" cy="16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923082" y="499169"/>
            <a:ext cx="5629673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935245" y="593170"/>
            <a:ext cx="362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কাবাগৃহ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endParaRPr lang="en-US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CEC6F0-8ADE-4779-A168-C7B6B7338CF7}"/>
              </a:ext>
            </a:extLst>
          </p:cNvPr>
          <p:cNvSpPr txBox="1">
            <a:spLocks/>
          </p:cNvSpPr>
          <p:nvPr/>
        </p:nvSpPr>
        <p:spPr>
          <a:xfrm>
            <a:off x="551196" y="4359828"/>
            <a:ext cx="11089608" cy="2234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পাথর খণ্ড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পিতার হাতে তুলে দিতেন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একটা পাথর লিফটের কাজ করতেন 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ইব্রাহিম আঃ গাঁথুনি লাগাতেন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		 </a:t>
            </a:r>
          </a:p>
          <a:p>
            <a:pPr algn="just">
              <a:buSzPct val="80000"/>
              <a:buFont typeface="Wingdings" pitchFamily="2" charset="2"/>
              <a:buChar char="q"/>
            </a:pPr>
            <a:endParaRPr lang="bn-BD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F99D5-2C3A-4DD0-957E-A0AEB67D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299" y="1608833"/>
            <a:ext cx="4170423" cy="254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4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927160" y="428978"/>
            <a:ext cx="4765659" cy="1100614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773855" y="550087"/>
            <a:ext cx="306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41864-2147-4C2F-B292-FE19FA114E1E}"/>
              </a:ext>
            </a:extLst>
          </p:cNvPr>
          <p:cNvSpPr txBox="1"/>
          <p:nvPr/>
        </p:nvSpPr>
        <p:spPr>
          <a:xfrm>
            <a:off x="498444" y="3291994"/>
            <a:ext cx="11195111" cy="3484900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ইসমাঈল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(আ.)-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ছাদেকুল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ওয়াদ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অঙ্গীকার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পালনকারী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70783-02BF-4330-B3BE-BBB14E23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19" y="282579"/>
            <a:ext cx="4230991" cy="29141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52D89-435A-4B14-B841-E071902AA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4272" r="30388" b="51057"/>
          <a:stretch/>
        </p:blipFill>
        <p:spPr>
          <a:xfrm>
            <a:off x="738919" y="1529591"/>
            <a:ext cx="3540432" cy="24251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18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383436" y="499169"/>
            <a:ext cx="8034728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765114" y="565018"/>
            <a:ext cx="561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E4F621-675A-4F67-AB3C-4F41D814EC17}"/>
              </a:ext>
            </a:extLst>
          </p:cNvPr>
          <p:cNvSpPr txBox="1">
            <a:spLocks/>
          </p:cNvSpPr>
          <p:nvPr/>
        </p:nvSpPr>
        <p:spPr>
          <a:xfrm>
            <a:off x="384747" y="2175980"/>
            <a:ext cx="11422505" cy="43492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SzPct val="80000"/>
              <a:buFont typeface="+mj-lt"/>
              <a:buAutoNum type="arabicPeriod"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নাম কী ?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রবা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.)-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বয়স কত ?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আদেশে অবশেষে কি কোরবানি দিলেন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উপাধী কি ছিল  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(আ.)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ইন্তিকাল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SzPct val="80000"/>
              <a:buFont typeface="+mj-lt"/>
              <a:buAutoNum type="arabicPeriod"/>
            </a:pP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816142" y="577513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13A43-792E-4D5D-8E21-E1070D464927}"/>
              </a:ext>
            </a:extLst>
          </p:cNvPr>
          <p:cNvSpPr txBox="1"/>
          <p:nvPr/>
        </p:nvSpPr>
        <p:spPr>
          <a:xfrm>
            <a:off x="418322" y="5382160"/>
            <a:ext cx="1158623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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রবা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কাবাগৃহ নির্মা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ইতিহাস বর্ণনা কর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66F45-BFB7-41F4-99B7-45E8F2F4D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3" y="1888703"/>
            <a:ext cx="5156617" cy="3234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8AB9C-4776-46C9-BDB3-EF3D97522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601" y="1924959"/>
            <a:ext cx="5268646" cy="3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086373" y="592611"/>
            <a:ext cx="5840256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280053" y="609712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756A2-DA86-4031-A0E6-9B76FCBD2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" y="1739973"/>
            <a:ext cx="9908498" cy="47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04949" y="1606732"/>
            <a:ext cx="11351622" cy="4911634"/>
            <a:chOff x="849086" y="1606732"/>
            <a:chExt cx="10580914" cy="4650377"/>
          </a:xfrm>
        </p:grpSpPr>
        <p:sp>
          <p:nvSpPr>
            <p:cNvPr id="22" name="Snip Same Side Corner Rectangle 21"/>
            <p:cNvSpPr/>
            <p:nvPr/>
          </p:nvSpPr>
          <p:spPr>
            <a:xfrm>
              <a:off x="849086" y="1606732"/>
              <a:ext cx="4741817" cy="4650377"/>
            </a:xfrm>
            <a:prstGeom prst="snip2SameRect">
              <a:avLst>
                <a:gd name="adj1" fmla="val 26478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nip Same Side Corner Rectangle 22"/>
            <p:cNvSpPr/>
            <p:nvPr/>
          </p:nvSpPr>
          <p:spPr>
            <a:xfrm>
              <a:off x="6688183" y="1606732"/>
              <a:ext cx="4741817" cy="4650377"/>
            </a:xfrm>
            <a:prstGeom prst="snip2SameRect">
              <a:avLst>
                <a:gd name="adj1" fmla="val 26478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9992" y="1759403"/>
            <a:ext cx="5460273" cy="3958046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রোকনপুর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566" y="4012638"/>
            <a:ext cx="41686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আল-আমিন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রোকনপুর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949" y="5960165"/>
            <a:ext cx="508720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মোবাইল-01737104665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9363" y="5960165"/>
            <a:ext cx="508720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৫০মিনিট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284616" y="351809"/>
            <a:ext cx="3840481" cy="1027758"/>
            <a:chOff x="3089366" y="363272"/>
            <a:chExt cx="5825896" cy="1027758"/>
          </a:xfrm>
        </p:grpSpPr>
        <p:sp>
          <p:nvSpPr>
            <p:cNvPr id="37" name="Freeform 36"/>
            <p:cNvSpPr/>
            <p:nvPr/>
          </p:nvSpPr>
          <p:spPr>
            <a:xfrm>
              <a:off x="3089366" y="378823"/>
              <a:ext cx="4957354" cy="1012207"/>
            </a:xfrm>
            <a:custGeom>
              <a:avLst/>
              <a:gdLst>
                <a:gd name="connsiteX0" fmla="*/ 685800 w 4957354"/>
                <a:gd name="connsiteY0" fmla="*/ 0 h 1012207"/>
                <a:gd name="connsiteX1" fmla="*/ 4957354 w 4957354"/>
                <a:gd name="connsiteY1" fmla="*/ 0 h 1012207"/>
                <a:gd name="connsiteX2" fmla="*/ 4957354 w 4957354"/>
                <a:gd name="connsiteY2" fmla="*/ 1012207 h 1012207"/>
                <a:gd name="connsiteX3" fmla="*/ 685800 w 4957354"/>
                <a:gd name="connsiteY3" fmla="*/ 1012207 h 1012207"/>
                <a:gd name="connsiteX4" fmla="*/ 685800 w 4957354"/>
                <a:gd name="connsiteY4" fmla="*/ 842552 h 1012207"/>
                <a:gd name="connsiteX5" fmla="*/ 0 w 4957354"/>
                <a:gd name="connsiteY5" fmla="*/ 499652 h 1012207"/>
                <a:gd name="connsiteX6" fmla="*/ 685800 w 4957354"/>
                <a:gd name="connsiteY6" fmla="*/ 156752 h 1012207"/>
                <a:gd name="connsiteX7" fmla="*/ 685800 w 4957354"/>
                <a:gd name="connsiteY7" fmla="*/ 0 h 10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354" h="1012207">
                  <a:moveTo>
                    <a:pt x="685800" y="0"/>
                  </a:moveTo>
                  <a:lnTo>
                    <a:pt x="4957354" y="0"/>
                  </a:lnTo>
                  <a:lnTo>
                    <a:pt x="4957354" y="1012207"/>
                  </a:lnTo>
                  <a:lnTo>
                    <a:pt x="685800" y="1012207"/>
                  </a:lnTo>
                  <a:lnTo>
                    <a:pt x="685800" y="842552"/>
                  </a:lnTo>
                  <a:lnTo>
                    <a:pt x="0" y="499652"/>
                  </a:lnTo>
                  <a:lnTo>
                    <a:pt x="685800" y="156752"/>
                  </a:lnTo>
                  <a:lnTo>
                    <a:pt x="6858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3957908" y="363272"/>
              <a:ext cx="4957354" cy="1012207"/>
            </a:xfrm>
            <a:custGeom>
              <a:avLst/>
              <a:gdLst>
                <a:gd name="connsiteX0" fmla="*/ 685800 w 4957354"/>
                <a:gd name="connsiteY0" fmla="*/ 0 h 1012207"/>
                <a:gd name="connsiteX1" fmla="*/ 4957354 w 4957354"/>
                <a:gd name="connsiteY1" fmla="*/ 0 h 1012207"/>
                <a:gd name="connsiteX2" fmla="*/ 4957354 w 4957354"/>
                <a:gd name="connsiteY2" fmla="*/ 1012207 h 1012207"/>
                <a:gd name="connsiteX3" fmla="*/ 685800 w 4957354"/>
                <a:gd name="connsiteY3" fmla="*/ 1012207 h 1012207"/>
                <a:gd name="connsiteX4" fmla="*/ 685800 w 4957354"/>
                <a:gd name="connsiteY4" fmla="*/ 842552 h 1012207"/>
                <a:gd name="connsiteX5" fmla="*/ 0 w 4957354"/>
                <a:gd name="connsiteY5" fmla="*/ 499652 h 1012207"/>
                <a:gd name="connsiteX6" fmla="*/ 685800 w 4957354"/>
                <a:gd name="connsiteY6" fmla="*/ 156752 h 1012207"/>
                <a:gd name="connsiteX7" fmla="*/ 685800 w 4957354"/>
                <a:gd name="connsiteY7" fmla="*/ 0 h 10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354" h="1012207">
                  <a:moveTo>
                    <a:pt x="685800" y="0"/>
                  </a:moveTo>
                  <a:lnTo>
                    <a:pt x="4957354" y="0"/>
                  </a:lnTo>
                  <a:lnTo>
                    <a:pt x="4957354" y="1012207"/>
                  </a:lnTo>
                  <a:lnTo>
                    <a:pt x="685800" y="1012207"/>
                  </a:lnTo>
                  <a:lnTo>
                    <a:pt x="685800" y="842552"/>
                  </a:lnTo>
                  <a:lnTo>
                    <a:pt x="0" y="499652"/>
                  </a:lnTo>
                  <a:lnTo>
                    <a:pt x="685800" y="156752"/>
                  </a:lnTo>
                  <a:lnTo>
                    <a:pt x="6858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885508" y="382768"/>
            <a:ext cx="5087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F5F8F-4C4D-4616-8901-9764A583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00" y="2408246"/>
            <a:ext cx="2770301" cy="32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31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44568-3D51-4CCD-ACDD-CEA7BCC6C538}"/>
              </a:ext>
            </a:extLst>
          </p:cNvPr>
          <p:cNvSpPr/>
          <p:nvPr/>
        </p:nvSpPr>
        <p:spPr>
          <a:xfrm>
            <a:off x="291125" y="190105"/>
            <a:ext cx="11609750" cy="1265076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এবং চিন্তা করে বল </a:t>
            </a:r>
            <a:endParaRPr lang="en-US" sz="4400" b="1" dirty="0">
              <a:ln w="11430"/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AAB15-ED34-4C6A-8E24-F4621AF1B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2238"/>
          <a:stretch/>
        </p:blipFill>
        <p:spPr>
          <a:xfrm>
            <a:off x="5418300" y="1226318"/>
            <a:ext cx="3982417" cy="3449850"/>
          </a:xfrm>
          <a:prstGeom prst="rect">
            <a:avLst/>
          </a:prstGeom>
        </p:spPr>
      </p:pic>
      <p:pic>
        <p:nvPicPr>
          <p:cNvPr id="10" name="Picture 9" descr="is.jpg">
            <a:extLst>
              <a:ext uri="{FF2B5EF4-FFF2-40B4-BE49-F238E27FC236}">
                <a16:creationId xmlns:a16="http://schemas.microsoft.com/office/drawing/2014/main" id="{B54FD5FA-BF63-468F-A9F9-07FA29C5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94" y="1226318"/>
            <a:ext cx="4259039" cy="3449850"/>
          </a:xfrm>
          <a:prstGeom prst="rect">
            <a:avLst/>
          </a:prstGeom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9216B758-B4FE-40DD-BFF5-9156C4E5B4AD}"/>
              </a:ext>
            </a:extLst>
          </p:cNvPr>
          <p:cNvSpPr/>
          <p:nvPr/>
        </p:nvSpPr>
        <p:spPr>
          <a:xfrm>
            <a:off x="400732" y="4842204"/>
            <a:ext cx="8025685" cy="7686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BF93B660-E877-4BEC-8759-2230831E1360}"/>
              </a:ext>
            </a:extLst>
          </p:cNvPr>
          <p:cNvSpPr/>
          <p:nvPr/>
        </p:nvSpPr>
        <p:spPr>
          <a:xfrm>
            <a:off x="3574145" y="5776910"/>
            <a:ext cx="8025685" cy="7686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AFFAFBF2-1C9E-4AD2-A330-F3368D397D5F}"/>
              </a:ext>
            </a:extLst>
          </p:cNvPr>
          <p:cNvSpPr/>
          <p:nvPr/>
        </p:nvSpPr>
        <p:spPr>
          <a:xfrm rot="16200000">
            <a:off x="8371948" y="2566525"/>
            <a:ext cx="3615886" cy="9354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ইসাঈল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(আ.)</a:t>
            </a:r>
          </a:p>
        </p:txBody>
      </p:sp>
    </p:spTree>
    <p:extLst>
      <p:ext uri="{BB962C8B-B14F-4D97-AF65-F5344CB8AC3E}">
        <p14:creationId xmlns:p14="http://schemas.microsoft.com/office/powerpoint/2010/main" val="31454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53543" y="424218"/>
            <a:ext cx="4624250" cy="1130262"/>
            <a:chOff x="4268138" y="424218"/>
            <a:chExt cx="3941125" cy="1027759"/>
          </a:xfrm>
        </p:grpSpPr>
        <p:grpSp>
          <p:nvGrpSpPr>
            <p:cNvPr id="6" name="Group 5"/>
            <p:cNvGrpSpPr/>
            <p:nvPr/>
          </p:nvGrpSpPr>
          <p:grpSpPr>
            <a:xfrm>
              <a:off x="4268138" y="424218"/>
              <a:ext cx="3941125" cy="1027758"/>
              <a:chOff x="2911022" y="363272"/>
              <a:chExt cx="5978572" cy="102775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911022" y="378823"/>
                <a:ext cx="4957353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flipH="1">
                <a:off x="3932236" y="363272"/>
                <a:ext cx="4957358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932129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05553" y="529448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583FBE-8499-47F4-ADBF-731101CA0F92}"/>
              </a:ext>
            </a:extLst>
          </p:cNvPr>
          <p:cNvGrpSpPr/>
          <p:nvPr/>
        </p:nvGrpSpPr>
        <p:grpSpPr>
          <a:xfrm>
            <a:off x="2788170" y="1609858"/>
            <a:ext cx="7270230" cy="4940844"/>
            <a:chOff x="2788170" y="1609858"/>
            <a:chExt cx="7270230" cy="5043006"/>
          </a:xfrm>
        </p:grpSpPr>
        <p:grpSp>
          <p:nvGrpSpPr>
            <p:cNvPr id="19" name="Group 18"/>
            <p:cNvGrpSpPr/>
            <p:nvPr/>
          </p:nvGrpSpPr>
          <p:grpSpPr>
            <a:xfrm>
              <a:off x="2788170" y="1609858"/>
              <a:ext cx="7270230" cy="5043006"/>
              <a:chOff x="3544625" y="1762575"/>
              <a:chExt cx="5324163" cy="442528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3544625" y="3106454"/>
                <a:ext cx="5324163" cy="1678488"/>
              </a:xfrm>
              <a:custGeom>
                <a:avLst/>
                <a:gdLst>
                  <a:gd name="connsiteX0" fmla="*/ 1043561 w 5787024"/>
                  <a:gd name="connsiteY0" fmla="*/ 0 h 1678488"/>
                  <a:gd name="connsiteX1" fmla="*/ 4743463 w 5787024"/>
                  <a:gd name="connsiteY1" fmla="*/ 0 h 1678488"/>
                  <a:gd name="connsiteX2" fmla="*/ 5787024 w 5787024"/>
                  <a:gd name="connsiteY2" fmla="*/ 826717 h 1678488"/>
                  <a:gd name="connsiteX3" fmla="*/ 4711838 w 5787024"/>
                  <a:gd name="connsiteY3" fmla="*/ 1678488 h 1678488"/>
                  <a:gd name="connsiteX4" fmla="*/ 1075186 w 5787024"/>
                  <a:gd name="connsiteY4" fmla="*/ 1678488 h 1678488"/>
                  <a:gd name="connsiteX5" fmla="*/ 0 w 5787024"/>
                  <a:gd name="connsiteY5" fmla="*/ 826717 h 167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7024" h="1678488">
                    <a:moveTo>
                      <a:pt x="1043561" y="0"/>
                    </a:moveTo>
                    <a:lnTo>
                      <a:pt x="4743463" y="0"/>
                    </a:lnTo>
                    <a:lnTo>
                      <a:pt x="5787024" y="826717"/>
                    </a:lnTo>
                    <a:lnTo>
                      <a:pt x="4711838" y="1678488"/>
                    </a:lnTo>
                    <a:lnTo>
                      <a:pt x="1075186" y="1678488"/>
                    </a:lnTo>
                    <a:lnTo>
                      <a:pt x="0" y="826717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হযরত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ইসমাঈল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(আ.)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94281" y="4822520"/>
                <a:ext cx="3221839" cy="1365337"/>
              </a:xfrm>
              <a:custGeom>
                <a:avLst/>
                <a:gdLst>
                  <a:gd name="connsiteX0" fmla="*/ 0 w 3446916"/>
                  <a:gd name="connsiteY0" fmla="*/ 0 h 1365337"/>
                  <a:gd name="connsiteX1" fmla="*/ 3446916 w 3446916"/>
                  <a:gd name="connsiteY1" fmla="*/ 0 h 1365337"/>
                  <a:gd name="connsiteX2" fmla="*/ 1723458 w 3446916"/>
                  <a:gd name="connsiteY2" fmla="*/ 1365337 h 136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916" h="1365337">
                    <a:moveTo>
                      <a:pt x="0" y="0"/>
                    </a:moveTo>
                    <a:lnTo>
                      <a:pt x="3446916" y="0"/>
                    </a:lnTo>
                    <a:lnTo>
                      <a:pt x="1723458" y="136533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538622" y="1762575"/>
                <a:ext cx="3317064" cy="1318827"/>
              </a:xfrm>
              <a:custGeom>
                <a:avLst/>
                <a:gdLst>
                  <a:gd name="connsiteX0" fmla="*/ 1700665 w 3401330"/>
                  <a:gd name="connsiteY0" fmla="*/ 0 h 1318827"/>
                  <a:gd name="connsiteX1" fmla="*/ 3401330 w 3401330"/>
                  <a:gd name="connsiteY1" fmla="*/ 1318827 h 1318827"/>
                  <a:gd name="connsiteX2" fmla="*/ 0 w 3401330"/>
                  <a:gd name="connsiteY2" fmla="*/ 1318827 h 131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1330" h="1318827">
                    <a:moveTo>
                      <a:pt x="1700665" y="0"/>
                    </a:moveTo>
                    <a:lnTo>
                      <a:pt x="3401330" y="1318827"/>
                    </a:lnTo>
                    <a:lnTo>
                      <a:pt x="0" y="131882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5424F-99CB-4618-A37F-36B3DD5C8B1F}"/>
                </a:ext>
              </a:extLst>
            </p:cNvPr>
            <p:cNvSpPr txBox="1"/>
            <p:nvPr/>
          </p:nvSpPr>
          <p:spPr>
            <a:xfrm>
              <a:off x="5334197" y="2281645"/>
              <a:ext cx="2174061" cy="1099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4EA34C-F4B9-459C-852E-07325C2F432F}"/>
                </a:ext>
              </a:extLst>
            </p:cNvPr>
            <p:cNvSpPr txBox="1"/>
            <p:nvPr/>
          </p:nvSpPr>
          <p:spPr>
            <a:xfrm>
              <a:off x="5811838" y="5263132"/>
              <a:ext cx="1876072" cy="596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পাঠ-১ </a:t>
              </a:r>
              <a:endParaRPr lang="en-US" sz="3200" b="1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C1657CD-019D-433A-8362-6EFBC80B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8584392" y="751445"/>
            <a:ext cx="2662716" cy="2677555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266D1B-325F-41E8-823A-CA9A03701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1104728" y="929258"/>
            <a:ext cx="2662716" cy="2677555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27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DFF3BC-8DCC-40A5-9965-AEE39DCDEBDF}"/>
              </a:ext>
            </a:extLst>
          </p:cNvPr>
          <p:cNvSpPr txBox="1">
            <a:spLocks/>
          </p:cNvSpPr>
          <p:nvPr/>
        </p:nvSpPr>
        <p:spPr>
          <a:xfrm>
            <a:off x="372531" y="2862543"/>
            <a:ext cx="11287749" cy="3176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ইসমাইল আঃএর পরিচিতি বলতে পারবে । </a:t>
            </a:r>
          </a:p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ইসমাইল আঃ কে নির্বাসন ও জমজম কুপের ইতিহাস ব্যাখ্যা করতে  পারবে ।</a:t>
            </a:r>
          </a:p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কুরবানীর ইতিহাস সম্পর্কে লিখতে পারবে । </a:t>
            </a:r>
          </a:p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কাবা গৃহ নির্মানের ইতিহাস বর্ণনা করতে পারব 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055589" y="624087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879640" y="920867"/>
            <a:ext cx="2680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D27FD1-2333-4AF8-83E8-966201DA8C07}"/>
              </a:ext>
            </a:extLst>
          </p:cNvPr>
          <p:cNvSpPr txBox="1"/>
          <p:nvPr/>
        </p:nvSpPr>
        <p:spPr>
          <a:xfrm>
            <a:off x="362294" y="1985280"/>
            <a:ext cx="565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23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1796550" y="639851"/>
            <a:ext cx="859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ইসমাঈল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(আ.)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023857-13DB-459B-8693-7673BBD62555}"/>
              </a:ext>
            </a:extLst>
          </p:cNvPr>
          <p:cNvSpPr txBox="1">
            <a:spLocks/>
          </p:cNvSpPr>
          <p:nvPr/>
        </p:nvSpPr>
        <p:spPr>
          <a:xfrm>
            <a:off x="489678" y="3429001"/>
            <a:ext cx="11212643" cy="245103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</a:pP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(আ.)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ইবরাহিম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(আ.)-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হাজিরা</a:t>
            </a:r>
            <a:r>
              <a:rPr lang="en-US" sz="32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(আ.)।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১৯১০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ইবরাহিম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(আ.)-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৮৬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আদনান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822CA-F88F-4C52-A6FF-264CF4D67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5122107" y="1572789"/>
            <a:ext cx="1417200" cy="1425097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4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669522" y="565018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3ACDBBA6-F211-4DAC-B872-ABF12B385561}"/>
              </a:ext>
            </a:extLst>
          </p:cNvPr>
          <p:cNvSpPr/>
          <p:nvPr/>
        </p:nvSpPr>
        <p:spPr>
          <a:xfrm>
            <a:off x="841947" y="3713310"/>
            <a:ext cx="10508105" cy="2807411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 ইসমা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লিখ ।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B6AD6-A405-4DC8-8993-A70DAA1DB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-1905" r="9903" b="1905"/>
          <a:stretch/>
        </p:blipFill>
        <p:spPr>
          <a:xfrm>
            <a:off x="4489642" y="1745743"/>
            <a:ext cx="3425167" cy="210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60788-DDFD-41C8-ADDB-ADD3206AD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1104728" y="929258"/>
            <a:ext cx="2662716" cy="2677555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8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37924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5239142" y="445098"/>
            <a:ext cx="233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নির্বাসন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DF5DD8-03E2-49F2-BC58-CEA387CEA485}"/>
              </a:ext>
            </a:extLst>
          </p:cNvPr>
          <p:cNvGrpSpPr/>
          <p:nvPr/>
        </p:nvGrpSpPr>
        <p:grpSpPr>
          <a:xfrm>
            <a:off x="429914" y="1573289"/>
            <a:ext cx="11433339" cy="1566437"/>
            <a:chOff x="494675" y="1663646"/>
            <a:chExt cx="11433339" cy="15664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F8869D-A55D-4383-A13C-1E134CBB35C1}"/>
                </a:ext>
              </a:extLst>
            </p:cNvPr>
            <p:cNvSpPr txBox="1"/>
            <p:nvPr/>
          </p:nvSpPr>
          <p:spPr>
            <a:xfrm>
              <a:off x="494675" y="2128601"/>
              <a:ext cx="32576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আল্লাহর নির্দেশ</a:t>
              </a:r>
              <a:endParaRPr lang="en-US" sz="4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6A6CBF-A3FD-4A3F-9C21-1F0F457F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42" y="1663646"/>
              <a:ext cx="3332572" cy="1566437"/>
            </a:xfrm>
            <a:prstGeom prst="rect">
              <a:avLst/>
            </a:prstGeom>
          </p:spPr>
        </p:pic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8E38AD8B-824B-4CB7-AE82-920751ED984F}"/>
                </a:ext>
              </a:extLst>
            </p:cNvPr>
            <p:cNvSpPr/>
            <p:nvPr/>
          </p:nvSpPr>
          <p:spPr>
            <a:xfrm>
              <a:off x="5390550" y="1986959"/>
              <a:ext cx="1444965" cy="1101416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EC0F61-383D-435B-87DE-03A6883536B6}"/>
              </a:ext>
            </a:extLst>
          </p:cNvPr>
          <p:cNvGrpSpPr/>
          <p:nvPr/>
        </p:nvGrpSpPr>
        <p:grpSpPr>
          <a:xfrm>
            <a:off x="361629" y="3550629"/>
            <a:ext cx="11468741" cy="1590675"/>
            <a:chOff x="429914" y="3362344"/>
            <a:chExt cx="11468741" cy="15906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C76CD0-DAD4-481C-A936-FE6D3D349642}"/>
                </a:ext>
              </a:extLst>
            </p:cNvPr>
            <p:cNvSpPr txBox="1"/>
            <p:nvPr/>
          </p:nvSpPr>
          <p:spPr>
            <a:xfrm>
              <a:off x="429914" y="3769625"/>
              <a:ext cx="61398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মক্কার অদুরে নির্জন স্থানে নির্বাসন </a:t>
              </a:r>
              <a:endParaRPr lang="en-US" sz="28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CA95F7-5A9E-443A-95F9-C51C30C25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3791" y="3362344"/>
              <a:ext cx="3384864" cy="1590675"/>
            </a:xfrm>
            <a:prstGeom prst="rect">
              <a:avLst/>
            </a:prstGeom>
          </p:spPr>
        </p:pic>
        <p:sp>
          <p:nvSpPr>
            <p:cNvPr id="23" name="Arrow: Striped Right 22">
              <a:extLst>
                <a:ext uri="{FF2B5EF4-FFF2-40B4-BE49-F238E27FC236}">
                  <a16:creationId xmlns:a16="http://schemas.microsoft.com/office/drawing/2014/main" id="{B3C6B43A-0AD5-4B42-A358-1869D1268EA8}"/>
                </a:ext>
              </a:extLst>
            </p:cNvPr>
            <p:cNvSpPr/>
            <p:nvPr/>
          </p:nvSpPr>
          <p:spPr>
            <a:xfrm>
              <a:off x="6438799" y="3759544"/>
              <a:ext cx="1604189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6982E7-CAD5-473F-A700-6AC2407F766C}"/>
              </a:ext>
            </a:extLst>
          </p:cNvPr>
          <p:cNvGrpSpPr/>
          <p:nvPr/>
        </p:nvGrpSpPr>
        <p:grpSpPr>
          <a:xfrm>
            <a:off x="429914" y="4947652"/>
            <a:ext cx="11342362" cy="1590675"/>
            <a:chOff x="429914" y="4947652"/>
            <a:chExt cx="11342362" cy="15906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34F88E-4CF7-4A9E-89EE-A01B80C93234}"/>
                </a:ext>
              </a:extLst>
            </p:cNvPr>
            <p:cNvSpPr txBox="1"/>
            <p:nvPr/>
          </p:nvSpPr>
          <p:spPr>
            <a:xfrm>
              <a:off x="429914" y="5491865"/>
              <a:ext cx="54553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কিছু খেজুর ও এক মশক পানি</a:t>
              </a:r>
              <a:endParaRPr lang="en-US" sz="28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6882CA-4E60-4E02-A4EF-F5D729DCBEFA}"/>
                </a:ext>
              </a:extLst>
            </p:cNvPr>
            <p:cNvGrpSpPr/>
            <p:nvPr/>
          </p:nvGrpSpPr>
          <p:grpSpPr>
            <a:xfrm>
              <a:off x="8259580" y="4947652"/>
              <a:ext cx="3512696" cy="1590675"/>
              <a:chOff x="3064397" y="467552"/>
              <a:chExt cx="6684373" cy="328861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2D27F6E-2B91-4F6B-8B15-2B4451CAF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4401" y="513168"/>
                <a:ext cx="3834369" cy="32385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259986A-D645-44E8-8943-5B538B2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397" y="467552"/>
                <a:ext cx="2834280" cy="3288613"/>
              </a:xfrm>
              <a:prstGeom prst="rect">
                <a:avLst/>
              </a:prstGeom>
            </p:spPr>
          </p:pic>
        </p:grpSp>
        <p:sp>
          <p:nvSpPr>
            <p:cNvPr id="24" name="Arrow: Striped Right 23">
              <a:extLst>
                <a:ext uri="{FF2B5EF4-FFF2-40B4-BE49-F238E27FC236}">
                  <a16:creationId xmlns:a16="http://schemas.microsoft.com/office/drawing/2014/main" id="{F0E5EDB3-409A-4C0A-8418-C43680D13392}"/>
                </a:ext>
              </a:extLst>
            </p:cNvPr>
            <p:cNvSpPr/>
            <p:nvPr/>
          </p:nvSpPr>
          <p:spPr>
            <a:xfrm>
              <a:off x="6351729" y="5440002"/>
              <a:ext cx="1907852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1898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683240" y="499169"/>
            <a:ext cx="6490740" cy="1254680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003935" y="618676"/>
            <a:ext cx="381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জমজম</a:t>
            </a:r>
            <a:r>
              <a:rPr lang="en-US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63F49E-CCAB-489A-BA45-936904C401F5}"/>
              </a:ext>
            </a:extLst>
          </p:cNvPr>
          <p:cNvGrpSpPr/>
          <p:nvPr/>
        </p:nvGrpSpPr>
        <p:grpSpPr>
          <a:xfrm>
            <a:off x="494675" y="1678178"/>
            <a:ext cx="10777928" cy="1254680"/>
            <a:chOff x="494675" y="1678177"/>
            <a:chExt cx="10777928" cy="15664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3AABE2-E272-4220-9284-7F3A2D5034A1}"/>
                </a:ext>
              </a:extLst>
            </p:cNvPr>
            <p:cNvSpPr txBox="1"/>
            <p:nvPr/>
          </p:nvSpPr>
          <p:spPr>
            <a:xfrm>
              <a:off x="494675" y="2128601"/>
              <a:ext cx="3525324" cy="730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en-US" sz="32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পিপাসায়</a:t>
              </a:r>
              <a:r>
                <a:rPr lang="en-US" sz="32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 </a:t>
              </a:r>
              <a:r>
                <a:rPr lang="en-US" sz="32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কাতর</a:t>
              </a:r>
              <a:endParaRPr lang="en-US" sz="320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08FA81-93D3-4EE5-B16D-998799F4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0383" y="1678177"/>
              <a:ext cx="2282220" cy="1566437"/>
            </a:xfrm>
            <a:prstGeom prst="rect">
              <a:avLst/>
            </a:prstGeom>
          </p:spPr>
        </p:pic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20FE5EB8-132C-47D3-B22E-5560F0D977B3}"/>
                </a:ext>
              </a:extLst>
            </p:cNvPr>
            <p:cNvSpPr/>
            <p:nvPr/>
          </p:nvSpPr>
          <p:spPr>
            <a:xfrm>
              <a:off x="4290336" y="2101765"/>
              <a:ext cx="4086887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2AFD12-E9C7-43DF-A921-C5EC005C55D1}"/>
              </a:ext>
            </a:extLst>
          </p:cNvPr>
          <p:cNvGrpSpPr/>
          <p:nvPr/>
        </p:nvGrpSpPr>
        <p:grpSpPr>
          <a:xfrm>
            <a:off x="494675" y="3041367"/>
            <a:ext cx="10716142" cy="1254679"/>
            <a:chOff x="470630" y="3306608"/>
            <a:chExt cx="10716142" cy="15906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72F4-186D-466D-BFF4-69DBBE81D533}"/>
                </a:ext>
              </a:extLst>
            </p:cNvPr>
            <p:cNvSpPr txBox="1"/>
            <p:nvPr/>
          </p:nvSpPr>
          <p:spPr>
            <a:xfrm>
              <a:off x="470630" y="3325890"/>
              <a:ext cx="6030818" cy="66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মা খাদ্য ও পানীয় সন্ধানে  অস্থীর</a:t>
              </a:r>
              <a:r>
                <a:rPr lang="en-US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FD52B8-E412-4F47-BFDF-17FF1583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52537" y="3306608"/>
              <a:ext cx="2234235" cy="1590675"/>
            </a:xfrm>
            <a:prstGeom prst="rect">
              <a:avLst/>
            </a:prstGeom>
          </p:spPr>
        </p:pic>
        <p:sp>
          <p:nvSpPr>
            <p:cNvPr id="26" name="Arrow: Striped Right 25">
              <a:extLst>
                <a:ext uri="{FF2B5EF4-FFF2-40B4-BE49-F238E27FC236}">
                  <a16:creationId xmlns:a16="http://schemas.microsoft.com/office/drawing/2014/main" id="{27D27F00-4188-4B0F-A388-269B39E1AADB}"/>
                </a:ext>
              </a:extLst>
            </p:cNvPr>
            <p:cNvSpPr/>
            <p:nvPr/>
          </p:nvSpPr>
          <p:spPr>
            <a:xfrm>
              <a:off x="6835515" y="3407921"/>
              <a:ext cx="1604189" cy="796278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400F1D-4221-49FB-AF73-9A1573CFC3C6}"/>
              </a:ext>
            </a:extLst>
          </p:cNvPr>
          <p:cNvGrpSpPr/>
          <p:nvPr/>
        </p:nvGrpSpPr>
        <p:grpSpPr>
          <a:xfrm>
            <a:off x="494675" y="4466770"/>
            <a:ext cx="10716142" cy="928885"/>
            <a:chOff x="429914" y="4969716"/>
            <a:chExt cx="10716142" cy="15664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03D1B2-9B8C-4E42-A7FD-9DA5A2AAB344}"/>
                </a:ext>
              </a:extLst>
            </p:cNvPr>
            <p:cNvSpPr txBox="1"/>
            <p:nvPr/>
          </p:nvSpPr>
          <p:spPr>
            <a:xfrm>
              <a:off x="429914" y="5491865"/>
              <a:ext cx="6151043" cy="88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সাফা মারওয়ায় সাতবার ছুটাছুটি</a:t>
              </a:r>
              <a:r>
                <a:rPr lang="en-US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B726D4-A3D0-45E0-96E6-951F1D55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4548" y="4969716"/>
              <a:ext cx="2221508" cy="1566435"/>
            </a:xfrm>
            <a:prstGeom prst="rect">
              <a:avLst/>
            </a:prstGeom>
          </p:spPr>
        </p:pic>
        <p:sp>
          <p:nvSpPr>
            <p:cNvPr id="30" name="Arrow: Striped Right 29">
              <a:extLst>
                <a:ext uri="{FF2B5EF4-FFF2-40B4-BE49-F238E27FC236}">
                  <a16:creationId xmlns:a16="http://schemas.microsoft.com/office/drawing/2014/main" id="{900204D1-5DB9-415E-A320-F4F54A4BB3A0}"/>
                </a:ext>
              </a:extLst>
            </p:cNvPr>
            <p:cNvSpPr/>
            <p:nvPr/>
          </p:nvSpPr>
          <p:spPr>
            <a:xfrm>
              <a:off x="7001657" y="5593717"/>
              <a:ext cx="1249660" cy="796278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5BBC99-1880-48C7-BBC8-42CFD9EF1584}"/>
              </a:ext>
            </a:extLst>
          </p:cNvPr>
          <p:cNvGrpSpPr/>
          <p:nvPr/>
        </p:nvGrpSpPr>
        <p:grpSpPr>
          <a:xfrm>
            <a:off x="494675" y="5455616"/>
            <a:ext cx="10716141" cy="1072286"/>
            <a:chOff x="429914" y="5216714"/>
            <a:chExt cx="10716141" cy="180826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51B76B-179A-41FA-AD46-BE1F0E25AE58}"/>
                </a:ext>
              </a:extLst>
            </p:cNvPr>
            <p:cNvSpPr txBox="1"/>
            <p:nvPr/>
          </p:nvSpPr>
          <p:spPr>
            <a:xfrm>
              <a:off x="429914" y="5491864"/>
              <a:ext cx="8494633" cy="88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শিশু ইসমাঈলের পদাঘাতে জমজম কুপ সৃষ্টি</a:t>
              </a:r>
              <a:r>
                <a:rPr lang="en-US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endParaRPr lang="en-US" sz="28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7695484-B034-4923-BFF1-F880471C6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4547" y="5216714"/>
              <a:ext cx="2221508" cy="1808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8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458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8801737104665</cp:lastModifiedBy>
  <cp:revision>36</cp:revision>
  <dcterms:created xsi:type="dcterms:W3CDTF">2020-09-18T13:01:09Z</dcterms:created>
  <dcterms:modified xsi:type="dcterms:W3CDTF">2022-11-04T02:53:37Z</dcterms:modified>
</cp:coreProperties>
</file>