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BAD76-4C59-4EE2-B980-FCEA07B15E88}"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F5346-578B-4D29-9295-77C4C565D571}" type="slidenum">
              <a:rPr lang="en-US" smtClean="0"/>
              <a:t>‹#›</a:t>
            </a:fld>
            <a:endParaRPr lang="en-US"/>
          </a:p>
        </p:txBody>
      </p:sp>
    </p:spTree>
    <p:extLst>
      <p:ext uri="{BB962C8B-B14F-4D97-AF65-F5344CB8AC3E}">
        <p14:creationId xmlns:p14="http://schemas.microsoft.com/office/powerpoint/2010/main" val="42090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F5346-578B-4D29-9295-77C4C565D571}" type="slidenum">
              <a:rPr lang="en-US" smtClean="0"/>
              <a:t>6</a:t>
            </a:fld>
            <a:endParaRPr lang="en-US"/>
          </a:p>
        </p:txBody>
      </p:sp>
    </p:spTree>
    <p:extLst>
      <p:ext uri="{BB962C8B-B14F-4D97-AF65-F5344CB8AC3E}">
        <p14:creationId xmlns:p14="http://schemas.microsoft.com/office/powerpoint/2010/main" val="355573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4272442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589097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334298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313BF-9D79-485E-BA8E-B83FB68E36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3733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F313BF-9D79-485E-BA8E-B83FB68E361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889632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313BF-9D79-485E-BA8E-B83FB68E36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91594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313BF-9D79-485E-BA8E-B83FB68E361D}"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18229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313BF-9D79-485E-BA8E-B83FB68E361D}"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76859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313BF-9D79-485E-BA8E-B83FB68E361D}"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772743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313BF-9D79-485E-BA8E-B83FB68E36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26145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F313BF-9D79-485E-BA8E-B83FB68E361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F8859-580F-498B-8942-D49E0D374AF1}" type="slidenum">
              <a:rPr lang="en-US" smtClean="0"/>
              <a:t>‹#›</a:t>
            </a:fld>
            <a:endParaRPr lang="en-US"/>
          </a:p>
        </p:txBody>
      </p:sp>
    </p:spTree>
    <p:extLst>
      <p:ext uri="{BB962C8B-B14F-4D97-AF65-F5344CB8AC3E}">
        <p14:creationId xmlns:p14="http://schemas.microsoft.com/office/powerpoint/2010/main" val="326233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313BF-9D79-485E-BA8E-B83FB68E361D}" type="datetimeFigureOut">
              <a:rPr lang="en-US" smtClean="0"/>
              <a:t>10/17/2022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F8859-580F-498B-8942-D49E0D374AF1}" type="slidenum">
              <a:rPr lang="en-US" smtClean="0"/>
              <a:t>‹#›</a:t>
            </a:fld>
            <a:endParaRPr lang="en-US"/>
          </a:p>
        </p:txBody>
      </p:sp>
    </p:spTree>
    <p:extLst>
      <p:ext uri="{BB962C8B-B14F-4D97-AF65-F5344CB8AC3E}">
        <p14:creationId xmlns:p14="http://schemas.microsoft.com/office/powerpoint/2010/main" val="161007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7111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939" y="1610396"/>
            <a:ext cx="7193901" cy="4613122"/>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460" y="110003"/>
            <a:ext cx="4478756" cy="938463"/>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a:scene3d>
            <a:camera prst="orthographicFront"/>
            <a:lightRig rig="threePt" dir="t"/>
          </a:scene3d>
          <a:sp3d>
            <a:bevelT w="139700" h="139700" prst="divot"/>
          </a:sp3d>
        </p:spPr>
      </p:pic>
    </p:spTree>
    <p:extLst>
      <p:ext uri="{BB962C8B-B14F-4D97-AF65-F5344CB8AC3E}">
        <p14:creationId xmlns:p14="http://schemas.microsoft.com/office/powerpoint/2010/main" val="631926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1"/>
            <a:ext cx="12192000" cy="7026442"/>
          </a:xfrm>
          <a:prstGeom prst="rect">
            <a:avLst/>
          </a:prstGeom>
        </p:spPr>
      </p:pic>
      <p:sp>
        <p:nvSpPr>
          <p:cNvPr id="4" name="Rectangle 3"/>
          <p:cNvSpPr/>
          <p:nvPr/>
        </p:nvSpPr>
        <p:spPr>
          <a:xfrm>
            <a:off x="3280641" y="1542261"/>
            <a:ext cx="6268451" cy="461665"/>
          </a:xfrm>
          <a:prstGeom prst="rect">
            <a:avLst/>
          </a:prstGeom>
          <a:solidFill>
            <a:schemeClr val="accent2">
              <a:lumMod val="60000"/>
              <a:lumOff val="40000"/>
            </a:schemeClr>
          </a:solidFill>
        </p:spPr>
        <p:txBody>
          <a:bodyPr wrap="square">
            <a:spAutoFit/>
          </a:bodyPr>
          <a:lstStyle/>
          <a:p>
            <a:r>
              <a:rPr lang="en-US" sz="2400" dirty="0" smtClean="0"/>
              <a:t>     </a:t>
            </a:r>
            <a:r>
              <a:rPr lang="as-IN" sz="2400" dirty="0" smtClean="0"/>
              <a:t>★</a:t>
            </a:r>
            <a:r>
              <a:rPr lang="en-US" sz="2400" dirty="0" smtClean="0"/>
              <a:t> </a:t>
            </a:r>
            <a:r>
              <a:rPr lang="as-IN" sz="2400" dirty="0" smtClean="0"/>
              <a:t>আর্থিং রেজিস্ট্যান্স কত </a:t>
            </a:r>
            <a:r>
              <a:rPr lang="en-US" sz="2400" dirty="0" smtClean="0"/>
              <a:t>  </a:t>
            </a:r>
            <a:r>
              <a:rPr lang="as-IN" sz="2400" dirty="0" smtClean="0"/>
              <a:t>হওয়া দরকার:</a:t>
            </a:r>
            <a:endParaRPr lang="en-US" dirty="0"/>
          </a:p>
        </p:txBody>
      </p:sp>
      <p:sp>
        <p:nvSpPr>
          <p:cNvPr id="2" name="Rectangle 1"/>
          <p:cNvSpPr/>
          <p:nvPr/>
        </p:nvSpPr>
        <p:spPr>
          <a:xfrm>
            <a:off x="2855742" y="2208740"/>
            <a:ext cx="7118251" cy="3416320"/>
          </a:xfrm>
          <a:prstGeom prst="rect">
            <a:avLst/>
          </a:prstGeom>
          <a:solidFill>
            <a:schemeClr val="accent5">
              <a:lumMod val="60000"/>
              <a:lumOff val="40000"/>
            </a:schemeClr>
          </a:solidFill>
        </p:spPr>
        <p:txBody>
          <a:bodyPr wrap="square">
            <a:spAutoFit/>
          </a:bodyPr>
          <a:lstStyle/>
          <a:p>
            <a:r>
              <a:rPr lang="as-IN" sz="2400" dirty="0" smtClean="0"/>
              <a:t>১। পাওয়ার স্টেশন ও বড় ধরনের সাবস্টেশন</a:t>
            </a:r>
            <a:r>
              <a:rPr lang="as-IN" sz="2400" dirty="0" smtClean="0">
                <a:effectLst/>
              </a:rPr>
              <a:t> </a:t>
            </a:r>
            <a:r>
              <a:rPr lang="as-IN" sz="2400" dirty="0" smtClean="0"/>
              <a:t>০.১ ওহম</a:t>
            </a:r>
            <a:endParaRPr lang="en-US" sz="2400" dirty="0" smtClean="0"/>
          </a:p>
          <a:p>
            <a:r>
              <a:rPr lang="as-IN" sz="2400" dirty="0" smtClean="0"/>
              <a:t/>
            </a:r>
            <a:br>
              <a:rPr lang="as-IN" sz="2400" dirty="0" smtClean="0"/>
            </a:br>
            <a:r>
              <a:rPr lang="as-IN" sz="2400" dirty="0" smtClean="0"/>
              <a:t>২। মাঝারি সাবস্টেশন</a:t>
            </a:r>
            <a:r>
              <a:rPr lang="as-IN" sz="2400" dirty="0" smtClean="0">
                <a:effectLst/>
              </a:rPr>
              <a:t> </a:t>
            </a:r>
            <a:r>
              <a:rPr lang="as-IN" sz="2400" dirty="0" smtClean="0"/>
              <a:t>০.৫ ওহম</a:t>
            </a:r>
            <a:endParaRPr lang="en-US" sz="2400" dirty="0" smtClean="0"/>
          </a:p>
          <a:p>
            <a:r>
              <a:rPr lang="as-IN" sz="2400" dirty="0" smtClean="0"/>
              <a:t/>
            </a:r>
            <a:br>
              <a:rPr lang="as-IN" sz="2400" dirty="0" smtClean="0"/>
            </a:br>
            <a:r>
              <a:rPr lang="as-IN" sz="2400" dirty="0" smtClean="0"/>
              <a:t>৩। ছোট সাবস্টেশন</a:t>
            </a:r>
            <a:r>
              <a:rPr lang="as-IN" sz="2400" dirty="0" smtClean="0">
                <a:effectLst/>
              </a:rPr>
              <a:t> </a:t>
            </a:r>
            <a:r>
              <a:rPr lang="as-IN" sz="2400" dirty="0" smtClean="0"/>
              <a:t>১ ওহম</a:t>
            </a:r>
            <a:endParaRPr lang="en-US" sz="2400" dirty="0" smtClean="0"/>
          </a:p>
          <a:p>
            <a:r>
              <a:rPr lang="as-IN" sz="2400" dirty="0" smtClean="0"/>
              <a:t/>
            </a:r>
            <a:br>
              <a:rPr lang="as-IN" sz="2400" dirty="0" smtClean="0"/>
            </a:br>
            <a:r>
              <a:rPr lang="as-IN" sz="2400" dirty="0" smtClean="0"/>
              <a:t>৪। হাউজ ওয়্যারিং(সাধারন)</a:t>
            </a:r>
            <a:r>
              <a:rPr lang="as-IN" sz="2400" dirty="0" smtClean="0">
                <a:effectLst/>
              </a:rPr>
              <a:t> </a:t>
            </a:r>
            <a:r>
              <a:rPr lang="as-IN" sz="2400" dirty="0" smtClean="0"/>
              <a:t>৫ ওহম</a:t>
            </a:r>
            <a:endParaRPr lang="en-US" sz="2400" dirty="0" smtClean="0"/>
          </a:p>
          <a:p>
            <a:r>
              <a:rPr lang="as-IN" sz="2400" dirty="0" smtClean="0"/>
              <a:t/>
            </a:r>
            <a:br>
              <a:rPr lang="as-IN" sz="2400" dirty="0" smtClean="0"/>
            </a:br>
            <a:r>
              <a:rPr lang="as-IN" sz="2400" dirty="0" smtClean="0"/>
              <a:t>৫। হাউজ ওয়্যারিং(পাহাড়ি অঞ্চল)</a:t>
            </a:r>
            <a:r>
              <a:rPr lang="as-IN" sz="2400" dirty="0" smtClean="0">
                <a:effectLst/>
              </a:rPr>
              <a:t> </a:t>
            </a:r>
            <a:r>
              <a:rPr lang="as-IN" sz="2400" dirty="0" smtClean="0"/>
              <a:t>৮ ওহম</a:t>
            </a:r>
            <a:endParaRPr lang="en-US" sz="2400" dirty="0"/>
          </a:p>
        </p:txBody>
      </p:sp>
    </p:spTree>
    <p:extLst>
      <p:ext uri="{BB962C8B-B14F-4D97-AF65-F5344CB8AC3E}">
        <p14:creationId xmlns:p14="http://schemas.microsoft.com/office/powerpoint/2010/main" val="388951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sp>
        <p:nvSpPr>
          <p:cNvPr id="4" name="Rectangle 3"/>
          <p:cNvSpPr/>
          <p:nvPr/>
        </p:nvSpPr>
        <p:spPr>
          <a:xfrm>
            <a:off x="1950097" y="1620395"/>
            <a:ext cx="8453535" cy="2800767"/>
          </a:xfrm>
          <a:prstGeom prst="rect">
            <a:avLst/>
          </a:prstGeom>
          <a:solidFill>
            <a:schemeClr val="accent6">
              <a:lumMod val="40000"/>
              <a:lumOff val="60000"/>
            </a:schemeClr>
          </a:solidFill>
          <a:ln>
            <a:solidFill>
              <a:srgbClr val="00B050"/>
            </a:solidFill>
          </a:ln>
          <a:effectLst>
            <a:glow rad="228600">
              <a:schemeClr val="accent6">
                <a:satMod val="175000"/>
                <a:alpha val="40000"/>
              </a:schemeClr>
            </a:glow>
          </a:effectLst>
        </p:spPr>
        <p:txBody>
          <a:bodyPr wrap="square">
            <a:spAutoFit/>
          </a:bodyPr>
          <a:lstStyle/>
          <a:p>
            <a:endParaRPr lang="en-US" sz="2400" dirty="0" smtClean="0"/>
          </a:p>
          <a:p>
            <a:pPr algn="just"/>
            <a:r>
              <a:rPr lang="en-US" sz="2400" b="1" dirty="0" smtClean="0">
                <a:solidFill>
                  <a:srgbClr val="FF0000"/>
                </a:solidFill>
              </a:rPr>
              <a:t> </a:t>
            </a:r>
            <a:r>
              <a:rPr lang="as-IN" sz="2400" b="1" i="1" dirty="0" smtClean="0">
                <a:ln>
                  <a:solidFill>
                    <a:schemeClr val="accent1">
                      <a:lumMod val="50000"/>
                    </a:schemeClr>
                  </a:solidFill>
                </a:ln>
                <a:solidFill>
                  <a:srgbClr val="FF0000"/>
                </a:solidFill>
                <a:effectLst>
                  <a:innerShdw blurRad="63500" dist="50800" dir="13500000">
                    <a:prstClr val="black">
                      <a:alpha val="50000"/>
                    </a:prstClr>
                  </a:innerShdw>
                </a:effectLst>
              </a:rPr>
              <a:t>বাসা-বাড়িতে আর্থিং করার নিয়ম</a:t>
            </a:r>
            <a:r>
              <a:rPr lang="as-IN" sz="2400" i="1" dirty="0" smtClean="0">
                <a:solidFill>
                  <a:schemeClr val="tx2"/>
                </a:solidFill>
              </a:rPr>
              <a:t/>
            </a:r>
            <a:br>
              <a:rPr lang="as-IN" sz="2400" i="1" dirty="0" smtClean="0">
                <a:solidFill>
                  <a:schemeClr val="tx2"/>
                </a:solidFill>
              </a:rPr>
            </a:br>
            <a:r>
              <a:rPr lang="as-IN" sz="2400" i="1" dirty="0" smtClean="0"/>
              <a:t/>
            </a:r>
            <a:br>
              <a:rPr lang="as-IN" sz="2400" i="1" dirty="0" smtClean="0"/>
            </a:br>
            <a:r>
              <a:rPr lang="as-IN" sz="2400" dirty="0" smtClean="0"/>
              <a:t/>
            </a:r>
            <a:br>
              <a:rPr lang="as-IN" sz="2400" dirty="0" smtClean="0"/>
            </a:br>
            <a:r>
              <a:rPr lang="as-IN" sz="2000" b="1" dirty="0" smtClean="0">
                <a:ln>
                  <a:solidFill>
                    <a:schemeClr val="accent1">
                      <a:lumMod val="50000"/>
                    </a:schemeClr>
                  </a:solidFill>
                </a:ln>
                <a:solidFill>
                  <a:srgbClr val="002060"/>
                </a:solidFill>
                <a:effectLst>
                  <a:glow rad="63500">
                    <a:schemeClr val="accent6">
                      <a:satMod val="175000"/>
                      <a:alpha val="40000"/>
                    </a:schemeClr>
                  </a:glow>
                </a:effectLst>
              </a:rPr>
              <a:t>আসলে আর্থিং করার নিয়ম প্রয়োগভেদে আলাদা আলাদা। তবে বাসা-বাড়িতে আর্থিং করা হয় মাটিতে রড ঢুকিয়ে। মেইন ডিস্ট্রিবিউশন প্যানেলের নিউট্রালের সাথে রডের উপরের প্রান্তে তার ভালোভাবে যুক্ত করে আর্থিং করা হয়।র্থিং রেজিস্ট্যান্স কত </a:t>
            </a:r>
            <a:r>
              <a:rPr lang="en-US" sz="2000" b="1" dirty="0" smtClean="0">
                <a:ln>
                  <a:solidFill>
                    <a:schemeClr val="accent1">
                      <a:lumMod val="50000"/>
                    </a:schemeClr>
                  </a:solidFill>
                </a:ln>
                <a:solidFill>
                  <a:srgbClr val="002060"/>
                </a:solidFill>
                <a:effectLst>
                  <a:glow rad="63500">
                    <a:schemeClr val="accent6">
                      <a:satMod val="175000"/>
                      <a:alpha val="40000"/>
                    </a:schemeClr>
                  </a:glow>
                </a:effectLst>
              </a:rPr>
              <a:t>  </a:t>
            </a:r>
            <a:r>
              <a:rPr lang="as-IN" sz="2000" b="1" dirty="0" smtClean="0">
                <a:ln>
                  <a:solidFill>
                    <a:schemeClr val="accent1">
                      <a:lumMod val="50000"/>
                    </a:schemeClr>
                  </a:solidFill>
                </a:ln>
                <a:solidFill>
                  <a:srgbClr val="002060"/>
                </a:solidFill>
                <a:effectLst>
                  <a:glow rad="63500">
                    <a:schemeClr val="accent6">
                      <a:satMod val="175000"/>
                      <a:alpha val="40000"/>
                    </a:schemeClr>
                  </a:glow>
                </a:effectLst>
              </a:rPr>
              <a:t>হওয়া দরকার</a:t>
            </a:r>
            <a:r>
              <a:rPr lang="as-IN" sz="2000" dirty="0" smtClean="0"/>
              <a:t>:</a:t>
            </a:r>
            <a:endParaRPr lang="en-US" sz="2000" dirty="0"/>
          </a:p>
        </p:txBody>
      </p:sp>
    </p:spTree>
    <p:extLst>
      <p:ext uri="{BB962C8B-B14F-4D97-AF65-F5344CB8AC3E}">
        <p14:creationId xmlns:p14="http://schemas.microsoft.com/office/powerpoint/2010/main" val="2573190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1"/>
            <a:ext cx="12192000" cy="69422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4" y="1372239"/>
            <a:ext cx="6990348" cy="929691"/>
          </a:xfrm>
          <a:prstGeom prst="rect">
            <a:avLst/>
          </a:prstGeom>
        </p:spPr>
      </p:pic>
      <p:sp>
        <p:nvSpPr>
          <p:cNvPr id="6" name="TextBox 5"/>
          <p:cNvSpPr txBox="1"/>
          <p:nvPr/>
        </p:nvSpPr>
        <p:spPr>
          <a:xfrm>
            <a:off x="2695074" y="2766335"/>
            <a:ext cx="2035546"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১।  আর্থিং </a:t>
            </a:r>
            <a:r>
              <a:rPr lang="en-US" b="1" dirty="0" err="1" smtClean="0"/>
              <a:t>কি</a:t>
            </a:r>
            <a:r>
              <a:rPr lang="en-US" b="1" dirty="0" smtClean="0"/>
              <a:t> ?</a:t>
            </a:r>
            <a:endParaRPr lang="en-US" b="1" dirty="0"/>
          </a:p>
        </p:txBody>
      </p:sp>
      <p:sp>
        <p:nvSpPr>
          <p:cNvPr id="7" name="TextBox 6"/>
          <p:cNvSpPr txBox="1"/>
          <p:nvPr/>
        </p:nvSpPr>
        <p:spPr>
          <a:xfrm>
            <a:off x="2695074" y="3405512"/>
            <a:ext cx="3938991"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২।  আর্থিং </a:t>
            </a:r>
            <a:r>
              <a:rPr lang="en-US" b="1" dirty="0" err="1" smtClean="0"/>
              <a:t>কত</a:t>
            </a:r>
            <a:r>
              <a:rPr lang="en-US" b="1" dirty="0" smtClean="0"/>
              <a:t> </a:t>
            </a:r>
            <a:r>
              <a:rPr lang="en-US" b="1" dirty="0" err="1" smtClean="0"/>
              <a:t>প্রকার</a:t>
            </a:r>
            <a:r>
              <a:rPr lang="en-US" b="1" dirty="0" smtClean="0"/>
              <a:t> ও </a:t>
            </a:r>
            <a:r>
              <a:rPr lang="en-US" b="1" dirty="0" err="1" smtClean="0"/>
              <a:t>কি</a:t>
            </a:r>
            <a:r>
              <a:rPr lang="en-US" b="1" dirty="0" smtClean="0"/>
              <a:t> </a:t>
            </a:r>
            <a:r>
              <a:rPr lang="en-US" b="1" dirty="0" err="1" smtClean="0"/>
              <a:t>িকি</a:t>
            </a:r>
            <a:r>
              <a:rPr lang="en-US" b="1" dirty="0" smtClean="0"/>
              <a:t> ?</a:t>
            </a:r>
            <a:endParaRPr lang="en-US" b="1" dirty="0"/>
          </a:p>
        </p:txBody>
      </p:sp>
      <p:sp>
        <p:nvSpPr>
          <p:cNvPr id="8" name="TextBox 7"/>
          <p:cNvSpPr txBox="1"/>
          <p:nvPr/>
        </p:nvSpPr>
        <p:spPr>
          <a:xfrm>
            <a:off x="2695074" y="3931958"/>
            <a:ext cx="4511171" cy="369332"/>
          </a:xfrm>
          <a:prstGeom prst="rect">
            <a:avLst/>
          </a:prstGeom>
          <a:solidFill>
            <a:srgbClr val="FF0000"/>
          </a:solidFill>
          <a:ln>
            <a:solidFill>
              <a:srgbClr val="00B050"/>
            </a:solidFill>
          </a:ln>
          <a:effectLst>
            <a:glow rad="101600">
              <a:schemeClr val="accent5">
                <a:satMod val="175000"/>
                <a:alpha val="40000"/>
              </a:schemeClr>
            </a:glow>
          </a:effectLst>
        </p:spPr>
        <p:txBody>
          <a:bodyPr wrap="none" rtlCol="0">
            <a:spAutoFit/>
          </a:bodyPr>
          <a:lstStyle/>
          <a:p>
            <a:r>
              <a:rPr lang="en-US" b="1" dirty="0" smtClean="0"/>
              <a:t>৩।  </a:t>
            </a:r>
            <a:r>
              <a:rPr lang="en-US" b="1" dirty="0" err="1" smtClean="0"/>
              <a:t>আর্থি</a:t>
            </a:r>
            <a:r>
              <a:rPr lang="en-US" b="1" dirty="0" smtClean="0"/>
              <a:t> এ </a:t>
            </a:r>
            <a:r>
              <a:rPr lang="en-US" b="1" dirty="0" err="1" smtClean="0"/>
              <a:t>ব্যবহৃত</a:t>
            </a:r>
            <a:r>
              <a:rPr lang="en-US" b="1" dirty="0" smtClean="0"/>
              <a:t> </a:t>
            </a:r>
            <a:r>
              <a:rPr lang="en-US" b="1" dirty="0" err="1" smtClean="0"/>
              <a:t>উপাদানের</a:t>
            </a:r>
            <a:r>
              <a:rPr lang="en-US" b="1" dirty="0" smtClean="0"/>
              <a:t> </a:t>
            </a:r>
            <a:r>
              <a:rPr lang="en-US" b="1" dirty="0" err="1" smtClean="0"/>
              <a:t>নাম</a:t>
            </a:r>
            <a:r>
              <a:rPr lang="en-US" b="1" dirty="0" smtClean="0"/>
              <a:t> </a:t>
            </a:r>
            <a:r>
              <a:rPr lang="en-US" b="1" dirty="0" err="1" smtClean="0"/>
              <a:t>লিখ</a:t>
            </a:r>
            <a:r>
              <a:rPr lang="en-US" b="1" dirty="0" smtClean="0"/>
              <a:t>? </a:t>
            </a:r>
            <a:endParaRPr lang="en-US" b="1" dirty="0"/>
          </a:p>
        </p:txBody>
      </p:sp>
      <p:sp>
        <p:nvSpPr>
          <p:cNvPr id="9" name="TextBox 8"/>
          <p:cNvSpPr txBox="1"/>
          <p:nvPr/>
        </p:nvSpPr>
        <p:spPr>
          <a:xfrm>
            <a:off x="2724729" y="4509920"/>
            <a:ext cx="3680816" cy="369332"/>
          </a:xfrm>
          <a:prstGeom prst="rect">
            <a:avLst/>
          </a:prstGeom>
          <a:solidFill>
            <a:srgbClr val="FF0000"/>
          </a:solidFill>
          <a:ln>
            <a:solidFill>
              <a:srgbClr val="00B050"/>
            </a:solidFill>
          </a:ln>
          <a:effectLst>
            <a:glow rad="101600">
              <a:schemeClr val="accent5">
                <a:satMod val="175000"/>
                <a:alpha val="40000"/>
              </a:schemeClr>
            </a:glow>
          </a:effectLst>
        </p:spPr>
        <p:txBody>
          <a:bodyPr wrap="none" rtlCol="0">
            <a:spAutoFit/>
          </a:bodyPr>
          <a:lstStyle/>
          <a:p>
            <a:r>
              <a:rPr lang="en-US" b="1" dirty="0"/>
              <a:t>৪</a:t>
            </a:r>
            <a:r>
              <a:rPr lang="en-US" b="1" dirty="0" smtClean="0"/>
              <a:t>।  </a:t>
            </a:r>
            <a:r>
              <a:rPr lang="en-US" b="1" dirty="0" err="1" smtClean="0"/>
              <a:t>আর্থি</a:t>
            </a:r>
            <a:r>
              <a:rPr lang="en-US" b="1" dirty="0" smtClean="0"/>
              <a:t> </a:t>
            </a:r>
            <a:r>
              <a:rPr lang="en-US" b="1" dirty="0" err="1" smtClean="0"/>
              <a:t>এর</a:t>
            </a:r>
            <a:r>
              <a:rPr lang="en-US" b="1" dirty="0" smtClean="0"/>
              <a:t> </a:t>
            </a:r>
            <a:r>
              <a:rPr lang="en-US" b="1" dirty="0" err="1" smtClean="0"/>
              <a:t>প্রয়োজনীয়তা</a:t>
            </a:r>
            <a:r>
              <a:rPr lang="en-US" b="1" dirty="0" smtClean="0"/>
              <a:t> </a:t>
            </a:r>
            <a:r>
              <a:rPr lang="en-US" b="1" dirty="0" err="1" smtClean="0"/>
              <a:t>লিখ</a:t>
            </a:r>
            <a:r>
              <a:rPr lang="en-US" b="1" dirty="0" smtClean="0"/>
              <a:t> ?</a:t>
            </a:r>
            <a:endParaRPr lang="en-US" b="1" dirty="0"/>
          </a:p>
        </p:txBody>
      </p:sp>
      <p:sp>
        <p:nvSpPr>
          <p:cNvPr id="10" name="TextBox 9"/>
          <p:cNvSpPr txBox="1"/>
          <p:nvPr/>
        </p:nvSpPr>
        <p:spPr>
          <a:xfrm>
            <a:off x="2666220" y="5025647"/>
            <a:ext cx="4503156" cy="369332"/>
          </a:xfrm>
          <a:prstGeom prst="rect">
            <a:avLst/>
          </a:prstGeom>
          <a:solidFill>
            <a:srgbClr val="FF0000"/>
          </a:solidFill>
          <a:ln>
            <a:solidFill>
              <a:srgbClr val="00B050"/>
            </a:solidFill>
          </a:ln>
          <a:effectLst>
            <a:glow rad="101600">
              <a:schemeClr val="accent5">
                <a:satMod val="175000"/>
                <a:alpha val="40000"/>
              </a:schemeClr>
            </a:glow>
          </a:effectLst>
        </p:spPr>
        <p:txBody>
          <a:bodyPr wrap="none" rtlCol="0">
            <a:spAutoFit/>
          </a:bodyPr>
          <a:lstStyle/>
          <a:p>
            <a:r>
              <a:rPr lang="en-US" b="1" dirty="0" smtClean="0"/>
              <a:t>৫।  </a:t>
            </a:r>
            <a:r>
              <a:rPr lang="en-US" b="1" dirty="0" err="1" smtClean="0"/>
              <a:t>বাসা</a:t>
            </a:r>
            <a:r>
              <a:rPr lang="en-US" b="1" dirty="0" smtClean="0"/>
              <a:t> </a:t>
            </a:r>
            <a:r>
              <a:rPr lang="en-US" b="1" dirty="0" err="1" smtClean="0"/>
              <a:t>বাড়িতে</a:t>
            </a:r>
            <a:r>
              <a:rPr lang="en-US" b="1" dirty="0" smtClean="0"/>
              <a:t> </a:t>
            </a:r>
            <a:r>
              <a:rPr lang="en-US" b="1" dirty="0" err="1" smtClean="0"/>
              <a:t>কিভাবে</a:t>
            </a:r>
            <a:r>
              <a:rPr lang="en-US" b="1" dirty="0" smtClean="0"/>
              <a:t> আর্থিং </a:t>
            </a:r>
            <a:r>
              <a:rPr lang="en-US" b="1" dirty="0" err="1" smtClean="0"/>
              <a:t>করা</a:t>
            </a:r>
            <a:r>
              <a:rPr lang="en-US" b="1" dirty="0" smtClean="0"/>
              <a:t> </a:t>
            </a:r>
            <a:r>
              <a:rPr lang="en-US" b="1" dirty="0" err="1" smtClean="0"/>
              <a:t>হয়</a:t>
            </a:r>
            <a:r>
              <a:rPr lang="en-US" b="1" dirty="0" smtClean="0"/>
              <a:t>?</a:t>
            </a:r>
            <a:endParaRPr lang="en-US" b="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60" y="-261257"/>
            <a:ext cx="12770559" cy="7271657"/>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1955916" y="1294621"/>
            <a:ext cx="7322069" cy="9738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Box 12"/>
          <p:cNvSpPr txBox="1"/>
          <p:nvPr/>
        </p:nvSpPr>
        <p:spPr>
          <a:xfrm>
            <a:off x="2822029" y="2919472"/>
            <a:ext cx="2767008"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১।  </a:t>
            </a:r>
            <a:r>
              <a:rPr lang="en-US" b="1" dirty="0" err="1" smtClean="0"/>
              <a:t>আর্থিং</a:t>
            </a:r>
            <a:r>
              <a:rPr lang="en-US" b="1" dirty="0" smtClean="0"/>
              <a:t> </a:t>
            </a:r>
            <a:r>
              <a:rPr lang="en-US" b="1" dirty="0" err="1" smtClean="0"/>
              <a:t>কি</a:t>
            </a:r>
            <a:r>
              <a:rPr lang="en-US" b="1" dirty="0" smtClean="0"/>
              <a:t>………. ?</a:t>
            </a:r>
            <a:endParaRPr lang="en-US" b="1" dirty="0"/>
          </a:p>
        </p:txBody>
      </p:sp>
      <p:sp>
        <p:nvSpPr>
          <p:cNvPr id="14" name="TextBox 13"/>
          <p:cNvSpPr txBox="1"/>
          <p:nvPr/>
        </p:nvSpPr>
        <p:spPr>
          <a:xfrm>
            <a:off x="2798237" y="3558649"/>
            <a:ext cx="3988228"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২।  আর্থিং </a:t>
            </a:r>
            <a:r>
              <a:rPr lang="en-US" b="1" dirty="0" err="1" smtClean="0"/>
              <a:t>কত</a:t>
            </a:r>
            <a:r>
              <a:rPr lang="en-US" b="1" dirty="0" smtClean="0"/>
              <a:t> </a:t>
            </a:r>
            <a:r>
              <a:rPr lang="en-US" b="1" dirty="0" err="1" smtClean="0"/>
              <a:t>প্রকার</a:t>
            </a:r>
            <a:r>
              <a:rPr lang="en-US" b="1" dirty="0" smtClean="0"/>
              <a:t> ও </a:t>
            </a:r>
            <a:r>
              <a:rPr lang="en-US" b="1" dirty="0" err="1" smtClean="0"/>
              <a:t>কি</a:t>
            </a:r>
            <a:r>
              <a:rPr lang="en-US" b="1" dirty="0" smtClean="0"/>
              <a:t> </a:t>
            </a:r>
            <a:r>
              <a:rPr lang="en-US" b="1" dirty="0" err="1" smtClean="0"/>
              <a:t>কি</a:t>
            </a:r>
            <a:r>
              <a:rPr lang="en-US" b="1" dirty="0" smtClean="0"/>
              <a:t>……. ?</a:t>
            </a:r>
            <a:endParaRPr lang="en-US" b="1" dirty="0"/>
          </a:p>
        </p:txBody>
      </p:sp>
      <p:sp>
        <p:nvSpPr>
          <p:cNvPr id="15" name="TextBox 14"/>
          <p:cNvSpPr txBox="1"/>
          <p:nvPr/>
        </p:nvSpPr>
        <p:spPr>
          <a:xfrm>
            <a:off x="2791085" y="4056352"/>
            <a:ext cx="5083951"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৩।  </a:t>
            </a:r>
            <a:r>
              <a:rPr lang="en-US" b="1" dirty="0" err="1" smtClean="0"/>
              <a:t>আর্থি</a:t>
            </a:r>
            <a:r>
              <a:rPr lang="en-US" b="1" dirty="0" smtClean="0"/>
              <a:t> এ </a:t>
            </a:r>
            <a:r>
              <a:rPr lang="en-US" b="1" dirty="0" err="1" smtClean="0"/>
              <a:t>ব্যবহৃত</a:t>
            </a:r>
            <a:r>
              <a:rPr lang="en-US" b="1" dirty="0" smtClean="0"/>
              <a:t> </a:t>
            </a:r>
            <a:r>
              <a:rPr lang="en-US" b="1" dirty="0" err="1" smtClean="0"/>
              <a:t>উপাদানের</a:t>
            </a:r>
            <a:r>
              <a:rPr lang="en-US" b="1" dirty="0" smtClean="0"/>
              <a:t> </a:t>
            </a:r>
            <a:r>
              <a:rPr lang="en-US" b="1" dirty="0" err="1" smtClean="0"/>
              <a:t>নাম</a:t>
            </a:r>
            <a:r>
              <a:rPr lang="en-US" b="1" dirty="0" smtClean="0"/>
              <a:t> </a:t>
            </a:r>
            <a:r>
              <a:rPr lang="en-US" b="1" dirty="0" err="1" smtClean="0"/>
              <a:t>লিখ</a:t>
            </a:r>
            <a:r>
              <a:rPr lang="en-US" b="1" dirty="0" smtClean="0"/>
              <a:t>….? </a:t>
            </a:r>
            <a:endParaRPr lang="en-US" b="1" dirty="0"/>
          </a:p>
        </p:txBody>
      </p:sp>
      <p:sp>
        <p:nvSpPr>
          <p:cNvPr id="16" name="TextBox 15"/>
          <p:cNvSpPr txBox="1"/>
          <p:nvPr/>
        </p:nvSpPr>
        <p:spPr>
          <a:xfrm>
            <a:off x="2831118" y="4634314"/>
            <a:ext cx="5043917"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a:t>৪</a:t>
            </a:r>
            <a:r>
              <a:rPr lang="en-US" b="1" dirty="0" smtClean="0"/>
              <a:t>।  </a:t>
            </a:r>
            <a:r>
              <a:rPr lang="en-US" b="1" dirty="0" err="1" smtClean="0"/>
              <a:t>আর্থি</a:t>
            </a:r>
            <a:r>
              <a:rPr lang="en-US" b="1" dirty="0" smtClean="0"/>
              <a:t> </a:t>
            </a:r>
            <a:r>
              <a:rPr lang="en-US" b="1" dirty="0" err="1" smtClean="0"/>
              <a:t>এর</a:t>
            </a:r>
            <a:r>
              <a:rPr lang="en-US" b="1" dirty="0" smtClean="0"/>
              <a:t> </a:t>
            </a:r>
            <a:r>
              <a:rPr lang="en-US" b="1" dirty="0" err="1" smtClean="0"/>
              <a:t>প্রয়োজনীয়তা</a:t>
            </a:r>
            <a:r>
              <a:rPr lang="en-US" b="1" dirty="0" smtClean="0"/>
              <a:t> </a:t>
            </a:r>
            <a:r>
              <a:rPr lang="en-US" b="1" dirty="0" err="1" smtClean="0"/>
              <a:t>লিখ</a:t>
            </a:r>
            <a:r>
              <a:rPr lang="en-US" b="1" dirty="0" smtClean="0"/>
              <a:t>…………. ?</a:t>
            </a:r>
            <a:endParaRPr lang="en-US" b="1" dirty="0"/>
          </a:p>
        </p:txBody>
      </p:sp>
      <p:sp>
        <p:nvSpPr>
          <p:cNvPr id="17" name="TextBox 16"/>
          <p:cNvSpPr txBox="1"/>
          <p:nvPr/>
        </p:nvSpPr>
        <p:spPr>
          <a:xfrm>
            <a:off x="2762330" y="5150041"/>
            <a:ext cx="5112705" cy="369332"/>
          </a:xfrm>
          <a:prstGeom prst="rect">
            <a:avLst/>
          </a:prstGeom>
          <a:solidFill>
            <a:srgbClr val="FF0000"/>
          </a:solidFill>
          <a:ln>
            <a:solidFill>
              <a:srgbClr val="00B050"/>
            </a:solidFill>
          </a:ln>
          <a:effectLst>
            <a:glow rad="101600">
              <a:schemeClr val="accent5">
                <a:satMod val="175000"/>
                <a:alpha val="40000"/>
              </a:schemeClr>
            </a:glow>
          </a:effectLst>
        </p:spPr>
        <p:txBody>
          <a:bodyPr wrap="square" rtlCol="0">
            <a:spAutoFit/>
          </a:bodyPr>
          <a:lstStyle/>
          <a:p>
            <a:r>
              <a:rPr lang="en-US" b="1" dirty="0" smtClean="0"/>
              <a:t>৫।  </a:t>
            </a:r>
            <a:r>
              <a:rPr lang="en-US" b="1" dirty="0" err="1" smtClean="0"/>
              <a:t>বাসা</a:t>
            </a:r>
            <a:r>
              <a:rPr lang="en-US" b="1" dirty="0" smtClean="0"/>
              <a:t> </a:t>
            </a:r>
            <a:r>
              <a:rPr lang="en-US" b="1" dirty="0" err="1" smtClean="0"/>
              <a:t>বাড়িতে</a:t>
            </a:r>
            <a:r>
              <a:rPr lang="en-US" b="1" dirty="0" smtClean="0"/>
              <a:t> </a:t>
            </a:r>
            <a:r>
              <a:rPr lang="en-US" b="1" dirty="0" err="1" smtClean="0"/>
              <a:t>কিভাবে</a:t>
            </a:r>
            <a:r>
              <a:rPr lang="en-US" b="1" dirty="0" smtClean="0"/>
              <a:t> আর্থিং </a:t>
            </a:r>
            <a:r>
              <a:rPr lang="en-US" b="1" dirty="0" err="1" smtClean="0"/>
              <a:t>করা</a:t>
            </a:r>
            <a:r>
              <a:rPr lang="en-US" b="1" dirty="0" smtClean="0"/>
              <a:t> </a:t>
            </a:r>
            <a:r>
              <a:rPr lang="en-US" b="1" dirty="0" err="1" smtClean="0"/>
              <a:t>হয়</a:t>
            </a:r>
            <a:r>
              <a:rPr lang="en-US" b="1" dirty="0" smtClean="0"/>
              <a:t>…..?</a:t>
            </a:r>
            <a:endParaRPr lang="en-US" b="1" dirty="0"/>
          </a:p>
        </p:txBody>
      </p:sp>
    </p:spTree>
    <p:extLst>
      <p:ext uri="{BB962C8B-B14F-4D97-AF65-F5344CB8AC3E}">
        <p14:creationId xmlns:p14="http://schemas.microsoft.com/office/powerpoint/2010/main" val="327425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295" y="1462338"/>
            <a:ext cx="5997241" cy="4291359"/>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68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034"/>
            <a:ext cx="12192000" cy="7184571"/>
          </a:xfrm>
          <a:prstGeom prst="rect">
            <a:avLst/>
          </a:prstGeom>
        </p:spPr>
      </p:pic>
      <p:sp>
        <p:nvSpPr>
          <p:cNvPr id="4" name="TextBox 3"/>
          <p:cNvSpPr txBox="1"/>
          <p:nvPr/>
        </p:nvSpPr>
        <p:spPr>
          <a:xfrm>
            <a:off x="3624649" y="694141"/>
            <a:ext cx="3696578" cy="923330"/>
          </a:xfrm>
          <a:prstGeom prst="rect">
            <a:avLst/>
          </a:prstGeom>
          <a:solidFill>
            <a:srgbClr val="92D050"/>
          </a:solidFill>
          <a:ln>
            <a:solidFill>
              <a:srgbClr val="DC9561"/>
            </a:solidFill>
          </a:ln>
          <a:effectLst>
            <a:glow rad="228600">
              <a:schemeClr val="accent5">
                <a:satMod val="175000"/>
                <a:alpha val="40000"/>
              </a:schemeClr>
            </a:glow>
          </a:effectLst>
        </p:spPr>
        <p:txBody>
          <a:bodyPr wrap="square" rtlCol="0">
            <a:spAutoFit/>
          </a:bodyPr>
          <a:lstStyle/>
          <a:p>
            <a:r>
              <a:rPr lang="en-US" sz="5400" b="1" dirty="0" smtClean="0">
                <a:solidFill>
                  <a:srgbClr val="002060"/>
                </a:solidFill>
              </a:rPr>
              <a:t>  </a:t>
            </a:r>
            <a:r>
              <a:rPr lang="en-US" sz="5400" b="1" dirty="0" err="1" smtClean="0">
                <a:solidFill>
                  <a:srgbClr val="002060"/>
                </a:solidFill>
              </a:rPr>
              <a:t>পরিচিতি</a:t>
            </a:r>
            <a:endParaRPr lang="en-US" sz="5400" b="1" dirty="0">
              <a:solidFill>
                <a:srgbClr val="002060"/>
              </a:solidFill>
            </a:endParaRPr>
          </a:p>
        </p:txBody>
      </p:sp>
      <p:sp>
        <p:nvSpPr>
          <p:cNvPr id="9" name="TextBox 8"/>
          <p:cNvSpPr txBox="1"/>
          <p:nvPr/>
        </p:nvSpPr>
        <p:spPr>
          <a:xfrm>
            <a:off x="6909335" y="3128586"/>
            <a:ext cx="1460128" cy="369332"/>
          </a:xfrm>
          <a:prstGeom prst="rect">
            <a:avLst/>
          </a:prstGeom>
          <a:solidFill>
            <a:srgbClr val="00B050"/>
          </a:solidFill>
          <a:ln w="28575">
            <a:solidFill>
              <a:srgbClr val="002060"/>
            </a:solidFill>
          </a:ln>
        </p:spPr>
        <p:txBody>
          <a:bodyPr wrap="square" rtlCol="0">
            <a:spAutoFit/>
          </a:bodyPr>
          <a:lstStyle/>
          <a:p>
            <a:r>
              <a:rPr lang="en-US" dirty="0" err="1" smtClean="0"/>
              <a:t>শ্রেণী</a:t>
            </a:r>
            <a:r>
              <a:rPr lang="en-US" dirty="0" smtClean="0"/>
              <a:t> : ১০ ম</a:t>
            </a:r>
            <a:endParaRPr lang="en-US" dirty="0"/>
          </a:p>
        </p:txBody>
      </p:sp>
      <p:sp>
        <p:nvSpPr>
          <p:cNvPr id="10" name="TextBox 9"/>
          <p:cNvSpPr txBox="1"/>
          <p:nvPr/>
        </p:nvSpPr>
        <p:spPr>
          <a:xfrm>
            <a:off x="6909335" y="3878947"/>
            <a:ext cx="1460128" cy="369332"/>
          </a:xfrm>
          <a:prstGeom prst="rect">
            <a:avLst/>
          </a:prstGeom>
          <a:solidFill>
            <a:srgbClr val="00B050"/>
          </a:solidFill>
          <a:ln>
            <a:solidFill>
              <a:schemeClr val="tx1"/>
            </a:solidFill>
            <a:prstDash val="lgDash"/>
          </a:ln>
        </p:spPr>
        <p:txBody>
          <a:bodyPr wrap="square" rtlCol="0">
            <a:spAutoFit/>
          </a:bodyPr>
          <a:lstStyle/>
          <a:p>
            <a:r>
              <a:rPr lang="en-US" dirty="0" err="1" smtClean="0"/>
              <a:t>অধ্যায়</a:t>
            </a:r>
            <a:r>
              <a:rPr lang="en-US" dirty="0" smtClean="0"/>
              <a:t>: ১৯</a:t>
            </a:r>
            <a:endParaRPr lang="en-US" dirty="0"/>
          </a:p>
        </p:txBody>
      </p:sp>
      <p:sp>
        <p:nvSpPr>
          <p:cNvPr id="11" name="TextBox 10"/>
          <p:cNvSpPr txBox="1"/>
          <p:nvPr/>
        </p:nvSpPr>
        <p:spPr>
          <a:xfrm>
            <a:off x="6909335" y="2498324"/>
            <a:ext cx="4727576" cy="369332"/>
          </a:xfrm>
          <a:prstGeom prst="rect">
            <a:avLst/>
          </a:prstGeom>
          <a:solidFill>
            <a:srgbClr val="00B050"/>
          </a:solidFill>
          <a:ln w="28575">
            <a:solidFill>
              <a:schemeClr val="tx1"/>
            </a:solidFill>
          </a:ln>
        </p:spPr>
        <p:txBody>
          <a:bodyPr wrap="none" rtlCol="0">
            <a:spAutoFit/>
          </a:bodyPr>
          <a:lstStyle/>
          <a:p>
            <a:r>
              <a:rPr lang="en-US" b="1" dirty="0" err="1" smtClean="0">
                <a:solidFill>
                  <a:srgbClr val="002060"/>
                </a:solidFill>
              </a:rPr>
              <a:t>বিষয়</a:t>
            </a:r>
            <a:r>
              <a:rPr lang="en-US" b="1" dirty="0" smtClean="0">
                <a:solidFill>
                  <a:srgbClr val="002060"/>
                </a:solidFill>
              </a:rPr>
              <a:t> : </a:t>
            </a:r>
            <a:r>
              <a:rPr lang="en-US" b="1" dirty="0" err="1" smtClean="0">
                <a:solidFill>
                  <a:srgbClr val="002060"/>
                </a:solidFill>
              </a:rPr>
              <a:t>জেনারেল</a:t>
            </a:r>
            <a:r>
              <a:rPr lang="en-US" b="1" dirty="0" smtClean="0">
                <a:solidFill>
                  <a:srgbClr val="002060"/>
                </a:solidFill>
              </a:rPr>
              <a:t> </a:t>
            </a:r>
            <a:r>
              <a:rPr lang="en-US" b="1" dirty="0" err="1" smtClean="0">
                <a:solidFill>
                  <a:srgbClr val="002060"/>
                </a:solidFill>
              </a:rPr>
              <a:t>ইলেকট্রিক্যাল</a:t>
            </a:r>
            <a:r>
              <a:rPr lang="en-US" b="1" dirty="0" smtClean="0">
                <a:solidFill>
                  <a:srgbClr val="002060"/>
                </a:solidFill>
              </a:rPr>
              <a:t> </a:t>
            </a:r>
            <a:r>
              <a:rPr lang="en-US" b="1" dirty="0" err="1" smtClean="0">
                <a:solidFill>
                  <a:srgbClr val="002060"/>
                </a:solidFill>
              </a:rPr>
              <a:t>ওয়ার্কস</a:t>
            </a:r>
            <a:r>
              <a:rPr lang="en-US" b="1" dirty="0" smtClean="0">
                <a:solidFill>
                  <a:srgbClr val="002060"/>
                </a:solidFill>
              </a:rPr>
              <a:t> : ২</a:t>
            </a:r>
            <a:endParaRPr lang="en-US" b="1" dirty="0">
              <a:solidFill>
                <a:srgbClr val="002060"/>
              </a:solidFill>
            </a:endParaRPr>
          </a:p>
        </p:txBody>
      </p:sp>
      <p:sp>
        <p:nvSpPr>
          <p:cNvPr id="12" name="TextBox 11"/>
          <p:cNvSpPr txBox="1"/>
          <p:nvPr/>
        </p:nvSpPr>
        <p:spPr>
          <a:xfrm>
            <a:off x="6909335" y="4640566"/>
            <a:ext cx="1460128" cy="369332"/>
          </a:xfrm>
          <a:prstGeom prst="rect">
            <a:avLst/>
          </a:prstGeom>
          <a:solidFill>
            <a:srgbClr val="00B050"/>
          </a:solidFill>
          <a:ln>
            <a:solidFill>
              <a:schemeClr val="tx1"/>
            </a:solidFill>
            <a:prstDash val="lgDash"/>
          </a:ln>
        </p:spPr>
        <p:txBody>
          <a:bodyPr wrap="square" rtlCol="0">
            <a:spAutoFit/>
          </a:bodyPr>
          <a:lstStyle/>
          <a:p>
            <a:r>
              <a:rPr lang="en-US" dirty="0" err="1" smtClean="0"/>
              <a:t>পাঠ</a:t>
            </a:r>
            <a:r>
              <a:rPr lang="en-US" dirty="0" smtClean="0"/>
              <a:t> : আর্থিং</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909" y="1762950"/>
            <a:ext cx="1576740" cy="1997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p:cNvSpPr/>
          <p:nvPr/>
        </p:nvSpPr>
        <p:spPr>
          <a:xfrm>
            <a:off x="466532" y="3878947"/>
            <a:ext cx="4591450" cy="523726"/>
          </a:xfrm>
          <a:prstGeom prst="rect">
            <a:avLst/>
          </a:prstGeom>
          <a:solidFill>
            <a:srgbClr val="FFFF00"/>
          </a:solidFill>
          <a:ln>
            <a:solidFill>
              <a:schemeClr val="accent6">
                <a:lumMod val="75000"/>
              </a:schemeClr>
            </a:solidFill>
          </a:ln>
        </p:spPr>
        <p:txBody>
          <a:bodyPr wrap="square">
            <a:spAutoFit/>
          </a:bodyPr>
          <a:lstStyle/>
          <a:p>
            <a:r>
              <a:rPr lang="as-IN" sz="2800" b="1" dirty="0">
                <a:solidFill>
                  <a:srgbClr val="002060"/>
                </a:solidFill>
              </a:rPr>
              <a:t>মোঃ আব্দুল্লাহ-আল-মামুন</a:t>
            </a:r>
            <a:endParaRPr lang="en-US" sz="2800" b="1" dirty="0">
              <a:solidFill>
                <a:srgbClr val="002060"/>
              </a:solidFill>
            </a:endParaRPr>
          </a:p>
        </p:txBody>
      </p:sp>
      <p:sp>
        <p:nvSpPr>
          <p:cNvPr id="16" name="Rectangle 15"/>
          <p:cNvSpPr/>
          <p:nvPr/>
        </p:nvSpPr>
        <p:spPr>
          <a:xfrm>
            <a:off x="6750600" y="1865078"/>
            <a:ext cx="4940655" cy="5080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71" lvl="1"/>
            <a:r>
              <a:rPr lang="en-US" sz="24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এস.এস.সি</a:t>
            </a:r>
            <a:r>
              <a:rPr lang="en-US" sz="2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2400" b="1"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ভোকেশনাল</a:t>
            </a:r>
            <a:endParaRPr lang="bn-BD" sz="2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BurigangaSushreeMJ" pitchFamily="2" charset="0"/>
              <a:cs typeface="NikoshBAN" panose="02000000000000000000" pitchFamily="2" charset="0"/>
            </a:endParaRPr>
          </a:p>
        </p:txBody>
      </p:sp>
      <p:sp>
        <p:nvSpPr>
          <p:cNvPr id="2" name="Rectangle 1"/>
          <p:cNvSpPr/>
          <p:nvPr/>
        </p:nvSpPr>
        <p:spPr>
          <a:xfrm>
            <a:off x="466531" y="4582698"/>
            <a:ext cx="4591451" cy="338554"/>
          </a:xfrm>
          <a:prstGeom prst="rect">
            <a:avLst/>
          </a:prstGeom>
          <a:solidFill>
            <a:srgbClr val="FFFF00"/>
          </a:solidFill>
          <a:ln>
            <a:solidFill>
              <a:srgbClr val="002060"/>
            </a:solidFill>
          </a:ln>
        </p:spPr>
        <p:txBody>
          <a:bodyPr wrap="square">
            <a:spAutoFit/>
          </a:bodyPr>
          <a:lstStyle/>
          <a:p>
            <a:pPr algn="ctr"/>
            <a:r>
              <a:rPr lang="bn-BD" sz="1600" b="1" dirty="0">
                <a:ln/>
                <a:solidFill>
                  <a:srgbClr val="002060"/>
                </a:solidFill>
                <a:latin typeface="SutonnyXMJ" pitchFamily="2" charset="0"/>
                <a:cs typeface="NikoshBAN" panose="02000000000000000000" pitchFamily="2" charset="0"/>
              </a:rPr>
              <a:t>ফলেয়া চাঁদকাটি অগ্রণী মাধ্যমিক </a:t>
            </a:r>
            <a:r>
              <a:rPr lang="bn-BD" sz="1600" b="1" dirty="0" smtClean="0">
                <a:ln/>
                <a:solidFill>
                  <a:srgbClr val="002060"/>
                </a:solidFill>
                <a:latin typeface="SutonnyXMJ" pitchFamily="2" charset="0"/>
                <a:cs typeface="NikoshBAN" panose="02000000000000000000" pitchFamily="2" charset="0"/>
              </a:rPr>
              <a:t>বিদ্যালয়</a:t>
            </a:r>
          </a:p>
        </p:txBody>
      </p:sp>
      <p:sp>
        <p:nvSpPr>
          <p:cNvPr id="7" name="Rectangle 6"/>
          <p:cNvSpPr/>
          <p:nvPr/>
        </p:nvSpPr>
        <p:spPr>
          <a:xfrm>
            <a:off x="466530" y="5021797"/>
            <a:ext cx="4591451" cy="369332"/>
          </a:xfrm>
          <a:prstGeom prst="rect">
            <a:avLst/>
          </a:prstGeom>
          <a:solidFill>
            <a:srgbClr val="FFFF00"/>
          </a:solidFill>
        </p:spPr>
        <p:txBody>
          <a:bodyPr wrap="square">
            <a:spAutoFit/>
          </a:bodyPr>
          <a:lstStyle/>
          <a:p>
            <a:pPr algn="ctr"/>
            <a:r>
              <a:rPr lang="en-US" b="1" dirty="0">
                <a:ln/>
                <a:solidFill>
                  <a:srgbClr val="002060"/>
                </a:solidFill>
                <a:latin typeface="NikoshBAN" panose="02000000000000000000" pitchFamily="2" charset="0"/>
                <a:cs typeface="NikoshBAN" panose="02000000000000000000" pitchFamily="2" charset="0"/>
              </a:rPr>
              <a:t>e</a:t>
            </a:r>
            <a:r>
              <a:rPr lang="bn-BD" b="1" dirty="0">
                <a:ln/>
                <a:solidFill>
                  <a:srgbClr val="002060"/>
                </a:solidFill>
                <a:latin typeface="NikoshBAN" panose="02000000000000000000" pitchFamily="2" charset="0"/>
                <a:cs typeface="NikoshBAN" panose="02000000000000000000" pitchFamily="2" charset="0"/>
              </a:rPr>
              <a:t>-mail</a:t>
            </a:r>
            <a:r>
              <a:rPr lang="en-US" b="1" dirty="0">
                <a:ln/>
                <a:solidFill>
                  <a:srgbClr val="002060"/>
                </a:solidFill>
                <a:latin typeface="NikoshBAN" panose="02000000000000000000" pitchFamily="2" charset="0"/>
                <a:cs typeface="NikoshBAN" panose="02000000000000000000" pitchFamily="2" charset="0"/>
              </a:rPr>
              <a:t>  -</a:t>
            </a:r>
            <a:r>
              <a:rPr lang="bn-BD" b="1" dirty="0">
                <a:ln/>
                <a:solidFill>
                  <a:srgbClr val="002060"/>
                </a:solidFill>
                <a:latin typeface="Times New Roman" panose="02020603050405020304" pitchFamily="18" charset="0"/>
                <a:cs typeface="NikoshBAN" panose="02000000000000000000" pitchFamily="2" charset="0"/>
              </a:rPr>
              <a:t> </a:t>
            </a:r>
            <a:r>
              <a:rPr lang="en-US" b="1" dirty="0">
                <a:ln/>
                <a:solidFill>
                  <a:srgbClr val="002060"/>
                </a:solidFill>
                <a:latin typeface="Times New Roman" panose="02020603050405020304" pitchFamily="18" charset="0"/>
              </a:rPr>
              <a:t>ma.almamun33@gmail.com</a:t>
            </a:r>
            <a:endParaRPr lang="en-US" b="1" dirty="0">
              <a:ln/>
              <a:solidFill>
                <a:srgbClr val="00206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444" y="3128586"/>
            <a:ext cx="3163115" cy="1881312"/>
          </a:xfrm>
          <a:prstGeom prst="snip2DiagRect">
            <a:avLst>
              <a:gd name="adj1" fmla="val 1587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361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800" decel="100000"/>
                                        <p:tgtEl>
                                          <p:spTgt spid="12"/>
                                        </p:tgtEl>
                                      </p:cBhvr>
                                    </p:animEffect>
                                    <p:anim calcmode="lin" valueType="num">
                                      <p:cBhvr>
                                        <p:cTn id="40" dur="800" decel="100000" fill="hold"/>
                                        <p:tgtEl>
                                          <p:spTgt spid="12"/>
                                        </p:tgtEl>
                                        <p:attrNameLst>
                                          <p:attrName>style.rotation</p:attrName>
                                        </p:attrNameLst>
                                      </p:cBhvr>
                                      <p:tavLst>
                                        <p:tav tm="0">
                                          <p:val>
                                            <p:fltVal val="-90"/>
                                          </p:val>
                                        </p:tav>
                                        <p:tav tm="100000">
                                          <p:val>
                                            <p:fltVal val="0"/>
                                          </p:val>
                                        </p:tav>
                                      </p:tavLst>
                                    </p:anim>
                                    <p:anim calcmode="lin" valueType="num">
                                      <p:cBhvr>
                                        <p:cTn id="41" dur="800" decel="100000" fill="hold"/>
                                        <p:tgtEl>
                                          <p:spTgt spid="12"/>
                                        </p:tgtEl>
                                        <p:attrNameLst>
                                          <p:attrName>ppt_x</p:attrName>
                                        </p:attrNameLst>
                                      </p:cBhvr>
                                      <p:tavLst>
                                        <p:tav tm="0">
                                          <p:val>
                                            <p:strVal val="#ppt_x+0.4"/>
                                          </p:val>
                                        </p:tav>
                                        <p:tav tm="100000">
                                          <p:val>
                                            <p:strVal val="#ppt_x-0.05"/>
                                          </p:val>
                                        </p:tav>
                                      </p:tavLst>
                                    </p:anim>
                                    <p:anim calcmode="lin" valueType="num">
                                      <p:cBhvr>
                                        <p:cTn id="42" dur="800" decel="100000" fill="hold"/>
                                        <p:tgtEl>
                                          <p:spTgt spid="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5" grpId="0" animBg="1"/>
      <p:bldP spid="16" grpId="0" animBg="1"/>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sp>
        <p:nvSpPr>
          <p:cNvPr id="7" name="TextBox 6"/>
          <p:cNvSpPr txBox="1"/>
          <p:nvPr/>
        </p:nvSpPr>
        <p:spPr>
          <a:xfrm>
            <a:off x="4899492" y="1097941"/>
            <a:ext cx="2566234" cy="707886"/>
          </a:xfrm>
          <a:prstGeom prst="rect">
            <a:avLst/>
          </a:prstGeom>
          <a:solidFill>
            <a:srgbClr val="92D050"/>
          </a:solidFill>
          <a:ln>
            <a:solidFill>
              <a:srgbClr val="FF0000"/>
            </a:solidFill>
          </a:ln>
          <a:effectLst>
            <a:glow rad="228600">
              <a:schemeClr val="accent6">
                <a:satMod val="175000"/>
                <a:alpha val="40000"/>
              </a:schemeClr>
            </a:glow>
          </a:effectLst>
        </p:spPr>
        <p:txBody>
          <a:bodyPr wrap="square" rtlCol="0">
            <a:spAutoFit/>
            <a:scene3d>
              <a:camera prst="orthographicFront"/>
              <a:lightRig rig="threePt" dir="t"/>
            </a:scene3d>
            <a:sp3d extrusionH="57150">
              <a:bevelT w="38100" h="38100" prst="angle"/>
            </a:sp3d>
          </a:bodyPr>
          <a:lstStyle/>
          <a:p>
            <a:r>
              <a:rPr lang="en-US" sz="4000" b="1" dirty="0" err="1" smtClean="0">
                <a:solidFill>
                  <a:srgbClr val="FF0000"/>
                </a:solidFill>
              </a:rPr>
              <a:t>শিখনফল</a:t>
            </a:r>
            <a:endParaRPr lang="en-US" sz="4000" b="1" dirty="0">
              <a:solidFill>
                <a:srgbClr val="FF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450" y="1980438"/>
            <a:ext cx="2566235" cy="3019101"/>
          </a:xfrm>
          <a:prstGeom prst="rect">
            <a:avLst/>
          </a:prstGeom>
        </p:spPr>
      </p:pic>
      <p:sp>
        <p:nvSpPr>
          <p:cNvPr id="9" name="Oval 8"/>
          <p:cNvSpPr/>
          <p:nvPr/>
        </p:nvSpPr>
        <p:spPr>
          <a:xfrm>
            <a:off x="3096509" y="2218562"/>
            <a:ext cx="806116"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০১</a:t>
            </a:r>
            <a:endParaRPr lang="en-US" sz="2400" dirty="0"/>
          </a:p>
        </p:txBody>
      </p:sp>
      <p:sp>
        <p:nvSpPr>
          <p:cNvPr id="10" name="TextBox 9"/>
          <p:cNvSpPr txBox="1"/>
          <p:nvPr/>
        </p:nvSpPr>
        <p:spPr>
          <a:xfrm>
            <a:off x="2453951" y="3248526"/>
            <a:ext cx="1966764" cy="646331"/>
          </a:xfrm>
          <a:prstGeom prst="rect">
            <a:avLst/>
          </a:prstGeom>
          <a:noFill/>
        </p:spPr>
        <p:txBody>
          <a:bodyPr wrap="square" rtlCol="0">
            <a:spAutoFit/>
          </a:bodyPr>
          <a:lstStyle/>
          <a:p>
            <a:r>
              <a:rPr lang="en-US" b="1" dirty="0" smtClean="0">
                <a:ln w="9525">
                  <a:solidFill>
                    <a:schemeClr val="bg1"/>
                  </a:solidFill>
                  <a:prstDash val="solid"/>
                </a:ln>
                <a:effectLst>
                  <a:outerShdw blurRad="12700" dist="38100" dir="2700000" algn="tl" rotWithShape="0">
                    <a:schemeClr val="bg1">
                      <a:lumMod val="50000"/>
                    </a:schemeClr>
                  </a:outerShdw>
                </a:effectLst>
              </a:rPr>
              <a:t>আর্থিং  ‍</a:t>
            </a:r>
            <a:r>
              <a:rPr lang="en-US" b="1" dirty="0" err="1" smtClean="0">
                <a:ln w="9525">
                  <a:solidFill>
                    <a:schemeClr val="bg1"/>
                  </a:solidFill>
                  <a:prstDash val="solid"/>
                </a:ln>
                <a:effectLst>
                  <a:outerShdw blurRad="12700" dist="38100" dir="2700000" algn="tl" rotWithShape="0">
                    <a:schemeClr val="bg1">
                      <a:lumMod val="50000"/>
                    </a:schemeClr>
                  </a:outerShdw>
                </a:effectLst>
              </a:rPr>
              <a:t>কি</a:t>
            </a:r>
            <a:r>
              <a:rPr lang="en-US" b="1" dirty="0" smtClean="0">
                <a:ln w="9525">
                  <a:solidFill>
                    <a:schemeClr val="bg1"/>
                  </a:solidFill>
                  <a:prstDash val="solid"/>
                </a:ln>
                <a:effectLst>
                  <a:outerShdw blurRad="12700" dist="38100" dir="2700000" algn="tl" rotWithShape="0">
                    <a:schemeClr val="bg1">
                      <a:lumMod val="50000"/>
                    </a:schemeClr>
                  </a:outerShdw>
                </a:effectLst>
              </a:rPr>
              <a:t> </a:t>
            </a:r>
            <a:r>
              <a:rPr lang="en-US" b="1" dirty="0" err="1" smtClean="0">
                <a:ln w="9525">
                  <a:solidFill>
                    <a:schemeClr val="bg1"/>
                  </a:solidFill>
                  <a:prstDash val="solid"/>
                </a:ln>
                <a:effectLst>
                  <a:outerShdw blurRad="12700" dist="38100" dir="2700000" algn="tl" rotWithShape="0">
                    <a:schemeClr val="bg1">
                      <a:lumMod val="50000"/>
                    </a:schemeClr>
                  </a:outerShdw>
                </a:effectLst>
              </a:rPr>
              <a:t>তা</a:t>
            </a:r>
            <a:r>
              <a:rPr lang="en-US" b="1" dirty="0" smtClean="0">
                <a:ln w="9525">
                  <a:solidFill>
                    <a:schemeClr val="bg1"/>
                  </a:solidFill>
                  <a:prstDash val="solid"/>
                </a:ln>
                <a:effectLst>
                  <a:outerShdw blurRad="12700" dist="38100" dir="2700000" algn="tl" rotWithShape="0">
                    <a:schemeClr val="bg1">
                      <a:lumMod val="50000"/>
                    </a:schemeClr>
                  </a:outerShdw>
                </a:effectLst>
              </a:rPr>
              <a:t> </a:t>
            </a:r>
          </a:p>
          <a:p>
            <a:r>
              <a:rPr lang="en-US" b="1" dirty="0" err="1" smtClean="0">
                <a:ln w="9525">
                  <a:solidFill>
                    <a:schemeClr val="bg1"/>
                  </a:solidFill>
                  <a:prstDash val="solid"/>
                </a:ln>
                <a:effectLst>
                  <a:outerShdw blurRad="12700" dist="38100" dir="2700000" algn="tl" rotWithShape="0">
                    <a:schemeClr val="bg1">
                      <a:lumMod val="50000"/>
                    </a:schemeClr>
                  </a:outerShdw>
                </a:effectLst>
              </a:rPr>
              <a:t>জানতে</a:t>
            </a:r>
            <a:r>
              <a:rPr lang="en-US" b="1" dirty="0" smtClean="0">
                <a:ln w="9525">
                  <a:solidFill>
                    <a:schemeClr val="bg1"/>
                  </a:solidFill>
                  <a:prstDash val="solid"/>
                </a:ln>
                <a:effectLst>
                  <a:outerShdw blurRad="12700" dist="38100" dir="2700000" algn="tl" rotWithShape="0">
                    <a:schemeClr val="bg1">
                      <a:lumMod val="50000"/>
                    </a:schemeClr>
                  </a:outerShdw>
                </a:effectLst>
              </a:rPr>
              <a:t> </a:t>
            </a:r>
            <a:r>
              <a:rPr lang="en-US" b="1" dirty="0" err="1" smtClean="0">
                <a:ln w="9525">
                  <a:solidFill>
                    <a:schemeClr val="bg1"/>
                  </a:solidFill>
                  <a:prstDash val="solid"/>
                </a:ln>
                <a:effectLst>
                  <a:outerShdw blurRad="12700" dist="38100" dir="2700000" algn="tl" rotWithShape="0">
                    <a:schemeClr val="bg1">
                      <a:lumMod val="50000"/>
                    </a:schemeClr>
                  </a:outerShdw>
                </a:effectLst>
              </a:rPr>
              <a:t>পারবে</a:t>
            </a:r>
            <a:endParaRPr lang="en-US"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492" y="1980438"/>
            <a:ext cx="2566235" cy="3019101"/>
          </a:xfrm>
          <a:prstGeom prst="rect">
            <a:avLst/>
          </a:prstGeom>
        </p:spPr>
      </p:pic>
      <p:sp>
        <p:nvSpPr>
          <p:cNvPr id="17" name="Oval 16"/>
          <p:cNvSpPr/>
          <p:nvPr/>
        </p:nvSpPr>
        <p:spPr>
          <a:xfrm>
            <a:off x="5662744" y="2218562"/>
            <a:ext cx="922923"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০২</a:t>
            </a:r>
            <a:endParaRPr lang="en-US" sz="2400" dirty="0"/>
          </a:p>
        </p:txBody>
      </p:sp>
      <p:sp>
        <p:nvSpPr>
          <p:cNvPr id="18" name="TextBox 17"/>
          <p:cNvSpPr txBox="1"/>
          <p:nvPr/>
        </p:nvSpPr>
        <p:spPr>
          <a:xfrm>
            <a:off x="5185278" y="3037546"/>
            <a:ext cx="2045946" cy="923330"/>
          </a:xfrm>
          <a:prstGeom prst="rect">
            <a:avLst/>
          </a:prstGeom>
          <a:noFill/>
        </p:spPr>
        <p:txBody>
          <a:bodyPr wrap="square" rtlCol="0">
            <a:spAutoFit/>
          </a:bodyPr>
          <a:lstStyle/>
          <a:p>
            <a:r>
              <a:rPr lang="en-US" b="1" dirty="0" smtClean="0">
                <a:ln w="9525">
                  <a:solidFill>
                    <a:schemeClr val="bg1"/>
                  </a:solidFill>
                  <a:prstDash val="solid"/>
                </a:ln>
                <a:effectLst>
                  <a:outerShdw blurRad="12700" dist="38100" dir="2700000" algn="tl" rotWithShape="0">
                    <a:schemeClr val="bg1">
                      <a:lumMod val="50000"/>
                    </a:schemeClr>
                  </a:outerShdw>
                </a:effectLst>
              </a:rPr>
              <a:t>আর্থিং  </a:t>
            </a:r>
            <a:r>
              <a:rPr lang="en-US" b="1" dirty="0" err="1" smtClean="0">
                <a:ln w="9525">
                  <a:solidFill>
                    <a:schemeClr val="bg1"/>
                  </a:solidFill>
                  <a:prstDash val="solid"/>
                </a:ln>
                <a:effectLst>
                  <a:outerShdw blurRad="12700" dist="38100" dir="2700000" algn="tl" rotWithShape="0">
                    <a:schemeClr val="bg1">
                      <a:lumMod val="50000"/>
                    </a:schemeClr>
                  </a:outerShdw>
                </a:effectLst>
              </a:rPr>
              <a:t>এর</a:t>
            </a:r>
            <a:r>
              <a:rPr lang="en-US" b="1" dirty="0" smtClean="0">
                <a:ln w="9525">
                  <a:solidFill>
                    <a:schemeClr val="bg1"/>
                  </a:solidFill>
                  <a:prstDash val="solid"/>
                </a:ln>
                <a:effectLst>
                  <a:outerShdw blurRad="12700" dist="38100" dir="2700000" algn="tl" rotWithShape="0">
                    <a:schemeClr val="bg1">
                      <a:lumMod val="50000"/>
                    </a:schemeClr>
                  </a:outerShdw>
                </a:effectLst>
              </a:rPr>
              <a:t> </a:t>
            </a:r>
          </a:p>
          <a:p>
            <a:r>
              <a:rPr lang="en-US" b="1" dirty="0" err="1" smtClean="0">
                <a:ln w="9525">
                  <a:solidFill>
                    <a:schemeClr val="bg1"/>
                  </a:solidFill>
                  <a:prstDash val="solid"/>
                </a:ln>
                <a:effectLst>
                  <a:outerShdw blurRad="12700" dist="38100" dir="2700000" algn="tl" rotWithShape="0">
                    <a:schemeClr val="bg1">
                      <a:lumMod val="50000"/>
                    </a:schemeClr>
                  </a:outerShdw>
                </a:effectLst>
              </a:rPr>
              <a:t>প্রয়োজণীয়তা</a:t>
            </a:r>
            <a:endParaRPr lang="en-US" b="1" dirty="0" smtClean="0">
              <a:ln w="9525">
                <a:solidFill>
                  <a:schemeClr val="bg1"/>
                </a:solidFill>
                <a:prstDash val="solid"/>
              </a:ln>
              <a:effectLst>
                <a:outerShdw blurRad="12700" dist="38100" dir="2700000" algn="tl" rotWithShape="0">
                  <a:schemeClr val="bg1">
                    <a:lumMod val="50000"/>
                  </a:schemeClr>
                </a:outerShdw>
              </a:effectLst>
            </a:endParaRPr>
          </a:p>
          <a:p>
            <a:r>
              <a:rPr lang="en-US" b="1" dirty="0" err="1" smtClean="0">
                <a:ln w="9525">
                  <a:solidFill>
                    <a:schemeClr val="bg1"/>
                  </a:solidFill>
                  <a:prstDash val="solid"/>
                </a:ln>
                <a:effectLst>
                  <a:outerShdw blurRad="12700" dist="38100" dir="2700000" algn="tl" rotWithShape="0">
                    <a:schemeClr val="bg1">
                      <a:lumMod val="50000"/>
                    </a:schemeClr>
                  </a:outerShdw>
                </a:effectLst>
              </a:rPr>
              <a:t>জানতে</a:t>
            </a:r>
            <a:r>
              <a:rPr lang="en-US" b="1" dirty="0" smtClean="0">
                <a:ln w="9525">
                  <a:solidFill>
                    <a:schemeClr val="bg1"/>
                  </a:solidFill>
                  <a:prstDash val="solid"/>
                </a:ln>
                <a:effectLst>
                  <a:outerShdw blurRad="12700" dist="38100" dir="2700000" algn="tl" rotWithShape="0">
                    <a:schemeClr val="bg1">
                      <a:lumMod val="50000"/>
                    </a:schemeClr>
                  </a:outerShdw>
                </a:effectLst>
              </a:rPr>
              <a:t> </a:t>
            </a:r>
            <a:r>
              <a:rPr lang="en-US" b="1" dirty="0" err="1" smtClean="0">
                <a:ln w="9525">
                  <a:solidFill>
                    <a:schemeClr val="bg1"/>
                  </a:solidFill>
                  <a:prstDash val="solid"/>
                </a:ln>
                <a:effectLst>
                  <a:outerShdw blurRad="12700" dist="38100" dir="2700000" algn="tl" rotWithShape="0">
                    <a:schemeClr val="bg1">
                      <a:lumMod val="50000"/>
                    </a:schemeClr>
                  </a:outerShdw>
                </a:effectLst>
              </a:rPr>
              <a:t>পারবে</a:t>
            </a:r>
            <a:endParaRPr lang="en-US"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534" y="1980438"/>
            <a:ext cx="2566235" cy="3019101"/>
          </a:xfrm>
          <a:prstGeom prst="rect">
            <a:avLst/>
          </a:prstGeom>
        </p:spPr>
      </p:pic>
      <p:sp>
        <p:nvSpPr>
          <p:cNvPr id="20" name="Oval 19"/>
          <p:cNvSpPr/>
          <p:nvPr/>
        </p:nvSpPr>
        <p:spPr>
          <a:xfrm>
            <a:off x="8345786" y="2218562"/>
            <a:ext cx="922923"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০৩</a:t>
            </a:r>
            <a:endParaRPr lang="en-US" sz="2400" dirty="0"/>
          </a:p>
        </p:txBody>
      </p:sp>
      <p:sp>
        <p:nvSpPr>
          <p:cNvPr id="21" name="TextBox 20"/>
          <p:cNvSpPr txBox="1"/>
          <p:nvPr/>
        </p:nvSpPr>
        <p:spPr>
          <a:xfrm>
            <a:off x="7985127" y="3110026"/>
            <a:ext cx="1568058" cy="923330"/>
          </a:xfrm>
          <a:prstGeom prst="rect">
            <a:avLst/>
          </a:prstGeom>
          <a:noFill/>
        </p:spPr>
        <p:txBody>
          <a:bodyPr wrap="none" rtlCol="0">
            <a:spAutoFit/>
          </a:bodyPr>
          <a:lstStyle/>
          <a:p>
            <a:r>
              <a:rPr lang="en-US" dirty="0" smtClean="0">
                <a:ln w="0"/>
                <a:effectLst>
                  <a:outerShdw blurRad="38100" dist="19050" dir="2700000" algn="tl" rotWithShape="0">
                    <a:schemeClr val="dk1">
                      <a:alpha val="40000"/>
                    </a:schemeClr>
                  </a:outerShdw>
                </a:effectLst>
              </a:rPr>
              <a:t>আর্থিং  </a:t>
            </a:r>
            <a:r>
              <a:rPr lang="en-US" dirty="0" err="1" smtClean="0">
                <a:ln w="0"/>
                <a:effectLst>
                  <a:outerShdw blurRad="38100" dist="19050" dir="2700000" algn="tl" rotWithShape="0">
                    <a:schemeClr val="dk1">
                      <a:alpha val="40000"/>
                    </a:schemeClr>
                  </a:outerShdw>
                </a:effectLst>
              </a:rPr>
              <a:t>এর</a:t>
            </a:r>
            <a:r>
              <a:rPr lang="en-US" dirty="0" smtClean="0">
                <a:ln w="0"/>
                <a:effectLst>
                  <a:outerShdw blurRad="38100" dist="19050" dir="2700000" algn="tl" rotWithShape="0">
                    <a:schemeClr val="dk1">
                      <a:alpha val="40000"/>
                    </a:schemeClr>
                  </a:outerShdw>
                </a:effectLst>
              </a:rPr>
              <a:t> </a:t>
            </a:r>
          </a:p>
          <a:p>
            <a:r>
              <a:rPr lang="en-US" dirty="0" err="1" smtClean="0">
                <a:ln w="0"/>
                <a:effectLst>
                  <a:outerShdw blurRad="38100" dist="19050" dir="2700000" algn="tl" rotWithShape="0">
                    <a:schemeClr val="dk1">
                      <a:alpha val="40000"/>
                    </a:schemeClr>
                  </a:outerShdw>
                </a:effectLst>
              </a:rPr>
              <a:t>প্রকারভেদ</a:t>
            </a:r>
            <a:endParaRPr lang="en-US" dirty="0" smtClean="0">
              <a:ln w="0"/>
              <a:effectLst>
                <a:outerShdw blurRad="38100" dist="19050" dir="2700000" algn="tl" rotWithShape="0">
                  <a:schemeClr val="dk1">
                    <a:alpha val="40000"/>
                  </a:schemeClr>
                </a:outerShdw>
              </a:effectLst>
            </a:endParaRPr>
          </a:p>
          <a:p>
            <a:r>
              <a:rPr lang="en-US" dirty="0" err="1" smtClean="0">
                <a:ln w="0"/>
                <a:effectLst>
                  <a:outerShdw blurRad="38100" dist="19050" dir="2700000" algn="tl" rotWithShape="0">
                    <a:schemeClr val="dk1">
                      <a:alpha val="40000"/>
                    </a:schemeClr>
                  </a:outerShdw>
                </a:effectLst>
              </a:rPr>
              <a:t>জানতে</a:t>
            </a:r>
            <a:r>
              <a:rPr lang="en-US" dirty="0" smtClean="0">
                <a:ln w="0"/>
                <a:effectLst>
                  <a:outerShdw blurRad="38100" dist="19050" dir="2700000" algn="tl" rotWithShape="0">
                    <a:schemeClr val="dk1">
                      <a:alpha val="40000"/>
                    </a:schemeClr>
                  </a:outerShdw>
                </a:effectLst>
              </a:rPr>
              <a:t> </a:t>
            </a:r>
            <a:r>
              <a:rPr lang="en-US" dirty="0" err="1" smtClean="0">
                <a:ln w="0"/>
                <a:effectLst>
                  <a:outerShdw blurRad="38100" dist="19050" dir="2700000" algn="tl" rotWithShape="0">
                    <a:schemeClr val="dk1">
                      <a:alpha val="40000"/>
                    </a:schemeClr>
                  </a:outerShdw>
                </a:effectLst>
              </a:rPr>
              <a:t>পারবে</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2400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style.rotation</p:attrName>
                                        </p:attrNameLst>
                                      </p:cBhvr>
                                      <p:tavLst>
                                        <p:tav tm="0">
                                          <p:val>
                                            <p:fltVal val="360"/>
                                          </p:val>
                                        </p:tav>
                                        <p:tav tm="100000">
                                          <p:val>
                                            <p:fltVal val="0"/>
                                          </p:val>
                                        </p:tav>
                                      </p:tavLst>
                                    </p:anim>
                                    <p:animEffect transition="in" filter="fade">
                                      <p:cBhvr>
                                        <p:cTn id="69" dur="500"/>
                                        <p:tgtEl>
                                          <p:spTgt spid="17"/>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360"/>
                                          </p:val>
                                        </p:tav>
                                        <p:tav tm="100000">
                                          <p:val>
                                            <p:fltVal val="0"/>
                                          </p:val>
                                        </p:tav>
                                      </p:tavLst>
                                    </p:anim>
                                    <p:animEffect transition="in" filter="fade">
                                      <p:cBhvr>
                                        <p:cTn id="75" dur="500"/>
                                        <p:tgtEl>
                                          <p:spTgt spid="16"/>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 calcmode="lin" valueType="num">
                                      <p:cBhvr>
                                        <p:cTn id="80" dur="500" fill="hold"/>
                                        <p:tgtEl>
                                          <p:spTgt spid="18"/>
                                        </p:tgtEl>
                                        <p:attrNameLst>
                                          <p:attrName>style.rotation</p:attrName>
                                        </p:attrNameLst>
                                      </p:cBhvr>
                                      <p:tavLst>
                                        <p:tav tm="0">
                                          <p:val>
                                            <p:fltVal val="360"/>
                                          </p:val>
                                        </p:tav>
                                        <p:tav tm="100000">
                                          <p:val>
                                            <p:fltVal val="0"/>
                                          </p:val>
                                        </p:tav>
                                      </p:tavLst>
                                    </p:anim>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9"/>
                                        </p:tgtEl>
                                      </p:cBhvr>
                                    </p:animEffect>
                                  </p:childTnLst>
                                </p:cTn>
                              </p:par>
                              <p:par>
                                <p:cTn id="94" presetID="25"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9" dur="1000" fill="hold"/>
                                        <p:tgtEl>
                                          <p:spTgt spid="20"/>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20"/>
                                        </p:tgtEl>
                                      </p:cBhvr>
                                    </p:animEffect>
                                  </p:childTnLst>
                                </p:cTn>
                              </p:par>
                              <p:par>
                                <p:cTn id="104" presetID="25"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9" dur="1000" fill="hold"/>
                                        <p:tgtEl>
                                          <p:spTgt spid="21"/>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7" grpId="0" animBg="1"/>
      <p:bldP spid="18"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69431" y="1612232"/>
            <a:ext cx="2829140" cy="523220"/>
          </a:xfrm>
          <a:prstGeom prst="rect">
            <a:avLst/>
          </a:prstGeom>
          <a:noFill/>
        </p:spPr>
        <p:txBody>
          <a:bodyPr wrap="square" rtlCol="0">
            <a:spAutoFit/>
          </a:bodyPr>
          <a:lstStyle/>
          <a:p>
            <a:r>
              <a:rPr lang="en-US" sz="2800" dirty="0" err="1" smtClean="0">
                <a:ln>
                  <a:solidFill>
                    <a:srgbClr val="00B0F0"/>
                  </a:solidFill>
                </a:ln>
                <a:effectLst>
                  <a:glow rad="228600">
                    <a:schemeClr val="accent6">
                      <a:satMod val="175000"/>
                      <a:alpha val="40000"/>
                    </a:schemeClr>
                  </a:glow>
                </a:effectLst>
              </a:rPr>
              <a:t>আর্থিং</a:t>
            </a:r>
            <a:r>
              <a:rPr lang="en-US" sz="2800" dirty="0" smtClean="0">
                <a:ln>
                  <a:solidFill>
                    <a:srgbClr val="00B0F0"/>
                  </a:solidFill>
                </a:ln>
                <a:effectLst>
                  <a:glow rad="228600">
                    <a:schemeClr val="accent6">
                      <a:satMod val="175000"/>
                      <a:alpha val="40000"/>
                    </a:schemeClr>
                  </a:glow>
                </a:effectLst>
              </a:rPr>
              <a:t> </a:t>
            </a:r>
            <a:r>
              <a:rPr lang="en-US" sz="2800" dirty="0" err="1" smtClean="0">
                <a:ln>
                  <a:solidFill>
                    <a:srgbClr val="00B0F0"/>
                  </a:solidFill>
                </a:ln>
                <a:effectLst>
                  <a:glow rad="228600">
                    <a:schemeClr val="accent6">
                      <a:satMod val="175000"/>
                      <a:alpha val="40000"/>
                    </a:schemeClr>
                  </a:glow>
                </a:effectLst>
              </a:rPr>
              <a:t>কি</a:t>
            </a:r>
            <a:r>
              <a:rPr lang="en-US" sz="2800" dirty="0" smtClean="0">
                <a:ln>
                  <a:solidFill>
                    <a:srgbClr val="00B0F0"/>
                  </a:solidFill>
                </a:ln>
                <a:effectLst>
                  <a:glow rad="228600">
                    <a:schemeClr val="accent6">
                      <a:satMod val="175000"/>
                      <a:alpha val="40000"/>
                    </a:schemeClr>
                  </a:glow>
                </a:effectLst>
              </a:rPr>
              <a:t>………….</a:t>
            </a:r>
            <a:endParaRPr lang="en-US" sz="2800" dirty="0">
              <a:ln>
                <a:solidFill>
                  <a:srgbClr val="00B0F0"/>
                </a:solidFill>
              </a:ln>
              <a:effectLst>
                <a:glow rad="228600">
                  <a:schemeClr val="accent6">
                    <a:satMod val="175000"/>
                    <a:alpha val="40000"/>
                  </a:schemeClr>
                </a:glow>
              </a:effectLst>
            </a:endParaRPr>
          </a:p>
        </p:txBody>
      </p:sp>
      <p:sp>
        <p:nvSpPr>
          <p:cNvPr id="4" name="Rectangle 3"/>
          <p:cNvSpPr/>
          <p:nvPr/>
        </p:nvSpPr>
        <p:spPr>
          <a:xfrm>
            <a:off x="1231642" y="2619288"/>
            <a:ext cx="9163642" cy="1815882"/>
          </a:xfrm>
          <a:prstGeom prst="rect">
            <a:avLst/>
          </a:prstGeom>
        </p:spPr>
        <p:txBody>
          <a:bodyPr wrap="square">
            <a:spAutoFit/>
          </a:bodyPr>
          <a:lstStyle/>
          <a:p>
            <a:pPr algn="just"/>
            <a:r>
              <a:rPr lang="bn-IN" sz="2800" dirty="0">
                <a:solidFill>
                  <a:srgbClr val="002060"/>
                </a:solidFill>
                <a:effectLst>
                  <a:glow rad="63500">
                    <a:schemeClr val="accent5">
                      <a:satMod val="175000"/>
                      <a:alpha val="40000"/>
                    </a:schemeClr>
                  </a:glow>
                </a:effectLst>
                <a:latin typeface="solaimanlipi" panose="03000600000000000000" pitchFamily="66" charset="0"/>
              </a:rPr>
              <a:t>অনাকাঙ্খিত বিদ্যুৎ থেকে বৈদ্যুতিক যন্ত্রপাতি ও মানুস কে রক্ষা করতে বৈদ্যুতিক যন্ত্রপাতির ধাতু/মেটাল নির্মিত বহিরাবরণ থেকে বৈদ্যুতিক কারেন্টকে কোনো পরিবাহীর দ্বারা পৃথিবীর মাটিতে প্রেরণ করার ব্যবস্থা কে আর্থিং বলে।</a:t>
            </a:r>
            <a:endParaRPr lang="en-US" sz="2800" dirty="0">
              <a:solidFill>
                <a:srgbClr val="002060"/>
              </a:solidFill>
              <a:effectLst>
                <a:glow rad="63500">
                  <a:schemeClr val="accent5">
                    <a:satMod val="175000"/>
                    <a:alpha val="40000"/>
                  </a:schemeClr>
                </a:glow>
              </a:effectLst>
            </a:endParaRPr>
          </a:p>
        </p:txBody>
      </p:sp>
    </p:spTree>
    <p:extLst>
      <p:ext uri="{BB962C8B-B14F-4D97-AF65-F5344CB8AC3E}">
        <p14:creationId xmlns:p14="http://schemas.microsoft.com/office/powerpoint/2010/main" val="1500089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11705" y="1621564"/>
            <a:ext cx="4141841" cy="400110"/>
          </a:xfrm>
          <a:prstGeom prst="rect">
            <a:avLst/>
          </a:prstGeom>
          <a:noFill/>
          <a:ln>
            <a:solidFill>
              <a:schemeClr val="accent4"/>
            </a:solidFill>
          </a:ln>
          <a:effectLst>
            <a:glow rad="101600">
              <a:schemeClr val="accent2">
                <a:satMod val="175000"/>
                <a:alpha val="40000"/>
              </a:schemeClr>
            </a:glow>
          </a:effectLst>
        </p:spPr>
        <p:txBody>
          <a:bodyPr wrap="square" rtlCol="0">
            <a:spAutoFit/>
          </a:bodyPr>
          <a:lstStyle/>
          <a:p>
            <a:r>
              <a:rPr lang="bn-IN" sz="2000" b="1" dirty="0">
                <a:effectLst>
                  <a:glow rad="63500">
                    <a:schemeClr val="accent5">
                      <a:satMod val="175000"/>
                      <a:alpha val="40000"/>
                    </a:schemeClr>
                  </a:glow>
                </a:effectLst>
              </a:rPr>
              <a:t>আর্থিং এর </a:t>
            </a:r>
            <a:r>
              <a:rPr lang="bn-IN" sz="2000" b="1" dirty="0" smtClean="0">
                <a:effectLst>
                  <a:glow rad="63500">
                    <a:schemeClr val="accent5">
                      <a:satMod val="175000"/>
                      <a:alpha val="40000"/>
                    </a:schemeClr>
                  </a:glow>
                </a:effectLst>
              </a:rPr>
              <a:t>প্রয়োজনীয়তা</a:t>
            </a:r>
            <a:r>
              <a:rPr lang="en-US" sz="2000" b="1" dirty="0" smtClean="0">
                <a:effectLst>
                  <a:glow rad="63500">
                    <a:schemeClr val="accent5">
                      <a:satMod val="175000"/>
                      <a:alpha val="40000"/>
                    </a:schemeClr>
                  </a:glow>
                </a:effectLst>
              </a:rPr>
              <a:t>………</a:t>
            </a:r>
            <a:r>
              <a:rPr lang="bn-IN" sz="2000" b="1" dirty="0" smtClean="0">
                <a:effectLst>
                  <a:glow rad="63500">
                    <a:schemeClr val="accent5">
                      <a:satMod val="175000"/>
                      <a:alpha val="40000"/>
                    </a:schemeClr>
                  </a:glow>
                </a:effectLst>
              </a:rPr>
              <a:t> </a:t>
            </a:r>
            <a:endParaRPr lang="en-US" sz="2000" b="1" dirty="0">
              <a:effectLst>
                <a:glow rad="63500">
                  <a:schemeClr val="accent5">
                    <a:satMod val="175000"/>
                    <a:alpha val="40000"/>
                  </a:schemeClr>
                </a:glow>
              </a:effectLst>
            </a:endParaRPr>
          </a:p>
        </p:txBody>
      </p:sp>
      <p:sp>
        <p:nvSpPr>
          <p:cNvPr id="5" name="Rectangle 4"/>
          <p:cNvSpPr/>
          <p:nvPr/>
        </p:nvSpPr>
        <p:spPr>
          <a:xfrm>
            <a:off x="1411705" y="2761112"/>
            <a:ext cx="8899358" cy="646331"/>
          </a:xfrm>
          <a:prstGeom prst="rect">
            <a:avLst/>
          </a:prstGeom>
        </p:spPr>
        <p:txBody>
          <a:bodyPr wrap="square">
            <a:spAutoFit/>
          </a:bodyPr>
          <a:lstStyle/>
          <a:p>
            <a:r>
              <a:rPr lang="bn-IN" dirty="0">
                <a:ln>
                  <a:solidFill>
                    <a:schemeClr val="accent1">
                      <a:lumMod val="50000"/>
                    </a:schemeClr>
                  </a:solidFill>
                </a:ln>
                <a:solidFill>
                  <a:srgbClr val="1D2129"/>
                </a:solidFill>
                <a:effectLst>
                  <a:glow rad="63500">
                    <a:schemeClr val="accent6">
                      <a:satMod val="175000"/>
                      <a:alpha val="40000"/>
                    </a:schemeClr>
                  </a:glow>
                </a:effectLst>
                <a:latin typeface="solaimanlipi" panose="03000600000000000000" pitchFamily="66" charset="0"/>
              </a:rPr>
              <a:t>১। ত্রুটির সময় কারেন্ট কে মাটিতে যাতে নিরাপদে প্রেরণ করা, যাতে রক্ষন যন্ত্র বা নিরাপত্তা যন্ত্রপাতি ত্রুটিপূর্ণ সার্কিট কে বিছিন্ন করতে পারে।</a:t>
            </a:r>
            <a:endParaRPr lang="en-US" dirty="0">
              <a:ln>
                <a:solidFill>
                  <a:schemeClr val="accent1">
                    <a:lumMod val="50000"/>
                  </a:schemeClr>
                </a:solidFill>
              </a:ln>
              <a:effectLst>
                <a:glow rad="63500">
                  <a:schemeClr val="accent6">
                    <a:satMod val="175000"/>
                    <a:alpha val="40000"/>
                  </a:schemeClr>
                </a:glow>
              </a:effectLst>
            </a:endParaRPr>
          </a:p>
        </p:txBody>
      </p:sp>
      <p:sp>
        <p:nvSpPr>
          <p:cNvPr id="6" name="Rectangle 5"/>
          <p:cNvSpPr/>
          <p:nvPr/>
        </p:nvSpPr>
        <p:spPr>
          <a:xfrm>
            <a:off x="1321468" y="3941323"/>
            <a:ext cx="9549064" cy="369332"/>
          </a:xfrm>
          <a:prstGeom prst="rect">
            <a:avLst/>
          </a:prstGeom>
        </p:spPr>
        <p:txBody>
          <a:bodyPr wrap="square">
            <a:spAutoFit/>
          </a:bodyPr>
          <a:lstStyle/>
          <a:p>
            <a:r>
              <a:rPr lang="bn-IN" dirty="0">
                <a:ln>
                  <a:solidFill>
                    <a:schemeClr val="accent1">
                      <a:lumMod val="50000"/>
                    </a:schemeClr>
                  </a:solidFill>
                </a:ln>
                <a:solidFill>
                  <a:srgbClr val="1D2129"/>
                </a:solidFill>
                <a:effectLst>
                  <a:glow rad="63500">
                    <a:schemeClr val="accent6">
                      <a:satMod val="175000"/>
                      <a:alpha val="40000"/>
                    </a:schemeClr>
                  </a:glow>
                </a:effectLst>
                <a:latin typeface="solaimanlipi" panose="03000600000000000000" pitchFamily="66" charset="0"/>
              </a:rPr>
              <a:t>২। সিস্টেমের যে কোন অংশে বিভব যেন মাটির তুলনায় একটি নির্দিষ্টমানে থাকে, তার ব্যবস্থা করা ।</a:t>
            </a:r>
            <a:endParaRPr lang="en-US" dirty="0">
              <a:ln>
                <a:solidFill>
                  <a:schemeClr val="accent1">
                    <a:lumMod val="50000"/>
                  </a:schemeClr>
                </a:solidFill>
              </a:ln>
              <a:effectLst>
                <a:glow rad="63500">
                  <a:schemeClr val="accent6">
                    <a:satMod val="175000"/>
                    <a:alpha val="40000"/>
                  </a:schemeClr>
                </a:glow>
              </a:effectLst>
            </a:endParaRPr>
          </a:p>
        </p:txBody>
      </p:sp>
      <p:sp>
        <p:nvSpPr>
          <p:cNvPr id="7" name="Rectangle 6"/>
          <p:cNvSpPr/>
          <p:nvPr/>
        </p:nvSpPr>
        <p:spPr>
          <a:xfrm>
            <a:off x="1255294" y="4843417"/>
            <a:ext cx="9428748" cy="646331"/>
          </a:xfrm>
          <a:prstGeom prst="rect">
            <a:avLst/>
          </a:prstGeom>
        </p:spPr>
        <p:txBody>
          <a:bodyPr wrap="square">
            <a:spAutoFit/>
          </a:bodyPr>
          <a:lstStyle/>
          <a:p>
            <a:r>
              <a:rPr lang="bn-IN" dirty="0">
                <a:ln>
                  <a:solidFill>
                    <a:schemeClr val="accent1">
                      <a:lumMod val="50000"/>
                    </a:schemeClr>
                  </a:solidFill>
                </a:ln>
                <a:solidFill>
                  <a:srgbClr val="1D2129"/>
                </a:solidFill>
                <a:effectLst>
                  <a:glow rad="63500">
                    <a:schemeClr val="accent6">
                      <a:satMod val="175000"/>
                      <a:alpha val="40000"/>
                    </a:schemeClr>
                  </a:glow>
                </a:effectLst>
                <a:latin typeface="solaimanlipi" panose="03000600000000000000" pitchFamily="66" charset="0"/>
              </a:rPr>
              <a:t>৩। ত্রুটির সময় যন্ত্রপাতির ভোল্টেজ যেন মাটির তুলনায় বিপদজনক পর্যায় না পৌছায় তা নিশ্চিত করা।</a:t>
            </a:r>
            <a:endParaRPr lang="en-US" dirty="0">
              <a:ln>
                <a:solidFill>
                  <a:schemeClr val="accent1">
                    <a:lumMod val="50000"/>
                  </a:schemeClr>
                </a:solidFill>
              </a:ln>
              <a:effectLst>
                <a:glow rad="63500">
                  <a:schemeClr val="accent6">
                    <a:satMod val="175000"/>
                    <a:alpha val="40000"/>
                  </a:schemeClr>
                </a:glow>
              </a:effectLst>
            </a:endParaRPr>
          </a:p>
        </p:txBody>
      </p:sp>
      <p:sp>
        <p:nvSpPr>
          <p:cNvPr id="8" name="Rectangle 7"/>
          <p:cNvSpPr/>
          <p:nvPr/>
        </p:nvSpPr>
        <p:spPr>
          <a:xfrm>
            <a:off x="1255294" y="5699344"/>
            <a:ext cx="9615238" cy="369332"/>
          </a:xfrm>
          <a:prstGeom prst="rect">
            <a:avLst/>
          </a:prstGeom>
        </p:spPr>
        <p:txBody>
          <a:bodyPr wrap="square">
            <a:spAutoFit/>
          </a:bodyPr>
          <a:lstStyle/>
          <a:p>
            <a:r>
              <a:rPr lang="as-IN" dirty="0" smtClean="0">
                <a:ln>
                  <a:solidFill>
                    <a:schemeClr val="accent1">
                      <a:lumMod val="50000"/>
                    </a:schemeClr>
                  </a:solidFill>
                </a:ln>
                <a:effectLst>
                  <a:glow rad="63500">
                    <a:schemeClr val="accent6">
                      <a:satMod val="175000"/>
                      <a:alpha val="40000"/>
                    </a:schemeClr>
                  </a:glow>
                </a:effectLst>
              </a:rPr>
              <a:t>৪। আনব্যালেন্স লোডের ক্ষেত্রে নিউট্রাল লাইনকে আর্থিং করতে হয়।</a:t>
            </a:r>
            <a:endParaRPr lang="en-US" dirty="0">
              <a:ln>
                <a:solidFill>
                  <a:schemeClr val="accent1">
                    <a:lumMod val="50000"/>
                  </a:schemeClr>
                </a:solidFill>
              </a:ln>
              <a:effectLst>
                <a:glow rad="63500">
                  <a:schemeClr val="accent6">
                    <a:satMod val="175000"/>
                    <a:alpha val="40000"/>
                  </a:schemeClr>
                </a:glow>
              </a:effectLst>
            </a:endParaRPr>
          </a:p>
        </p:txBody>
      </p:sp>
    </p:spTree>
    <p:extLst>
      <p:ext uri="{BB962C8B-B14F-4D97-AF65-F5344CB8AC3E}">
        <p14:creationId xmlns:p14="http://schemas.microsoft.com/office/powerpoint/2010/main" val="316780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141"/>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403" y="2390985"/>
            <a:ext cx="3070328" cy="3526149"/>
          </a:xfrm>
          <a:prstGeom prst="rect">
            <a:avLst/>
          </a:prstGeom>
        </p:spPr>
      </p:pic>
      <p:sp>
        <p:nvSpPr>
          <p:cNvPr id="9" name="Oval 8"/>
          <p:cNvSpPr/>
          <p:nvPr/>
        </p:nvSpPr>
        <p:spPr>
          <a:xfrm>
            <a:off x="3111431" y="2218562"/>
            <a:ext cx="776272"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০১</a:t>
            </a:r>
            <a:endParaRPr lang="en-US" sz="2400" dirty="0"/>
          </a:p>
        </p:txBody>
      </p:sp>
      <p:sp>
        <p:nvSpPr>
          <p:cNvPr id="10" name="TextBox 9"/>
          <p:cNvSpPr txBox="1"/>
          <p:nvPr/>
        </p:nvSpPr>
        <p:spPr>
          <a:xfrm>
            <a:off x="2659202" y="2964604"/>
            <a:ext cx="1912797" cy="369332"/>
          </a:xfrm>
          <a:prstGeom prst="rect">
            <a:avLst/>
          </a:prstGeom>
          <a:noFill/>
        </p:spPr>
        <p:txBody>
          <a:bodyPr wrap="square" rtlCol="0">
            <a:spAutoFit/>
          </a:bodyPr>
          <a:lstStyle/>
          <a:p>
            <a:r>
              <a:rPr lang="as-IN" b="1" dirty="0" smtClean="0">
                <a:ln>
                  <a:solidFill>
                    <a:schemeClr val="accent1">
                      <a:lumMod val="50000"/>
                    </a:schemeClr>
                  </a:solidFill>
                </a:ln>
                <a:effectLst>
                  <a:glow rad="63500">
                    <a:schemeClr val="accent6">
                      <a:satMod val="175000"/>
                      <a:alpha val="40000"/>
                    </a:schemeClr>
                  </a:glow>
                </a:effectLst>
              </a:rPr>
              <a:t>সিস্টেম আর্থিং</a:t>
            </a:r>
            <a:endParaRPr lang="en-US" b="1" dirty="0">
              <a:ln>
                <a:solidFill>
                  <a:schemeClr val="accent1">
                    <a:lumMod val="50000"/>
                  </a:schemeClr>
                </a:solidFill>
              </a:ln>
              <a:effectLst>
                <a:glow rad="63500">
                  <a:schemeClr val="accent6">
                    <a:satMod val="175000"/>
                    <a:alpha val="40000"/>
                  </a:schemeClr>
                </a:glow>
              </a:effectLst>
            </a:endParaRPr>
          </a:p>
        </p:txBody>
      </p:sp>
      <p:sp>
        <p:nvSpPr>
          <p:cNvPr id="3" name="Rectangle 2"/>
          <p:cNvSpPr/>
          <p:nvPr/>
        </p:nvSpPr>
        <p:spPr>
          <a:xfrm>
            <a:off x="3425905" y="1703211"/>
            <a:ext cx="5340189" cy="36933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s-IN" dirty="0" smtClean="0"/>
              <a:t>আর্থিংকে সাধারণত দুই ভাগে ভাগ করা হয়। যথা</a:t>
            </a:r>
            <a:r>
              <a:rPr lang="en-US" dirty="0" smtClean="0"/>
              <a:t>…......</a:t>
            </a:r>
            <a:endParaRPr lang="en-US" dirty="0"/>
          </a:p>
        </p:txBody>
      </p:sp>
      <p:sp>
        <p:nvSpPr>
          <p:cNvPr id="15" name="Rectangle 14"/>
          <p:cNvSpPr/>
          <p:nvPr/>
        </p:nvSpPr>
        <p:spPr>
          <a:xfrm>
            <a:off x="4989767" y="1069123"/>
            <a:ext cx="3142207" cy="461665"/>
          </a:xfrm>
          <a:prstGeom prst="rect">
            <a:avLst/>
          </a:prstGeom>
          <a:ln>
            <a:solidFill>
              <a:schemeClr val="accent1">
                <a:lumMod val="60000"/>
                <a:lumOff val="40000"/>
              </a:schemeClr>
            </a:solidFill>
          </a:ln>
        </p:spPr>
        <p:txBody>
          <a:bodyPr wrap="none">
            <a:spAutoFit/>
          </a:bodyPr>
          <a:lstStyle/>
          <a:p>
            <a:r>
              <a:rPr lang="en-US" sz="2400" b="1" dirty="0" smtClean="0">
                <a:ln>
                  <a:solidFill>
                    <a:srgbClr val="FF0000"/>
                  </a:solidFill>
                </a:ln>
                <a:effectLst>
                  <a:glow rad="228600">
                    <a:schemeClr val="accent5">
                      <a:satMod val="175000"/>
                      <a:alpha val="40000"/>
                    </a:schemeClr>
                  </a:glow>
                </a:effectLst>
              </a:rPr>
              <a:t>আর্থিং </a:t>
            </a:r>
            <a:r>
              <a:rPr lang="en-US" sz="2400" b="1" dirty="0" err="1" smtClean="0">
                <a:ln>
                  <a:solidFill>
                    <a:srgbClr val="FF0000"/>
                  </a:solidFill>
                </a:ln>
                <a:effectLst>
                  <a:glow rad="228600">
                    <a:schemeClr val="accent5">
                      <a:satMod val="175000"/>
                      <a:alpha val="40000"/>
                    </a:schemeClr>
                  </a:glow>
                </a:effectLst>
              </a:rPr>
              <a:t>এর</a:t>
            </a:r>
            <a:r>
              <a:rPr lang="en-US" sz="2400" b="1" dirty="0" smtClean="0">
                <a:ln>
                  <a:solidFill>
                    <a:srgbClr val="FF0000"/>
                  </a:solidFill>
                </a:ln>
                <a:effectLst>
                  <a:glow rad="228600">
                    <a:schemeClr val="accent5">
                      <a:satMod val="175000"/>
                      <a:alpha val="40000"/>
                    </a:schemeClr>
                  </a:glow>
                </a:effectLst>
              </a:rPr>
              <a:t> </a:t>
            </a:r>
            <a:r>
              <a:rPr lang="en-US" sz="2400" b="1" dirty="0" err="1" smtClean="0">
                <a:ln>
                  <a:solidFill>
                    <a:srgbClr val="FF0000"/>
                  </a:solidFill>
                </a:ln>
                <a:effectLst>
                  <a:glow rad="228600">
                    <a:schemeClr val="accent5">
                      <a:satMod val="175000"/>
                      <a:alpha val="40000"/>
                    </a:schemeClr>
                  </a:glow>
                </a:effectLst>
              </a:rPr>
              <a:t>প্রকারভেদ</a:t>
            </a:r>
            <a:endParaRPr lang="en-US" sz="2400" b="1" dirty="0">
              <a:ln>
                <a:solidFill>
                  <a:srgbClr val="FF0000"/>
                </a:solidFill>
              </a:ln>
              <a:effectLst>
                <a:glow rad="228600">
                  <a:schemeClr val="accent5">
                    <a:satMod val="175000"/>
                    <a:alpha val="40000"/>
                  </a:schemeClr>
                </a:glow>
              </a:effectLst>
            </a:endParaRPr>
          </a:p>
        </p:txBody>
      </p:sp>
      <p:sp>
        <p:nvSpPr>
          <p:cNvPr id="4" name="AutoShape 2" descr="System Earthing | Electrical4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ystem Earthing | Electrical4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0029" y="2390985"/>
            <a:ext cx="4273980" cy="3526149"/>
          </a:xfrm>
          <a:prstGeom prst="rect">
            <a:avLst/>
          </a:prstGeom>
          <a:ln>
            <a:solidFill>
              <a:srgbClr val="002060"/>
            </a:solidFill>
          </a:ln>
          <a:effectLst>
            <a:glow rad="228600">
              <a:schemeClr val="accent5">
                <a:satMod val="175000"/>
                <a:alpha val="40000"/>
              </a:schemeClr>
            </a:glow>
          </a:effectLst>
        </p:spPr>
      </p:pic>
      <p:sp>
        <p:nvSpPr>
          <p:cNvPr id="12" name="Rectangle 11"/>
          <p:cNvSpPr/>
          <p:nvPr/>
        </p:nvSpPr>
        <p:spPr>
          <a:xfrm>
            <a:off x="2148271" y="3481141"/>
            <a:ext cx="2606609" cy="1754326"/>
          </a:xfrm>
          <a:prstGeom prst="rect">
            <a:avLst/>
          </a:prstGeom>
        </p:spPr>
        <p:txBody>
          <a:bodyPr wrap="square">
            <a:spAutoFit/>
          </a:bodyPr>
          <a:lstStyle/>
          <a:p>
            <a:pPr algn="ctr"/>
            <a:r>
              <a:rPr lang="as-IN" b="1" dirty="0" smtClean="0">
                <a:ln>
                  <a:solidFill>
                    <a:schemeClr val="accent1">
                      <a:lumMod val="50000"/>
                    </a:schemeClr>
                  </a:solidFill>
                </a:ln>
                <a:effectLst>
                  <a:glow rad="63500">
                    <a:schemeClr val="accent6">
                      <a:satMod val="175000"/>
                      <a:alpha val="40000"/>
                    </a:schemeClr>
                  </a:glow>
                </a:effectLst>
              </a:rPr>
              <a:t>ট্রান্সফর্মার বা অল্টারনেটরের </a:t>
            </a:r>
            <a:endParaRPr lang="en-US" b="1" dirty="0" smtClean="0">
              <a:ln>
                <a:solidFill>
                  <a:schemeClr val="accent1">
                    <a:lumMod val="50000"/>
                  </a:schemeClr>
                </a:solidFill>
              </a:ln>
              <a:effectLst>
                <a:glow rad="63500">
                  <a:schemeClr val="accent6">
                    <a:satMod val="175000"/>
                    <a:alpha val="40000"/>
                  </a:schemeClr>
                </a:glow>
              </a:effectLst>
            </a:endParaRPr>
          </a:p>
          <a:p>
            <a:pPr algn="ctr"/>
            <a:r>
              <a:rPr lang="as-IN" b="1" dirty="0" smtClean="0">
                <a:ln>
                  <a:solidFill>
                    <a:schemeClr val="accent1">
                      <a:lumMod val="50000"/>
                    </a:schemeClr>
                  </a:solidFill>
                </a:ln>
                <a:effectLst>
                  <a:glow rad="63500">
                    <a:schemeClr val="accent6">
                      <a:satMod val="175000"/>
                      <a:alpha val="40000"/>
                    </a:schemeClr>
                  </a:glow>
                </a:effectLst>
              </a:rPr>
              <a:t>নিউট্রাল পয়েন্টকে যে আর্থিং </a:t>
            </a:r>
            <a:endParaRPr lang="en-US" b="1" dirty="0" smtClean="0">
              <a:ln>
                <a:solidFill>
                  <a:schemeClr val="accent1">
                    <a:lumMod val="50000"/>
                  </a:schemeClr>
                </a:solidFill>
              </a:ln>
              <a:effectLst>
                <a:glow rad="63500">
                  <a:schemeClr val="accent6">
                    <a:satMod val="175000"/>
                    <a:alpha val="40000"/>
                  </a:schemeClr>
                </a:glow>
              </a:effectLst>
            </a:endParaRPr>
          </a:p>
          <a:p>
            <a:pPr algn="ctr"/>
            <a:r>
              <a:rPr lang="as-IN" b="1" dirty="0" smtClean="0">
                <a:ln>
                  <a:solidFill>
                    <a:schemeClr val="accent1">
                      <a:lumMod val="50000"/>
                    </a:schemeClr>
                  </a:solidFill>
                </a:ln>
                <a:effectLst>
                  <a:glow rad="63500">
                    <a:schemeClr val="accent6">
                      <a:satMod val="175000"/>
                      <a:alpha val="40000"/>
                    </a:schemeClr>
                  </a:glow>
                </a:effectLst>
              </a:rPr>
              <a:t>করা হয় তাকে সিস্টেম </a:t>
            </a:r>
            <a:endParaRPr lang="en-US" b="1" dirty="0" smtClean="0">
              <a:ln>
                <a:solidFill>
                  <a:schemeClr val="accent1">
                    <a:lumMod val="50000"/>
                  </a:schemeClr>
                </a:solidFill>
              </a:ln>
              <a:effectLst>
                <a:glow rad="63500">
                  <a:schemeClr val="accent6">
                    <a:satMod val="175000"/>
                    <a:alpha val="40000"/>
                  </a:schemeClr>
                </a:glow>
              </a:effectLst>
            </a:endParaRPr>
          </a:p>
          <a:p>
            <a:pPr algn="ctr"/>
            <a:r>
              <a:rPr lang="as-IN" b="1" dirty="0" smtClean="0">
                <a:ln>
                  <a:solidFill>
                    <a:schemeClr val="accent1">
                      <a:lumMod val="50000"/>
                    </a:schemeClr>
                  </a:solidFill>
                </a:ln>
                <a:effectLst>
                  <a:glow rad="63500">
                    <a:schemeClr val="accent6">
                      <a:satMod val="175000"/>
                      <a:alpha val="40000"/>
                    </a:schemeClr>
                  </a:glow>
                </a:effectLst>
              </a:rPr>
              <a:t>আর্থিং বলে।</a:t>
            </a:r>
            <a:endParaRPr lang="en-US" b="1" dirty="0">
              <a:ln>
                <a:solidFill>
                  <a:schemeClr val="accent1">
                    <a:lumMod val="50000"/>
                  </a:schemeClr>
                </a:solidFill>
              </a:ln>
              <a:effectLst>
                <a:glow rad="63500">
                  <a:schemeClr val="accent6">
                    <a:satMod val="175000"/>
                    <a:alpha val="40000"/>
                  </a:schemeClr>
                </a:glow>
              </a:effectLst>
            </a:endParaRPr>
          </a:p>
        </p:txBody>
      </p:sp>
    </p:spTree>
    <p:extLst>
      <p:ext uri="{BB962C8B-B14F-4D97-AF65-F5344CB8AC3E}">
        <p14:creationId xmlns:p14="http://schemas.microsoft.com/office/powerpoint/2010/main" val="193155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amond(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3" grpId="0" animBg="1"/>
      <p:bldP spid="1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98" y="185588"/>
            <a:ext cx="1595186" cy="1953525"/>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450" y="1980438"/>
            <a:ext cx="3775276" cy="34217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3499566" y="2270549"/>
            <a:ext cx="946102" cy="6015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০২</a:t>
            </a:r>
            <a:endParaRPr lang="en-US" sz="2400" dirty="0"/>
          </a:p>
        </p:txBody>
      </p:sp>
      <p:sp>
        <p:nvSpPr>
          <p:cNvPr id="10" name="TextBox 9"/>
          <p:cNvSpPr txBox="1"/>
          <p:nvPr/>
        </p:nvSpPr>
        <p:spPr>
          <a:xfrm>
            <a:off x="2505544" y="2964604"/>
            <a:ext cx="2050561" cy="369332"/>
          </a:xfrm>
          <a:prstGeom prst="rect">
            <a:avLst/>
          </a:prstGeom>
          <a:noFill/>
        </p:spPr>
        <p:txBody>
          <a:bodyPr wrap="none" rtlCol="0">
            <a:spAutoFit/>
          </a:bodyPr>
          <a:lstStyle/>
          <a:p>
            <a:r>
              <a:rPr lang="as-IN" dirty="0" smtClean="0">
                <a:solidFill>
                  <a:schemeClr val="accent2">
                    <a:lumMod val="75000"/>
                  </a:schemeClr>
                </a:solidFill>
              </a:rPr>
              <a:t>ইকুইপমেন্ট আর্থিং</a:t>
            </a:r>
            <a:r>
              <a:rPr lang="en-US" dirty="0" smtClean="0"/>
              <a:t>:</a:t>
            </a:r>
            <a:endParaRPr lang="en-US" dirty="0"/>
          </a:p>
        </p:txBody>
      </p:sp>
      <p:sp>
        <p:nvSpPr>
          <p:cNvPr id="15" name="Rectangle 14"/>
          <p:cNvSpPr/>
          <p:nvPr/>
        </p:nvSpPr>
        <p:spPr>
          <a:xfrm>
            <a:off x="4556106" y="1069123"/>
            <a:ext cx="3286316" cy="369332"/>
          </a:xfrm>
          <a:prstGeom prst="rect">
            <a:avLst/>
          </a:prstGeom>
          <a:solidFill>
            <a:schemeClr val="accent1">
              <a:lumMod val="40000"/>
              <a:lumOff val="60000"/>
            </a:schemeClr>
          </a:solidFill>
          <a:ln w="38100">
            <a:solidFill>
              <a:schemeClr val="accent1"/>
            </a:solidFill>
          </a:ln>
        </p:spPr>
        <p:txBody>
          <a:bodyPr wrap="square">
            <a:spAutoFit/>
          </a:bodyPr>
          <a:lstStyle/>
          <a:p>
            <a:r>
              <a:rPr lang="en-US" b="1" dirty="0" smtClean="0"/>
              <a:t>       </a:t>
            </a:r>
            <a:r>
              <a:rPr lang="en-US" b="1" dirty="0" err="1" smtClean="0">
                <a:ln>
                  <a:solidFill>
                    <a:schemeClr val="accent1">
                      <a:lumMod val="50000"/>
                    </a:schemeClr>
                  </a:solidFill>
                </a:ln>
                <a:solidFill>
                  <a:srgbClr val="FF0000"/>
                </a:solidFill>
                <a:effectLst>
                  <a:glow rad="63500">
                    <a:schemeClr val="accent5">
                      <a:satMod val="175000"/>
                      <a:alpha val="40000"/>
                    </a:schemeClr>
                  </a:glow>
                </a:effectLst>
              </a:rPr>
              <a:t>আর্থিং</a:t>
            </a:r>
            <a:r>
              <a:rPr lang="en-US" b="1" dirty="0" smtClean="0">
                <a:ln>
                  <a:solidFill>
                    <a:schemeClr val="accent1">
                      <a:lumMod val="50000"/>
                    </a:schemeClr>
                  </a:solidFill>
                </a:ln>
                <a:solidFill>
                  <a:srgbClr val="FF0000"/>
                </a:solidFill>
                <a:effectLst>
                  <a:glow rad="63500">
                    <a:schemeClr val="accent5">
                      <a:satMod val="175000"/>
                      <a:alpha val="40000"/>
                    </a:schemeClr>
                  </a:glow>
                </a:effectLst>
              </a:rPr>
              <a:t> </a:t>
            </a:r>
            <a:r>
              <a:rPr lang="en-US" b="1" dirty="0" err="1" smtClean="0">
                <a:ln>
                  <a:solidFill>
                    <a:schemeClr val="accent1">
                      <a:lumMod val="50000"/>
                    </a:schemeClr>
                  </a:solidFill>
                </a:ln>
                <a:solidFill>
                  <a:srgbClr val="FF0000"/>
                </a:solidFill>
                <a:effectLst>
                  <a:glow rad="63500">
                    <a:schemeClr val="accent5">
                      <a:satMod val="175000"/>
                      <a:alpha val="40000"/>
                    </a:schemeClr>
                  </a:glow>
                </a:effectLst>
              </a:rPr>
              <a:t>এর</a:t>
            </a:r>
            <a:r>
              <a:rPr lang="en-US" b="1" dirty="0" smtClean="0">
                <a:ln>
                  <a:solidFill>
                    <a:schemeClr val="accent1">
                      <a:lumMod val="50000"/>
                    </a:schemeClr>
                  </a:solidFill>
                </a:ln>
                <a:solidFill>
                  <a:srgbClr val="FF0000"/>
                </a:solidFill>
                <a:effectLst>
                  <a:glow rad="63500">
                    <a:schemeClr val="accent5">
                      <a:satMod val="175000"/>
                      <a:alpha val="40000"/>
                    </a:schemeClr>
                  </a:glow>
                </a:effectLst>
              </a:rPr>
              <a:t> </a:t>
            </a:r>
            <a:r>
              <a:rPr lang="en-US" b="1" dirty="0" err="1" smtClean="0">
                <a:ln>
                  <a:solidFill>
                    <a:schemeClr val="accent1">
                      <a:lumMod val="50000"/>
                    </a:schemeClr>
                  </a:solidFill>
                </a:ln>
                <a:solidFill>
                  <a:srgbClr val="FF0000"/>
                </a:solidFill>
                <a:effectLst>
                  <a:glow rad="63500">
                    <a:schemeClr val="accent5">
                      <a:satMod val="175000"/>
                      <a:alpha val="40000"/>
                    </a:schemeClr>
                  </a:glow>
                </a:effectLst>
              </a:rPr>
              <a:t>প্রকারভেদ</a:t>
            </a:r>
            <a:endParaRPr lang="en-US" b="1" dirty="0">
              <a:ln>
                <a:solidFill>
                  <a:schemeClr val="accent1">
                    <a:lumMod val="50000"/>
                  </a:schemeClr>
                </a:solidFill>
              </a:ln>
              <a:solidFill>
                <a:srgbClr val="FF0000"/>
              </a:solidFill>
              <a:effectLst>
                <a:glow rad="63500">
                  <a:schemeClr val="accent5">
                    <a:satMod val="175000"/>
                    <a:alpha val="40000"/>
                  </a:schemeClr>
                </a:glow>
              </a:effectLst>
            </a:endParaRPr>
          </a:p>
        </p:txBody>
      </p:sp>
      <p:sp>
        <p:nvSpPr>
          <p:cNvPr id="4" name="AutoShape 2" descr="System Earthing | Electrical4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ystem Earthing | Electrical4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391342" y="3518887"/>
            <a:ext cx="3335690" cy="1754326"/>
          </a:xfrm>
          <a:prstGeom prst="rect">
            <a:avLst/>
          </a:prstGeom>
        </p:spPr>
        <p:txBody>
          <a:bodyPr wrap="square">
            <a:spAutoFit/>
          </a:bodyPr>
          <a:lstStyle/>
          <a:p>
            <a:pPr algn="just"/>
            <a:r>
              <a:rPr lang="as-IN" dirty="0" smtClean="0"/>
              <a:t>ইলেকট্রিক্যাল ইকুইপমেন্ট বা মেশিনের বহিরাবরণের ধাতব অংশ এবং ইলেকট্রিক্যাল লাইনের সাপোর্টিং স্ট্রাকচার ইত্যাদি আর্থিং কারাকে ইকুইপমেন্ট আর্থিং বলে।</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820" y="1980438"/>
            <a:ext cx="3724090" cy="34217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909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323346" y="1325161"/>
            <a:ext cx="4604085" cy="1107996"/>
          </a:xfrm>
          <a:prstGeom prst="rect">
            <a:avLst/>
          </a:prstGeom>
        </p:spPr>
        <p:txBody>
          <a:bodyPr wrap="square">
            <a:spAutoFit/>
          </a:bodyPr>
          <a:lstStyle/>
          <a:p>
            <a:r>
              <a:rPr lang="as-IN" sz="2400" dirty="0" smtClean="0">
                <a:solidFill>
                  <a:srgbClr val="0070C0"/>
                </a:solidFill>
              </a:rPr>
              <a:t>আর্থিং সিস্টেমে ব্যবহৃত উপাদান</a:t>
            </a:r>
            <a:br>
              <a:rPr lang="as-IN" sz="2400" dirty="0" smtClean="0">
                <a:solidFill>
                  <a:srgbClr val="0070C0"/>
                </a:solidFill>
              </a:rPr>
            </a:br>
            <a:r>
              <a:rPr lang="en-US" sz="2400" dirty="0" smtClean="0">
                <a:solidFill>
                  <a:srgbClr val="0070C0"/>
                </a:solidFill>
              </a:rPr>
              <a:t> </a:t>
            </a:r>
            <a:r>
              <a:rPr lang="as-IN" sz="2400" dirty="0" smtClean="0">
                <a:solidFill>
                  <a:srgbClr val="0070C0"/>
                </a:solidFill>
              </a:rPr>
              <a:t>**********************************</a:t>
            </a:r>
            <a:endParaRPr lang="en-US" sz="2400" dirty="0" smtClean="0">
              <a:solidFill>
                <a:srgbClr val="0070C0"/>
              </a:solidFill>
            </a:endParaRPr>
          </a:p>
          <a:p>
            <a:endParaRPr lang="en-US" dirty="0"/>
          </a:p>
        </p:txBody>
      </p:sp>
      <p:sp>
        <p:nvSpPr>
          <p:cNvPr id="5" name="Rectangle 4"/>
          <p:cNvSpPr/>
          <p:nvPr/>
        </p:nvSpPr>
        <p:spPr>
          <a:xfrm>
            <a:off x="3048000" y="2895419"/>
            <a:ext cx="6096000" cy="1938992"/>
          </a:xfrm>
          <a:prstGeom prst="rect">
            <a:avLst/>
          </a:prstGeom>
        </p:spPr>
        <p:txBody>
          <a:bodyPr>
            <a:spAutoFit/>
          </a:bodyPr>
          <a:lstStyle/>
          <a:p>
            <a:pPr algn="just"/>
            <a:r>
              <a:rPr lang="as-IN" sz="2400" dirty="0" smtClean="0"/>
              <a:t>আর্থিং সিস্টেমে ব্যবহৃত উপাদানগুলির মধ্যে প্রধানত আর্থ ক্যাবল, আর্থিং লিড এবং আর্থ প্লেট অন্তর্ভুক্ত। এছাড়া বাস বারে যে বারটি আর্থিং এর সাথে সংযুক্ত থাকে তাকে আর্থ বাস বলে।</a:t>
            </a:r>
            <a:endParaRPr lang="en-US" sz="2400" dirty="0"/>
          </a:p>
        </p:txBody>
      </p:sp>
    </p:spTree>
    <p:extLst>
      <p:ext uri="{BB962C8B-B14F-4D97-AF65-F5344CB8AC3E}">
        <p14:creationId xmlns:p14="http://schemas.microsoft.com/office/powerpoint/2010/main" val="2332604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42221"/>
          </a:xfrm>
          <a:prstGeom prst="rect">
            <a:avLst/>
          </a:prstGeom>
        </p:spPr>
      </p:pic>
      <p:sp>
        <p:nvSpPr>
          <p:cNvPr id="4" name="Rectangle 3"/>
          <p:cNvSpPr/>
          <p:nvPr/>
        </p:nvSpPr>
        <p:spPr>
          <a:xfrm>
            <a:off x="5134726" y="1477562"/>
            <a:ext cx="2703096" cy="461665"/>
          </a:xfrm>
          <a:prstGeom prst="rect">
            <a:avLst/>
          </a:prstGeom>
          <a:ln>
            <a:solidFill>
              <a:schemeClr val="accent6">
                <a:lumMod val="40000"/>
                <a:lumOff val="60000"/>
              </a:schemeClr>
            </a:solidFill>
          </a:ln>
          <a:effectLst>
            <a:glow rad="101600">
              <a:schemeClr val="accent2">
                <a:satMod val="175000"/>
                <a:alpha val="40000"/>
              </a:schemeClr>
            </a:glow>
          </a:effectLst>
        </p:spPr>
        <p:txBody>
          <a:bodyPr wrap="square">
            <a:spAutoFit/>
          </a:bodyPr>
          <a:lstStyle/>
          <a:p>
            <a:r>
              <a:rPr lang="en-US" sz="2400" dirty="0" smtClean="0"/>
              <a:t>   </a:t>
            </a:r>
            <a:r>
              <a:rPr lang="as-IN" sz="2400" dirty="0" smtClean="0"/>
              <a:t>আর্থ রেজিস্ট্যান্স:</a:t>
            </a:r>
            <a:endParaRPr lang="en-US" dirty="0"/>
          </a:p>
        </p:txBody>
      </p:sp>
      <p:sp>
        <p:nvSpPr>
          <p:cNvPr id="6" name="Rectangle 5"/>
          <p:cNvSpPr/>
          <p:nvPr/>
        </p:nvSpPr>
        <p:spPr>
          <a:xfrm>
            <a:off x="2723147" y="2299174"/>
            <a:ext cx="7226968" cy="3046988"/>
          </a:xfrm>
          <a:prstGeom prst="rect">
            <a:avLst/>
          </a:prstGeom>
        </p:spPr>
        <p:txBody>
          <a:bodyPr wrap="square">
            <a:spAutoFit/>
          </a:bodyPr>
          <a:lstStyle/>
          <a:p>
            <a:pPr algn="just"/>
            <a:r>
              <a:rPr lang="as-IN" sz="2400" dirty="0" smtClean="0"/>
              <a:t>সাধারণভাবে আর্থিং ইলেকট্রোডের মাধ্যমে কারেন্ট প্রবাহিত হয়ে পৃথিবীতে প্রবেশ করতে যে বাধা পরিলক্ষিত হয় তাই আর্থ রেজিস্ট্যান্স নামে পরিচিত। আর্থ রেজিস্ট্যান্স পরোক্ষভাবে শূন্য পটেনশিয়াল এবং আর্থ ইলেকট্রোডের মধ্যবর্তী রেজিস্ট্যানকে বোঝায়। গাণিতিকভাবে, আর্থ রেজিস্ট্যান আর্থ ইলেকট্রোডের পটেনশিয়াল এবং আর্থিং কারেন্টের অনুপাতকে বোঝায়।</a:t>
            </a:r>
            <a:endParaRPr lang="en-US" sz="2400" dirty="0"/>
          </a:p>
        </p:txBody>
      </p:sp>
    </p:spTree>
    <p:extLst>
      <p:ext uri="{BB962C8B-B14F-4D97-AF65-F5344CB8AC3E}">
        <p14:creationId xmlns:p14="http://schemas.microsoft.com/office/powerpoint/2010/main" val="114524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406</Words>
  <Application>Microsoft Office PowerPoint</Application>
  <PresentationFormat>Widescreen</PresentationFormat>
  <Paragraphs>63</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BurigangaSushreeMJ</vt:lpstr>
      <vt:lpstr>Calibri</vt:lpstr>
      <vt:lpstr>Calibri Light</vt:lpstr>
      <vt:lpstr>NikoshBAN</vt:lpstr>
      <vt:lpstr>solaimanlipi</vt:lpstr>
      <vt:lpstr>SutonnyXMJ</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WALTON</cp:lastModifiedBy>
  <cp:revision>38</cp:revision>
  <dcterms:created xsi:type="dcterms:W3CDTF">2021-06-15T09:36:42Z</dcterms:created>
  <dcterms:modified xsi:type="dcterms:W3CDTF">2022-10-17T12:59:43Z</dcterms:modified>
</cp:coreProperties>
</file>