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61" r:id="rId2"/>
    <p:sldId id="258" r:id="rId3"/>
    <p:sldId id="264" r:id="rId4"/>
    <p:sldId id="277" r:id="rId5"/>
    <p:sldId id="263" r:id="rId6"/>
    <p:sldId id="266" r:id="rId7"/>
    <p:sldId id="274" r:id="rId8"/>
    <p:sldId id="276" r:id="rId9"/>
    <p:sldId id="275" r:id="rId10"/>
    <p:sldId id="273" r:id="rId11"/>
    <p:sldId id="272" r:id="rId12"/>
    <p:sldId id="278" r:id="rId13"/>
    <p:sldId id="283" r:id="rId14"/>
    <p:sldId id="282" r:id="rId15"/>
    <p:sldId id="281" r:id="rId16"/>
    <p:sldId id="280" r:id="rId17"/>
    <p:sldId id="271" r:id="rId18"/>
    <p:sldId id="285" r:id="rId19"/>
    <p:sldId id="270" r:id="rId20"/>
    <p:sldId id="269" r:id="rId21"/>
    <p:sldId id="268" r:id="rId22"/>
    <p:sldId id="286" r:id="rId23"/>
    <p:sldId id="267" r:id="rId24"/>
    <p:sldId id="284" r:id="rId25"/>
    <p:sldId id="25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83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97931E-BA96-4170-931E-F84AF33A879E}" type="datetimeFigureOut">
              <a:rPr lang="en-US" smtClean="0"/>
              <a:t>11/4/2022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E6CA69-713B-43CC-A469-17E1040FAB6F}" type="slidenum">
              <a:rPr lang="en-US" smtClean="0"/>
              <a:t>‹#›</a:t>
            </a:fld>
            <a:endParaRPr lang="en-US"/>
          </a:p>
        </p:txBody>
      </p:sp>
    </p:spTree>
    <p:extLst>
      <p:ext uri="{BB962C8B-B14F-4D97-AF65-F5344CB8AC3E}">
        <p14:creationId xmlns:p14="http://schemas.microsoft.com/office/powerpoint/2010/main" val="3681276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6CA69-713B-43CC-A469-17E1040FAB6F}" type="slidenum">
              <a:rPr lang="en-US" smtClean="0"/>
              <a:t>1</a:t>
            </a:fld>
            <a:endParaRPr lang="en-US"/>
          </a:p>
        </p:txBody>
      </p:sp>
    </p:spTree>
    <p:extLst>
      <p:ext uri="{BB962C8B-B14F-4D97-AF65-F5344CB8AC3E}">
        <p14:creationId xmlns:p14="http://schemas.microsoft.com/office/powerpoint/2010/main" val="1077457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6CA69-713B-43CC-A469-17E1040FAB6F}" type="slidenum">
              <a:rPr lang="en-US" smtClean="0"/>
              <a:t>16</a:t>
            </a:fld>
            <a:endParaRPr lang="en-US"/>
          </a:p>
        </p:txBody>
      </p:sp>
    </p:spTree>
    <p:extLst>
      <p:ext uri="{BB962C8B-B14F-4D97-AF65-F5344CB8AC3E}">
        <p14:creationId xmlns:p14="http://schemas.microsoft.com/office/powerpoint/2010/main" val="3039784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FE0854-722B-46F4-BC4C-C721A5B0452D}"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CED599-E680-4EBD-A90E-443C9AB37915}" type="slidenum">
              <a:rPr lang="en-US" smtClean="0"/>
              <a:t>‹#›</a:t>
            </a:fld>
            <a:endParaRPr lang="en-US"/>
          </a:p>
        </p:txBody>
      </p:sp>
    </p:spTree>
    <p:extLst>
      <p:ext uri="{BB962C8B-B14F-4D97-AF65-F5344CB8AC3E}">
        <p14:creationId xmlns:p14="http://schemas.microsoft.com/office/powerpoint/2010/main" val="1845733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FE0854-722B-46F4-BC4C-C721A5B0452D}"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CED599-E680-4EBD-A90E-443C9AB37915}" type="slidenum">
              <a:rPr lang="en-US" smtClean="0"/>
              <a:t>‹#›</a:t>
            </a:fld>
            <a:endParaRPr lang="en-US"/>
          </a:p>
        </p:txBody>
      </p:sp>
    </p:spTree>
    <p:extLst>
      <p:ext uri="{BB962C8B-B14F-4D97-AF65-F5344CB8AC3E}">
        <p14:creationId xmlns:p14="http://schemas.microsoft.com/office/powerpoint/2010/main" val="2754293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FE0854-722B-46F4-BC4C-C721A5B0452D}"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CED599-E680-4EBD-A90E-443C9AB37915}" type="slidenum">
              <a:rPr lang="en-US" smtClean="0"/>
              <a:t>‹#›</a:t>
            </a:fld>
            <a:endParaRPr lang="en-US"/>
          </a:p>
        </p:txBody>
      </p:sp>
    </p:spTree>
    <p:extLst>
      <p:ext uri="{BB962C8B-B14F-4D97-AF65-F5344CB8AC3E}">
        <p14:creationId xmlns:p14="http://schemas.microsoft.com/office/powerpoint/2010/main" val="3010776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FE0854-722B-46F4-BC4C-C721A5B0452D}"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CED599-E680-4EBD-A90E-443C9AB37915}" type="slidenum">
              <a:rPr lang="en-US" smtClean="0"/>
              <a:t>‹#›</a:t>
            </a:fld>
            <a:endParaRPr lang="en-US"/>
          </a:p>
        </p:txBody>
      </p:sp>
    </p:spTree>
    <p:extLst>
      <p:ext uri="{BB962C8B-B14F-4D97-AF65-F5344CB8AC3E}">
        <p14:creationId xmlns:p14="http://schemas.microsoft.com/office/powerpoint/2010/main" val="3164090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FE0854-722B-46F4-BC4C-C721A5B0452D}"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CED599-E680-4EBD-A90E-443C9AB37915}" type="slidenum">
              <a:rPr lang="en-US" smtClean="0"/>
              <a:t>‹#›</a:t>
            </a:fld>
            <a:endParaRPr lang="en-US"/>
          </a:p>
        </p:txBody>
      </p:sp>
    </p:spTree>
    <p:extLst>
      <p:ext uri="{BB962C8B-B14F-4D97-AF65-F5344CB8AC3E}">
        <p14:creationId xmlns:p14="http://schemas.microsoft.com/office/powerpoint/2010/main" val="298396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FE0854-722B-46F4-BC4C-C721A5B0452D}" type="datetimeFigureOut">
              <a:rPr lang="en-US" smtClean="0"/>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CED599-E680-4EBD-A90E-443C9AB37915}" type="slidenum">
              <a:rPr lang="en-US" smtClean="0"/>
              <a:t>‹#›</a:t>
            </a:fld>
            <a:endParaRPr lang="en-US"/>
          </a:p>
        </p:txBody>
      </p:sp>
    </p:spTree>
    <p:extLst>
      <p:ext uri="{BB962C8B-B14F-4D97-AF65-F5344CB8AC3E}">
        <p14:creationId xmlns:p14="http://schemas.microsoft.com/office/powerpoint/2010/main" val="47536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FE0854-722B-46F4-BC4C-C721A5B0452D}" type="datetimeFigureOut">
              <a:rPr lang="en-US" smtClean="0"/>
              <a:t>11/4/2022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CED599-E680-4EBD-A90E-443C9AB37915}" type="slidenum">
              <a:rPr lang="en-US" smtClean="0"/>
              <a:t>‹#›</a:t>
            </a:fld>
            <a:endParaRPr lang="en-US"/>
          </a:p>
        </p:txBody>
      </p:sp>
    </p:spTree>
    <p:extLst>
      <p:ext uri="{BB962C8B-B14F-4D97-AF65-F5344CB8AC3E}">
        <p14:creationId xmlns:p14="http://schemas.microsoft.com/office/powerpoint/2010/main" val="301250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FE0854-722B-46F4-BC4C-C721A5B0452D}" type="datetimeFigureOut">
              <a:rPr lang="en-US" smtClean="0"/>
              <a:t>11/4/2022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CED599-E680-4EBD-A90E-443C9AB37915}" type="slidenum">
              <a:rPr lang="en-US" smtClean="0"/>
              <a:t>‹#›</a:t>
            </a:fld>
            <a:endParaRPr lang="en-US"/>
          </a:p>
        </p:txBody>
      </p:sp>
    </p:spTree>
    <p:extLst>
      <p:ext uri="{BB962C8B-B14F-4D97-AF65-F5344CB8AC3E}">
        <p14:creationId xmlns:p14="http://schemas.microsoft.com/office/powerpoint/2010/main" val="3700286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FE0854-722B-46F4-BC4C-C721A5B0452D}" type="datetimeFigureOut">
              <a:rPr lang="en-US" smtClean="0"/>
              <a:t>11/4/2022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CED599-E680-4EBD-A90E-443C9AB37915}" type="slidenum">
              <a:rPr lang="en-US" smtClean="0"/>
              <a:t>‹#›</a:t>
            </a:fld>
            <a:endParaRPr lang="en-US"/>
          </a:p>
        </p:txBody>
      </p:sp>
    </p:spTree>
    <p:extLst>
      <p:ext uri="{BB962C8B-B14F-4D97-AF65-F5344CB8AC3E}">
        <p14:creationId xmlns:p14="http://schemas.microsoft.com/office/powerpoint/2010/main" val="728385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FE0854-722B-46F4-BC4C-C721A5B0452D}" type="datetimeFigureOut">
              <a:rPr lang="en-US" smtClean="0"/>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CED599-E680-4EBD-A90E-443C9AB37915}" type="slidenum">
              <a:rPr lang="en-US" smtClean="0"/>
              <a:t>‹#›</a:t>
            </a:fld>
            <a:endParaRPr lang="en-US"/>
          </a:p>
        </p:txBody>
      </p:sp>
    </p:spTree>
    <p:extLst>
      <p:ext uri="{BB962C8B-B14F-4D97-AF65-F5344CB8AC3E}">
        <p14:creationId xmlns:p14="http://schemas.microsoft.com/office/powerpoint/2010/main" val="483615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FE0854-722B-46F4-BC4C-C721A5B0452D}" type="datetimeFigureOut">
              <a:rPr lang="en-US" smtClean="0"/>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CED599-E680-4EBD-A90E-443C9AB37915}" type="slidenum">
              <a:rPr lang="en-US" smtClean="0"/>
              <a:t>‹#›</a:t>
            </a:fld>
            <a:endParaRPr lang="en-US"/>
          </a:p>
        </p:txBody>
      </p:sp>
    </p:spTree>
    <p:extLst>
      <p:ext uri="{BB962C8B-B14F-4D97-AF65-F5344CB8AC3E}">
        <p14:creationId xmlns:p14="http://schemas.microsoft.com/office/powerpoint/2010/main" val="4226449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artisticCrisscrossEtching/>
                    </a14:imgEffect>
                    <a14:imgEffect>
                      <a14:colorTemperature colorTemp="6501"/>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FE0854-722B-46F4-BC4C-C721A5B0452D}" type="datetimeFigureOut">
              <a:rPr lang="en-US" smtClean="0"/>
              <a:t>11/4/2022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CED599-E680-4EBD-A90E-443C9AB37915}" type="slidenum">
              <a:rPr lang="en-US" smtClean="0"/>
              <a:t>‹#›</a:t>
            </a:fld>
            <a:endParaRPr lang="en-US"/>
          </a:p>
        </p:txBody>
      </p:sp>
    </p:spTree>
    <p:extLst>
      <p:ext uri="{BB962C8B-B14F-4D97-AF65-F5344CB8AC3E}">
        <p14:creationId xmlns:p14="http://schemas.microsoft.com/office/powerpoint/2010/main" val="42295114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gif"/><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g"/></Relationships>
</file>

<file path=ppt/slides/_rels/slide1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png"/><Relationship Id="rId4" Type="http://schemas.openxmlformats.org/officeDocument/2006/relationships/image" Target="../media/image29.jpg"/></Relationships>
</file>

<file path=ppt/slides/_rels/slide1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png"/><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7.jp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37.jp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38.gif"/></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png"/><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13.gif"/><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png"/><Relationship Id="rId4" Type="http://schemas.openxmlformats.org/officeDocument/2006/relationships/image" Target="../media/image43.jp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4.jpg"/><Relationship Id="rId4" Type="http://schemas.openxmlformats.org/officeDocument/2006/relationships/image" Target="../media/image7.jp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0.png"/><Relationship Id="rId4" Type="http://schemas.openxmlformats.org/officeDocument/2006/relationships/image" Target="../media/image7.jp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46.jpg"/></Relationships>
</file>

<file path=ppt/slides/_rels/slide24.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47.jpg"/><Relationship Id="rId7" Type="http://schemas.openxmlformats.org/officeDocument/2006/relationships/image" Target="../media/image51.jp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50.gif"/><Relationship Id="rId5" Type="http://schemas.openxmlformats.org/officeDocument/2006/relationships/image" Target="../media/image49.jpeg"/><Relationship Id="rId4" Type="http://schemas.openxmlformats.org/officeDocument/2006/relationships/image" Target="../media/image48.jpeg"/></Relationships>
</file>

<file path=ppt/slides/_rels/slide25.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4.wdp"/><Relationship Id="rId7" Type="http://schemas.openxmlformats.org/officeDocument/2006/relationships/image" Target="../media/image55.jpeg"/><Relationship Id="rId2" Type="http://schemas.openxmlformats.org/officeDocument/2006/relationships/image" Target="../media/image52.png"/><Relationship Id="rId1" Type="http://schemas.openxmlformats.org/officeDocument/2006/relationships/slideLayout" Target="../slideLayouts/slideLayout1.xml"/><Relationship Id="rId6" Type="http://schemas.openxmlformats.org/officeDocument/2006/relationships/image" Target="../media/image54.jpeg"/><Relationship Id="rId5" Type="http://schemas.openxmlformats.org/officeDocument/2006/relationships/image" Target="../media/image2.jpg"/><Relationship Id="rId4" Type="http://schemas.openxmlformats.org/officeDocument/2006/relationships/image" Target="../media/image53.gif"/></Relationships>
</file>

<file path=ppt/slides/_rels/slide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7.jp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microsoft.com/office/2007/relationships/hdphoto" Target="../media/hdphoto2.wdp"/><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g"/><Relationship Id="rId7" Type="http://schemas.openxmlformats.org/officeDocument/2006/relationships/image" Target="../media/image21.jpeg"/><Relationship Id="rId12"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eg"/><Relationship Id="rId11" Type="http://schemas.openxmlformats.org/officeDocument/2006/relationships/image" Target="../media/image24.jpeg"/><Relationship Id="rId5" Type="http://schemas.openxmlformats.org/officeDocument/2006/relationships/image" Target="../media/image19.jpeg"/><Relationship Id="rId10" Type="http://schemas.openxmlformats.org/officeDocument/2006/relationships/image" Target="../media/image5.png"/><Relationship Id="rId4" Type="http://schemas.openxmlformats.org/officeDocument/2006/relationships/image" Target="../media/image18.png"/><Relationship Id="rId9"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png"/><Relationship Id="rId4" Type="http://schemas.openxmlformats.org/officeDocument/2006/relationships/image" Target="../media/image26.jp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3874" t="13000" r="22189" b="6000"/>
          <a:stretch/>
        </p:blipFill>
        <p:spPr>
          <a:xfrm>
            <a:off x="10373490" y="105039"/>
            <a:ext cx="1670873" cy="1190681"/>
          </a:xfrm>
          <a:prstGeom prst="roundRect">
            <a:avLst>
              <a:gd name="adj" fmla="val 4167"/>
            </a:avLst>
          </a:prstGeom>
          <a:solidFill>
            <a:srgbClr val="FFFFFF"/>
          </a:solidFill>
          <a:ln w="28575" cap="sq">
            <a:solidFill>
              <a:srgbClr val="00B0F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73" y="2407736"/>
            <a:ext cx="2023068" cy="4450263"/>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20304" y="2293436"/>
            <a:ext cx="2023068" cy="4564563"/>
          </a:xfrm>
          <a:prstGeom prst="rect">
            <a:avLst/>
          </a:prstGeom>
        </p:spPr>
      </p:pic>
      <p:pic>
        <p:nvPicPr>
          <p:cNvPr id="8" name="Picture 7" descr="C:\Users\pc\Desktop\Content\rose_PNG637.png"/>
          <p:cNvPicPr>
            <a:picLocks noChangeAspect="1" noChangeArrowheads="1"/>
          </p:cNvPicPr>
          <p:nvPr/>
        </p:nvPicPr>
        <p:blipFill>
          <a:blip r:embed="rId6" cstate="print"/>
          <a:srcRect/>
          <a:stretch>
            <a:fillRect/>
          </a:stretch>
        </p:blipFill>
        <p:spPr bwMode="auto">
          <a:xfrm>
            <a:off x="110773" y="105039"/>
            <a:ext cx="1301459" cy="1023674"/>
          </a:xfrm>
          <a:prstGeom prst="rect">
            <a:avLst/>
          </a:prstGeom>
          <a:noFill/>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916863">
            <a:off x="390028" y="1354813"/>
            <a:ext cx="3810000" cy="2257425"/>
          </a:xfrm>
          <a:prstGeom prst="rect">
            <a:avLst/>
          </a:prstGeom>
        </p:spPr>
      </p:pic>
      <p:sp>
        <p:nvSpPr>
          <p:cNvPr id="12" name="Frame 11">
            <a:extLst>
              <a:ext uri="{FF2B5EF4-FFF2-40B4-BE49-F238E27FC236}">
                <a16:creationId xmlns:a16="http://schemas.microsoft.com/office/drawing/2014/main" xmlns="" id="{01CA7562-3982-498E-B1EC-2D9F0A4C489C}"/>
              </a:ext>
            </a:extLst>
          </p:cNvPr>
          <p:cNvSpPr/>
          <p:nvPr/>
        </p:nvSpPr>
        <p:spPr>
          <a:xfrm>
            <a:off x="-152400" y="0"/>
            <a:ext cx="12344400" cy="7010400"/>
          </a:xfrm>
          <a:prstGeom prst="frame">
            <a:avLst>
              <a:gd name="adj1" fmla="val 2578"/>
            </a:avLst>
          </a:prstGeom>
          <a:blipFill dpi="0" rotWithShape="1">
            <a:blip r:embed="rId8">
              <a:extLst>
                <a:ext uri="{28A0092B-C50C-407E-A947-70E740481C1C}">
                  <a14:useLocalDpi xmlns:a14="http://schemas.microsoft.com/office/drawing/2010/main" val="0"/>
                </a:ext>
              </a:extLst>
            </a:blip>
            <a:srcRect/>
            <a:stretch>
              <a:fillRect/>
            </a:stretch>
          </a:blipFill>
          <a:ln>
            <a:solidFill>
              <a:srgbClr val="00206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sp>
        <p:nvSpPr>
          <p:cNvPr id="13" name="Rectangle 12"/>
          <p:cNvSpPr/>
          <p:nvPr/>
        </p:nvSpPr>
        <p:spPr>
          <a:xfrm>
            <a:off x="171450" y="167186"/>
            <a:ext cx="11087099" cy="2308324"/>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dirty="0" smtClean="0">
                <a:ln w="11430"/>
                <a:solidFill>
                  <a:srgbClr val="FF0000"/>
                </a:solidFill>
                <a:effectLst>
                  <a:outerShdw blurRad="50800" dist="39000" dir="5460000" algn="tl">
                    <a:srgbClr val="000000">
                      <a:alpha val="38000"/>
                    </a:srgbClr>
                  </a:outerShdw>
                </a:effectLst>
                <a:latin typeface="NikoshBAN" pitchFamily="2" charset="0"/>
                <a:cs typeface="NikoshBAN" pitchFamily="2" charset="0"/>
              </a:rPr>
              <a:t>আজকের ক্লাসে সবাইকে</a:t>
            </a:r>
            <a:r>
              <a:rPr lang="bn-IN" sz="7200" b="1" dirty="0" smtClean="0">
                <a:ln w="11430"/>
                <a:solidFill>
                  <a:srgbClr val="FF0000"/>
                </a:solidFill>
                <a:effectLst>
                  <a:outerShdw blurRad="50800" dist="39000" dir="5460000" algn="tl">
                    <a:srgbClr val="000000">
                      <a:alpha val="38000"/>
                    </a:srgbClr>
                  </a:outerShdw>
                </a:effectLst>
                <a:latin typeface="NikoshBAN" pitchFamily="2" charset="0"/>
                <a:cs typeface="NikoshBAN" pitchFamily="2" charset="0"/>
              </a:rPr>
              <a:t> </a:t>
            </a:r>
          </a:p>
          <a:p>
            <a:pPr algn="ctr"/>
            <a:r>
              <a:rPr lang="bn-IN" sz="7200" b="1" dirty="0">
                <a:ln w="11430"/>
                <a:solidFill>
                  <a:srgbClr val="FF0000"/>
                </a:solidFill>
                <a:effectLst>
                  <a:outerShdw blurRad="50800" dist="39000" dir="5460000" algn="tl">
                    <a:srgbClr val="000000">
                      <a:alpha val="38000"/>
                    </a:srgbClr>
                  </a:outerShdw>
                </a:effectLst>
                <a:latin typeface="NikoshBAN" pitchFamily="2" charset="0"/>
                <a:cs typeface="NikoshBAN" pitchFamily="2" charset="0"/>
              </a:rPr>
              <a:t> </a:t>
            </a:r>
            <a:r>
              <a:rPr lang="bn-IN" sz="7200" b="1" dirty="0" smtClean="0">
                <a:ln w="11430"/>
                <a:solidFill>
                  <a:srgbClr val="FF0000"/>
                </a:solidFill>
                <a:effectLst>
                  <a:outerShdw blurRad="50800" dist="39000" dir="5460000" algn="tl">
                    <a:srgbClr val="000000">
                      <a:alpha val="38000"/>
                    </a:srgbClr>
                  </a:outerShdw>
                </a:effectLst>
                <a:latin typeface="NikoshBAN" pitchFamily="2" charset="0"/>
                <a:cs typeface="NikoshBAN" pitchFamily="2" charset="0"/>
              </a:rPr>
              <a:t>                    </a:t>
            </a:r>
            <a:r>
              <a:rPr lang="en-US" sz="7200" b="1" dirty="0" smtClean="0">
                <a:ln w="11430"/>
                <a:solidFill>
                  <a:srgbClr val="FF0000"/>
                </a:solidFill>
                <a:effectLst>
                  <a:outerShdw blurRad="50800" dist="39000" dir="5460000" algn="tl">
                    <a:srgbClr val="000000">
                      <a:alpha val="38000"/>
                    </a:srgbClr>
                  </a:outerShdw>
                </a:effectLst>
                <a:latin typeface="NikoshBAN" pitchFamily="2" charset="0"/>
                <a:cs typeface="NikoshBAN" pitchFamily="2" charset="0"/>
              </a:rPr>
              <a:t>স্বাগত  </a:t>
            </a:r>
            <a:endParaRPr lang="en-US" sz="7200" b="1" dirty="0">
              <a:ln w="11430"/>
              <a:solidFill>
                <a:srgbClr val="FF0000"/>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81579" y="1779398"/>
            <a:ext cx="6379918" cy="4235640"/>
          </a:xfrm>
          <a:prstGeom prst="ellipse">
            <a:avLst/>
          </a:prstGeom>
          <a:ln>
            <a:noFill/>
          </a:ln>
          <a:effectLst>
            <a:softEdge rad="112500"/>
          </a:effectLst>
        </p:spPr>
      </p:pic>
      <p:grpSp>
        <p:nvGrpSpPr>
          <p:cNvPr id="14" name="Group 13"/>
          <p:cNvGrpSpPr/>
          <p:nvPr/>
        </p:nvGrpSpPr>
        <p:grpSpPr>
          <a:xfrm>
            <a:off x="0" y="5943600"/>
            <a:ext cx="12015787" cy="914400"/>
            <a:chOff x="473402" y="5841507"/>
            <a:chExt cx="11388010" cy="817953"/>
          </a:xfrm>
        </p:grpSpPr>
        <p:pic>
          <p:nvPicPr>
            <p:cNvPr id="15" name="Picture 14">
              <a:extLst>
                <a:ext uri="{FF2B5EF4-FFF2-40B4-BE49-F238E27FC236}">
                  <a16:creationId xmlns:a16="http://schemas.microsoft.com/office/drawing/2014/main" xmlns="" id="{C3A1CC17-B1E9-4D7B-9C99-5B003742F80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712265" y="5871228"/>
              <a:ext cx="4027701" cy="788232"/>
            </a:xfrm>
            <a:prstGeom prst="rect">
              <a:avLst/>
            </a:prstGeom>
          </p:spPr>
        </p:pic>
        <p:pic>
          <p:nvPicPr>
            <p:cNvPr id="16" name="Picture 15">
              <a:extLst>
                <a:ext uri="{FF2B5EF4-FFF2-40B4-BE49-F238E27FC236}">
                  <a16:creationId xmlns:a16="http://schemas.microsoft.com/office/drawing/2014/main" xmlns="" id="{C3A1CC17-B1E9-4D7B-9C99-5B003742F808}"/>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748833" y="5841507"/>
              <a:ext cx="4112579" cy="788232"/>
            </a:xfrm>
            <a:prstGeom prst="rect">
              <a:avLst/>
            </a:prstGeom>
          </p:spPr>
        </p:pic>
        <p:pic>
          <p:nvPicPr>
            <p:cNvPr id="17" name="Picture 16">
              <a:extLst>
                <a:ext uri="{FF2B5EF4-FFF2-40B4-BE49-F238E27FC236}">
                  <a16:creationId xmlns:a16="http://schemas.microsoft.com/office/drawing/2014/main" xmlns="" id="{C3A1CC17-B1E9-4D7B-9C99-5B003742F808}"/>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flipH="1">
              <a:off x="473402" y="5871228"/>
              <a:ext cx="3812856" cy="788232"/>
            </a:xfrm>
            <a:prstGeom prst="rect">
              <a:avLst/>
            </a:prstGeom>
          </p:spPr>
        </p:pic>
      </p:grpSp>
      <p:sp>
        <p:nvSpPr>
          <p:cNvPr id="9" name="Footer Placeholder 1"/>
          <p:cNvSpPr>
            <a:spLocks noGrp="1"/>
          </p:cNvSpPr>
          <p:nvPr>
            <p:ph type="ftr" sz="quarter" idx="11"/>
          </p:nvPr>
        </p:nvSpPr>
        <p:spPr>
          <a:xfrm>
            <a:off x="3158082" y="5906621"/>
            <a:ext cx="5083427" cy="365125"/>
          </a:xfrm>
        </p:spPr>
        <p:txBody>
          <a:bodyPr/>
          <a:lstStyle/>
          <a:p>
            <a:r>
              <a:rPr lang="en-US" dirty="0" smtClean="0"/>
              <a:t>Niice Akter ,Kharikhali G.P.S ,Jhenidah.</a:t>
            </a:r>
            <a:endParaRPr lang="en-US" dirty="0"/>
          </a:p>
        </p:txBody>
      </p:sp>
    </p:spTree>
    <p:extLst>
      <p:ext uri="{BB962C8B-B14F-4D97-AF65-F5344CB8AC3E}">
        <p14:creationId xmlns:p14="http://schemas.microsoft.com/office/powerpoint/2010/main" val="29003742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par>
                                <p:cTn id="8" presetID="21" presetClass="emph" presetSubtype="0" repeatCount="indefinite" fill="hold" grpId="1" nodeType="withEffect">
                                  <p:stCondLst>
                                    <p:cond delay="0"/>
                                  </p:stCondLst>
                                  <p:childTnLst>
                                    <p:animClr clrSpc="hsl" dir="cw">
                                      <p:cBhvr override="childStyle">
                                        <p:cTn id="9" dur="500" fill="hold"/>
                                        <p:tgtEl>
                                          <p:spTgt spid="13"/>
                                        </p:tgtEl>
                                        <p:attrNameLst>
                                          <p:attrName>style.color</p:attrName>
                                        </p:attrNameLst>
                                      </p:cBhvr>
                                      <p:by>
                                        <p:hsl h="7200000" s="0" l="0"/>
                                      </p:by>
                                    </p:animClr>
                                    <p:animClr clrSpc="hsl" dir="cw">
                                      <p:cBhvr>
                                        <p:cTn id="10" dur="500" fill="hold"/>
                                        <p:tgtEl>
                                          <p:spTgt spid="13"/>
                                        </p:tgtEl>
                                        <p:attrNameLst>
                                          <p:attrName>fillcolor</p:attrName>
                                        </p:attrNameLst>
                                      </p:cBhvr>
                                      <p:by>
                                        <p:hsl h="7200000" s="0" l="0"/>
                                      </p:by>
                                    </p:animClr>
                                    <p:animClr clrSpc="hsl" dir="cw">
                                      <p:cBhvr>
                                        <p:cTn id="11" dur="500" fill="hold"/>
                                        <p:tgtEl>
                                          <p:spTgt spid="13"/>
                                        </p:tgtEl>
                                        <p:attrNameLst>
                                          <p:attrName>stroke.color</p:attrName>
                                        </p:attrNameLst>
                                      </p:cBhvr>
                                      <p:by>
                                        <p:hsl h="7200000" s="0" l="0"/>
                                      </p:by>
                                    </p:animClr>
                                    <p:set>
                                      <p:cBhvr>
                                        <p:cTn id="12" dur="500" fill="hold"/>
                                        <p:tgtEl>
                                          <p:spTgt spid="13"/>
                                        </p:tgtEl>
                                        <p:attrNameLst>
                                          <p:attrName>fill.type</p:attrName>
                                        </p:attrNameLst>
                                      </p:cBhvr>
                                      <p:to>
                                        <p:strVal val="solid"/>
                                      </p:to>
                                    </p:set>
                                  </p:childTnLst>
                                </p:cTn>
                              </p:par>
                              <p:par>
                                <p:cTn id="13" presetID="1" presetClass="entr" presetSubtype="0" fill="hold" grpId="0" nodeType="withEffect">
                                  <p:stCondLst>
                                    <p:cond delay="1100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3874" t="13000" r="22189" b="6000"/>
          <a:stretch/>
        </p:blipFill>
        <p:spPr>
          <a:xfrm>
            <a:off x="10373490" y="105039"/>
            <a:ext cx="1670873" cy="1190681"/>
          </a:xfrm>
          <a:prstGeom prst="roundRect">
            <a:avLst>
              <a:gd name="adj" fmla="val 4167"/>
            </a:avLst>
          </a:prstGeom>
          <a:solidFill>
            <a:srgbClr val="FFFFFF"/>
          </a:solidFill>
          <a:ln w="28575" cap="sq">
            <a:solidFill>
              <a:srgbClr val="00B0F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Title 1"/>
          <p:cNvSpPr txBox="1">
            <a:spLocks/>
          </p:cNvSpPr>
          <p:nvPr/>
        </p:nvSpPr>
        <p:spPr>
          <a:xfrm>
            <a:off x="1185862" y="1349117"/>
            <a:ext cx="9739313" cy="632402"/>
          </a:xfrm>
          <a:prstGeom prst="rect">
            <a:avLst/>
          </a:prstGeom>
          <a:ln>
            <a:solidFill>
              <a:schemeClr val="accent2">
                <a:lumMod val="60000"/>
                <a:lumOff val="40000"/>
              </a:schemeClr>
            </a:solidFill>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ছবিগুলো ভালভাবে লক্ষ করি-</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788" y="2203591"/>
            <a:ext cx="4624387" cy="3282810"/>
          </a:xfrm>
          <a:prstGeom prst="rect">
            <a:avLst/>
          </a:prstGeom>
          <a:solidFill>
            <a:srgbClr val="FFFFFF">
              <a:shade val="85000"/>
            </a:srgbClr>
          </a:solidFill>
          <a:ln w="28575"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5862" y="2201923"/>
            <a:ext cx="4586288" cy="3284478"/>
          </a:xfrm>
          <a:prstGeom prst="rect">
            <a:avLst/>
          </a:prstGeom>
          <a:ln w="28575">
            <a:solidFill>
              <a:srgbClr val="FF0000"/>
            </a:solidFill>
          </a:ln>
        </p:spPr>
      </p:pic>
      <p:pic>
        <p:nvPicPr>
          <p:cNvPr id="9" name="Picture 8" descr="C:\Users\pc\Desktop\Content\rose_PNG637.png"/>
          <p:cNvPicPr>
            <a:picLocks noChangeAspect="1" noChangeArrowheads="1"/>
          </p:cNvPicPr>
          <p:nvPr/>
        </p:nvPicPr>
        <p:blipFill>
          <a:blip r:embed="rId5" cstate="print"/>
          <a:srcRect/>
          <a:stretch>
            <a:fillRect/>
          </a:stretch>
        </p:blipFill>
        <p:spPr bwMode="auto">
          <a:xfrm>
            <a:off x="110773" y="105039"/>
            <a:ext cx="1301459" cy="1023674"/>
          </a:xfrm>
          <a:prstGeom prst="rect">
            <a:avLst/>
          </a:prstGeom>
          <a:noFill/>
        </p:spPr>
      </p:pic>
      <p:sp>
        <p:nvSpPr>
          <p:cNvPr id="10" name="Footer Placeholder 1"/>
          <p:cNvSpPr>
            <a:spLocks noGrp="1"/>
          </p:cNvSpPr>
          <p:nvPr>
            <p:ph type="ftr" sz="quarter" idx="11"/>
          </p:nvPr>
        </p:nvSpPr>
        <p:spPr>
          <a:xfrm>
            <a:off x="4029619" y="6378108"/>
            <a:ext cx="5083427" cy="365125"/>
          </a:xfrm>
        </p:spPr>
        <p:txBody>
          <a:bodyPr/>
          <a:lstStyle/>
          <a:p>
            <a:r>
              <a:rPr lang="en-US" dirty="0" smtClean="0"/>
              <a:t>Niice Akter ,Kharikhali G.P.S ,Jhenidah.</a:t>
            </a:r>
            <a:endParaRPr lang="en-US" dirty="0"/>
          </a:p>
        </p:txBody>
      </p:sp>
      <p:sp>
        <p:nvSpPr>
          <p:cNvPr id="11" name="Frame 10">
            <a:extLst>
              <a:ext uri="{FF2B5EF4-FFF2-40B4-BE49-F238E27FC236}">
                <a16:creationId xmlns:a16="http://schemas.microsoft.com/office/drawing/2014/main" xmlns="" id="{01CA7562-3982-498E-B1EC-2D9F0A4C489C}"/>
              </a:ext>
            </a:extLst>
          </p:cNvPr>
          <p:cNvSpPr/>
          <p:nvPr/>
        </p:nvSpPr>
        <p:spPr>
          <a:xfrm>
            <a:off x="-152400" y="0"/>
            <a:ext cx="12344400" cy="7010400"/>
          </a:xfrm>
          <a:prstGeom prst="frame">
            <a:avLst>
              <a:gd name="adj1" fmla="val 2578"/>
            </a:avLst>
          </a:prstGeom>
          <a:blipFill dpi="0" rotWithShape="1">
            <a:blip r:embed="rId6">
              <a:extLst>
                <a:ext uri="{28A0092B-C50C-407E-A947-70E740481C1C}">
                  <a14:useLocalDpi xmlns:a14="http://schemas.microsoft.com/office/drawing/2010/main" val="0"/>
                </a:ext>
              </a:extLst>
            </a:blip>
            <a:srcRect/>
            <a:stretch>
              <a:fillRect/>
            </a:stretch>
          </a:blipFill>
          <a:ln>
            <a:solidFill>
              <a:srgbClr val="00206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sp>
        <p:nvSpPr>
          <p:cNvPr id="4" name="Rectangle 3"/>
          <p:cNvSpPr/>
          <p:nvPr/>
        </p:nvSpPr>
        <p:spPr>
          <a:xfrm>
            <a:off x="2576040" y="5761870"/>
            <a:ext cx="6958956" cy="769441"/>
          </a:xfrm>
          <a:prstGeom prst="rect">
            <a:avLst/>
          </a:prstGeom>
        </p:spPr>
        <p:txBody>
          <a:bodyPr wrap="none">
            <a:spAutoFit/>
          </a:bodyPr>
          <a:lstStyle/>
          <a:p>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মাছ ও কুমির উভয়ই পানিতে বাস করে।</a:t>
            </a:r>
            <a:endParaRPr lang="en-US" sz="4400" dirty="0"/>
          </a:p>
        </p:txBody>
      </p:sp>
    </p:spTree>
    <p:extLst>
      <p:ext uri="{BB962C8B-B14F-4D97-AF65-F5344CB8AC3E}">
        <p14:creationId xmlns:p14="http://schemas.microsoft.com/office/powerpoint/2010/main" val="17041026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6" presetClass="entr" presetSubtype="0" fill="hold" grpId="0" nodeType="clickEffect">
                                  <p:stCondLst>
                                    <p:cond delay="0"/>
                                  </p:stCondLst>
                                  <p:iterate type="lt">
                                    <p:tmPct val="10000"/>
                                  </p:iterate>
                                  <p:childTnLst>
                                    <p:set>
                                      <p:cBhvr>
                                        <p:cTn id="18" dur="1" fill="hold">
                                          <p:stCondLst>
                                            <p:cond delay="0"/>
                                          </p:stCondLst>
                                        </p:cTn>
                                        <p:tgtEl>
                                          <p:spTgt spid="4"/>
                                        </p:tgtEl>
                                        <p:attrNameLst>
                                          <p:attrName>style.visibility</p:attrName>
                                        </p:attrNameLst>
                                      </p:cBhvr>
                                      <p:to>
                                        <p:strVal val="visible"/>
                                      </p:to>
                                    </p:set>
                                    <p:anim by="(-#ppt_w*2)" calcmode="lin" valueType="num">
                                      <p:cBhvr rctx="PPT">
                                        <p:cTn id="19" dur="250" autoRev="1" fill="hold">
                                          <p:stCondLst>
                                            <p:cond delay="0"/>
                                          </p:stCondLst>
                                        </p:cTn>
                                        <p:tgtEl>
                                          <p:spTgt spid="4"/>
                                        </p:tgtEl>
                                        <p:attrNameLst>
                                          <p:attrName>ppt_w</p:attrName>
                                        </p:attrNameLst>
                                      </p:cBhvr>
                                    </p:anim>
                                    <p:anim by="(#ppt_w*0.50)" calcmode="lin" valueType="num">
                                      <p:cBhvr>
                                        <p:cTn id="20" dur="250" decel="50000" autoRev="1" fill="hold">
                                          <p:stCondLst>
                                            <p:cond delay="0"/>
                                          </p:stCondLst>
                                        </p:cTn>
                                        <p:tgtEl>
                                          <p:spTgt spid="4"/>
                                        </p:tgtEl>
                                        <p:attrNameLst>
                                          <p:attrName>ppt_x</p:attrName>
                                        </p:attrNameLst>
                                      </p:cBhvr>
                                    </p:anim>
                                    <p:anim from="(-#ppt_h/2)" to="(#ppt_y)" calcmode="lin" valueType="num">
                                      <p:cBhvr>
                                        <p:cTn id="21" dur="500" fill="hold">
                                          <p:stCondLst>
                                            <p:cond delay="0"/>
                                          </p:stCondLst>
                                        </p:cTn>
                                        <p:tgtEl>
                                          <p:spTgt spid="4"/>
                                        </p:tgtEl>
                                        <p:attrNameLst>
                                          <p:attrName>ppt_y</p:attrName>
                                        </p:attrNameLst>
                                      </p:cBhvr>
                                    </p:anim>
                                    <p:animRot by="21600000">
                                      <p:cBhvr>
                                        <p:cTn id="22" dur="5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3874" t="13000" r="22189" b="6000"/>
          <a:stretch/>
        </p:blipFill>
        <p:spPr>
          <a:xfrm>
            <a:off x="10373490" y="123118"/>
            <a:ext cx="1670873" cy="1190681"/>
          </a:xfrm>
          <a:prstGeom prst="roundRect">
            <a:avLst>
              <a:gd name="adj" fmla="val 4167"/>
            </a:avLst>
          </a:prstGeom>
          <a:solidFill>
            <a:srgbClr val="FFFFFF"/>
          </a:solidFill>
          <a:ln w="28575" cap="sq">
            <a:solidFill>
              <a:srgbClr val="00B0F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Title 1"/>
          <p:cNvSpPr txBox="1">
            <a:spLocks/>
          </p:cNvSpPr>
          <p:nvPr/>
        </p:nvSpPr>
        <p:spPr>
          <a:xfrm>
            <a:off x="838200" y="1364958"/>
            <a:ext cx="10515600" cy="632402"/>
          </a:xfrm>
          <a:prstGeom prst="rect">
            <a:avLst/>
          </a:prstGeom>
          <a:solidFill>
            <a:schemeClr val="accent2">
              <a:lumMod val="40000"/>
              <a:lumOff val="60000"/>
            </a:schemeClr>
          </a:solidFill>
          <a:ln>
            <a:solidFill>
              <a:schemeClr val="accent2">
                <a:lumMod val="60000"/>
                <a:lumOff val="40000"/>
              </a:schemeClr>
            </a:solidFill>
          </a:ln>
        </p:spPr>
        <p:style>
          <a:lnRef idx="2">
            <a:schemeClr val="dk1"/>
          </a:lnRef>
          <a:fillRef idx="1">
            <a:schemeClr val="lt1"/>
          </a:fillRef>
          <a:effectRef idx="0">
            <a:schemeClr val="dk1"/>
          </a:effectRef>
          <a:fontRef idx="minor">
            <a:schemeClr val="dk1"/>
          </a:fontRef>
        </p:style>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ছবিগুলো ভালভাবে লক্ষ করি-</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6123" y="2254534"/>
            <a:ext cx="4510613" cy="3470191"/>
          </a:xfrm>
          <a:prstGeom prst="rect">
            <a:avLst/>
          </a:prstGeom>
          <a:solidFill>
            <a:srgbClr val="FFFFFF">
              <a:shade val="85000"/>
            </a:srgbClr>
          </a:solidFill>
          <a:ln w="28575"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4"/>
          <p:cNvSpPr/>
          <p:nvPr/>
        </p:nvSpPr>
        <p:spPr>
          <a:xfrm>
            <a:off x="847726" y="5827043"/>
            <a:ext cx="10515600" cy="769441"/>
          </a:xfrm>
          <a:prstGeom prst="rect">
            <a:avLst/>
          </a:prstGeom>
        </p:spPr>
        <p:txBody>
          <a:bodyPr wrap="square">
            <a:spAutoFit/>
          </a:bodyPr>
          <a:lstStyle/>
          <a:p>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ব্যাঙ একটি উভচর মেরুডণ্ডী প্রাণী। ব্যাঙাচি পানিতে বাস করে।</a:t>
            </a:r>
            <a:endParaRPr lang="en-US" sz="4400" dirty="0"/>
          </a:p>
        </p:txBody>
      </p:sp>
      <p:pic>
        <p:nvPicPr>
          <p:cNvPr id="7" name="Picture 6" descr="C:\Users\pc\Desktop\Content\rose_PNG637.png"/>
          <p:cNvPicPr>
            <a:picLocks noChangeAspect="1" noChangeArrowheads="1"/>
          </p:cNvPicPr>
          <p:nvPr/>
        </p:nvPicPr>
        <p:blipFill>
          <a:blip r:embed="rId4" cstate="print"/>
          <a:srcRect/>
          <a:stretch>
            <a:fillRect/>
          </a:stretch>
        </p:blipFill>
        <p:spPr bwMode="auto">
          <a:xfrm>
            <a:off x="110773" y="105039"/>
            <a:ext cx="1301459" cy="1023674"/>
          </a:xfrm>
          <a:prstGeom prst="rect">
            <a:avLst/>
          </a:prstGeom>
          <a:noFill/>
        </p:spPr>
      </p:pic>
      <p:sp>
        <p:nvSpPr>
          <p:cNvPr id="8" name="Footer Placeholder 1"/>
          <p:cNvSpPr>
            <a:spLocks noGrp="1"/>
          </p:cNvSpPr>
          <p:nvPr>
            <p:ph type="ftr" sz="quarter" idx="11"/>
          </p:nvPr>
        </p:nvSpPr>
        <p:spPr>
          <a:xfrm>
            <a:off x="4015331" y="6438900"/>
            <a:ext cx="5083427" cy="365125"/>
          </a:xfrm>
        </p:spPr>
        <p:txBody>
          <a:bodyPr/>
          <a:lstStyle/>
          <a:p>
            <a:r>
              <a:rPr lang="en-US" dirty="0" smtClean="0"/>
              <a:t>Niice Akter ,Kharikhali G.P.S ,Jhenidah.</a:t>
            </a:r>
            <a:endParaRPr lang="en-US" dirty="0"/>
          </a:p>
        </p:txBody>
      </p:sp>
      <p:sp>
        <p:nvSpPr>
          <p:cNvPr id="9" name="Frame 8">
            <a:extLst>
              <a:ext uri="{FF2B5EF4-FFF2-40B4-BE49-F238E27FC236}">
                <a16:creationId xmlns:a16="http://schemas.microsoft.com/office/drawing/2014/main" xmlns="" id="{01CA7562-3982-498E-B1EC-2D9F0A4C489C}"/>
              </a:ext>
            </a:extLst>
          </p:cNvPr>
          <p:cNvSpPr/>
          <p:nvPr/>
        </p:nvSpPr>
        <p:spPr>
          <a:xfrm>
            <a:off x="-152400" y="0"/>
            <a:ext cx="12344400" cy="7010400"/>
          </a:xfrm>
          <a:prstGeom prst="frame">
            <a:avLst>
              <a:gd name="adj1" fmla="val 2578"/>
            </a:avLst>
          </a:prstGeom>
          <a:blipFill dpi="0" rotWithShape="1">
            <a:blip r:embed="rId5">
              <a:extLst>
                <a:ext uri="{28A0092B-C50C-407E-A947-70E740481C1C}">
                  <a14:useLocalDpi xmlns:a14="http://schemas.microsoft.com/office/drawing/2010/main" val="0"/>
                </a:ext>
              </a:extLst>
            </a:blip>
            <a:srcRect/>
            <a:stretch>
              <a:fillRect/>
            </a:stretch>
          </a:blipFill>
          <a:ln>
            <a:solidFill>
              <a:srgbClr val="00206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spTree>
    <p:extLst>
      <p:ext uri="{BB962C8B-B14F-4D97-AF65-F5344CB8AC3E}">
        <p14:creationId xmlns:p14="http://schemas.microsoft.com/office/powerpoint/2010/main" val="30765950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by="(-#ppt_w*2)" calcmode="lin" valueType="num">
                                      <p:cBhvr rctx="PPT">
                                        <p:cTn id="14" dur="250" autoRev="1" fill="hold">
                                          <p:stCondLst>
                                            <p:cond delay="0"/>
                                          </p:stCondLst>
                                        </p:cTn>
                                        <p:tgtEl>
                                          <p:spTgt spid="5"/>
                                        </p:tgtEl>
                                        <p:attrNameLst>
                                          <p:attrName>ppt_w</p:attrName>
                                        </p:attrNameLst>
                                      </p:cBhvr>
                                    </p:anim>
                                    <p:anim by="(#ppt_w*0.50)" calcmode="lin" valueType="num">
                                      <p:cBhvr>
                                        <p:cTn id="15" dur="250" decel="50000" autoRev="1" fill="hold">
                                          <p:stCondLst>
                                            <p:cond delay="0"/>
                                          </p:stCondLst>
                                        </p:cTn>
                                        <p:tgtEl>
                                          <p:spTgt spid="5"/>
                                        </p:tgtEl>
                                        <p:attrNameLst>
                                          <p:attrName>ppt_x</p:attrName>
                                        </p:attrNameLst>
                                      </p:cBhvr>
                                    </p:anim>
                                    <p:anim from="(-#ppt_h/2)" to="(#ppt_y)" calcmode="lin" valueType="num">
                                      <p:cBhvr>
                                        <p:cTn id="16" dur="500" fill="hold">
                                          <p:stCondLst>
                                            <p:cond delay="0"/>
                                          </p:stCondLst>
                                        </p:cTn>
                                        <p:tgtEl>
                                          <p:spTgt spid="5"/>
                                        </p:tgtEl>
                                        <p:attrNameLst>
                                          <p:attrName>ppt_y</p:attrName>
                                        </p:attrNameLst>
                                      </p:cBhvr>
                                    </p:anim>
                                    <p:animRot by="21600000">
                                      <p:cBhvr>
                                        <p:cTn id="17" dur="5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3874" t="13000" r="22189" b="6000"/>
          <a:stretch/>
        </p:blipFill>
        <p:spPr>
          <a:xfrm>
            <a:off x="10359202" y="105039"/>
            <a:ext cx="1670873" cy="1190681"/>
          </a:xfrm>
          <a:prstGeom prst="roundRect">
            <a:avLst>
              <a:gd name="adj" fmla="val 4167"/>
            </a:avLst>
          </a:prstGeom>
          <a:solidFill>
            <a:srgbClr val="FFFFFF"/>
          </a:solidFill>
          <a:ln w="28575" cap="sq">
            <a:solidFill>
              <a:srgbClr val="00B0F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6" name="Title 1"/>
          <p:cNvSpPr txBox="1">
            <a:spLocks/>
          </p:cNvSpPr>
          <p:nvPr/>
        </p:nvSpPr>
        <p:spPr>
          <a:xfrm>
            <a:off x="838200" y="1295720"/>
            <a:ext cx="10515600" cy="632402"/>
          </a:xfrm>
          <a:prstGeom prst="rect">
            <a:avLst/>
          </a:prstGeom>
          <a:solidFill>
            <a:schemeClr val="accent2">
              <a:lumMod val="40000"/>
              <a:lumOff val="60000"/>
            </a:schemeClr>
          </a:solidFill>
          <a:ln>
            <a:solidFill>
              <a:schemeClr val="accent2">
                <a:lumMod val="40000"/>
                <a:lumOff val="60000"/>
              </a:schemeClr>
            </a:solidFill>
          </a:ln>
        </p:spPr>
        <p:style>
          <a:lnRef idx="2">
            <a:schemeClr val="dk1"/>
          </a:lnRef>
          <a:fillRef idx="1">
            <a:schemeClr val="lt1"/>
          </a:fillRef>
          <a:effectRef idx="0">
            <a:schemeClr val="dk1"/>
          </a:effectRef>
          <a:fontRef idx="minor">
            <a:schemeClr val="dk1"/>
          </a:fontRef>
        </p:style>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ছবিগুলো ভালভাবে লক্ষ করি-</a:t>
            </a:r>
            <a:endParaRPr lang="en-US"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993" t="3418" r="70067" b="19774"/>
          <a:stretch/>
        </p:blipFill>
        <p:spPr>
          <a:xfrm>
            <a:off x="838200" y="2188563"/>
            <a:ext cx="3284954" cy="2557413"/>
          </a:xfrm>
          <a:prstGeom prst="rect">
            <a:avLst/>
          </a:prstGeom>
          <a:solidFill>
            <a:srgbClr val="FFFFFF">
              <a:shade val="85000"/>
            </a:srgbClr>
          </a:solidFill>
          <a:ln w="28575"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36546" t="7304" r="32544" b="18244"/>
          <a:stretch/>
        </p:blipFill>
        <p:spPr>
          <a:xfrm>
            <a:off x="4622475" y="2188563"/>
            <a:ext cx="3271837" cy="2557413"/>
          </a:xfrm>
          <a:prstGeom prst="rect">
            <a:avLst/>
          </a:prstGeom>
          <a:solidFill>
            <a:srgbClr val="FFFFFF">
              <a:shade val="85000"/>
            </a:srgbClr>
          </a:solidFill>
          <a:ln w="28575"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74360" t="5594" r="2132" b="18764"/>
          <a:stretch/>
        </p:blipFill>
        <p:spPr>
          <a:xfrm>
            <a:off x="8393634" y="2188563"/>
            <a:ext cx="3084364" cy="2557413"/>
          </a:xfrm>
          <a:prstGeom prst="rect">
            <a:avLst/>
          </a:prstGeom>
          <a:solidFill>
            <a:srgbClr val="FFFFFF">
              <a:shade val="85000"/>
            </a:srgbClr>
          </a:solidFill>
          <a:ln w="28575"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descr="C:\Users\pc\Desktop\Content\rose_PNG637.png"/>
          <p:cNvPicPr>
            <a:picLocks noChangeAspect="1" noChangeArrowheads="1"/>
          </p:cNvPicPr>
          <p:nvPr/>
        </p:nvPicPr>
        <p:blipFill>
          <a:blip r:embed="rId4" cstate="print"/>
          <a:srcRect/>
          <a:stretch>
            <a:fillRect/>
          </a:stretch>
        </p:blipFill>
        <p:spPr bwMode="auto">
          <a:xfrm>
            <a:off x="110773" y="105039"/>
            <a:ext cx="1301459" cy="1023674"/>
          </a:xfrm>
          <a:prstGeom prst="rect">
            <a:avLst/>
          </a:prstGeom>
          <a:noFill/>
        </p:spPr>
      </p:pic>
      <p:sp>
        <p:nvSpPr>
          <p:cNvPr id="12" name="Footer Placeholder 1"/>
          <p:cNvSpPr>
            <a:spLocks noGrp="1"/>
          </p:cNvSpPr>
          <p:nvPr>
            <p:ph type="ftr" sz="quarter" idx="11"/>
          </p:nvPr>
        </p:nvSpPr>
        <p:spPr>
          <a:xfrm>
            <a:off x="4029619" y="6378108"/>
            <a:ext cx="5083427" cy="365125"/>
          </a:xfrm>
        </p:spPr>
        <p:txBody>
          <a:bodyPr/>
          <a:lstStyle/>
          <a:p>
            <a:r>
              <a:rPr lang="en-US" dirty="0" smtClean="0"/>
              <a:t>Niice Akter ,Kharikhali G.P.S ,Jhenidah.</a:t>
            </a:r>
            <a:endParaRPr lang="en-US" dirty="0"/>
          </a:p>
        </p:txBody>
      </p:sp>
      <p:sp>
        <p:nvSpPr>
          <p:cNvPr id="14" name="Frame 13">
            <a:extLst>
              <a:ext uri="{FF2B5EF4-FFF2-40B4-BE49-F238E27FC236}">
                <a16:creationId xmlns:a16="http://schemas.microsoft.com/office/drawing/2014/main" xmlns="" id="{01CA7562-3982-498E-B1EC-2D9F0A4C489C}"/>
              </a:ext>
            </a:extLst>
          </p:cNvPr>
          <p:cNvSpPr/>
          <p:nvPr/>
        </p:nvSpPr>
        <p:spPr>
          <a:xfrm>
            <a:off x="-152400" y="0"/>
            <a:ext cx="12344400" cy="7010400"/>
          </a:xfrm>
          <a:prstGeom prst="frame">
            <a:avLst>
              <a:gd name="adj1" fmla="val 2578"/>
            </a:avLst>
          </a:prstGeom>
          <a:blipFill dpi="0" rotWithShape="1">
            <a:blip r:embed="rId5">
              <a:extLst>
                <a:ext uri="{28A0092B-C50C-407E-A947-70E740481C1C}">
                  <a14:useLocalDpi xmlns:a14="http://schemas.microsoft.com/office/drawing/2010/main" val="0"/>
                </a:ext>
              </a:extLst>
            </a:blip>
            <a:srcRect/>
            <a:stretch>
              <a:fillRect/>
            </a:stretch>
          </a:blipFill>
          <a:ln>
            <a:solidFill>
              <a:srgbClr val="00206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sp>
        <p:nvSpPr>
          <p:cNvPr id="8" name="Rectangle 7"/>
          <p:cNvSpPr/>
          <p:nvPr/>
        </p:nvSpPr>
        <p:spPr>
          <a:xfrm>
            <a:off x="547045" y="5638819"/>
            <a:ext cx="11097910" cy="769441"/>
          </a:xfrm>
          <a:prstGeom prst="rect">
            <a:avLst/>
          </a:prstGeom>
        </p:spPr>
        <p:txBody>
          <a:bodyPr wrap="none">
            <a:spAutoFit/>
          </a:bodyPr>
          <a:lstStyle/>
          <a:p>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সরীসৃপ প্রাণীদের ত্বক শুষ্ক এবং আঁইশযুক্ত। এরা স্থলে ডিম পাড়ে।</a:t>
            </a:r>
            <a:endParaRPr lang="en-US" sz="4400" dirty="0"/>
          </a:p>
        </p:txBody>
      </p:sp>
    </p:spTree>
    <p:extLst>
      <p:ext uri="{BB962C8B-B14F-4D97-AF65-F5344CB8AC3E}">
        <p14:creationId xmlns:p14="http://schemas.microsoft.com/office/powerpoint/2010/main" val="14536526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56" presetClass="entr" presetSubtype="0" fill="hold" grpId="0" nodeType="clickEffect">
                                  <p:stCondLst>
                                    <p:cond delay="0"/>
                                  </p:stCondLst>
                                  <p:iterate type="lt">
                                    <p:tmPct val="10000"/>
                                  </p:iterate>
                                  <p:childTnLst>
                                    <p:set>
                                      <p:cBhvr>
                                        <p:cTn id="25" dur="1" fill="hold">
                                          <p:stCondLst>
                                            <p:cond delay="0"/>
                                          </p:stCondLst>
                                        </p:cTn>
                                        <p:tgtEl>
                                          <p:spTgt spid="8"/>
                                        </p:tgtEl>
                                        <p:attrNameLst>
                                          <p:attrName>style.visibility</p:attrName>
                                        </p:attrNameLst>
                                      </p:cBhvr>
                                      <p:to>
                                        <p:strVal val="visible"/>
                                      </p:to>
                                    </p:set>
                                    <p:anim by="(-#ppt_w*2)" calcmode="lin" valueType="num">
                                      <p:cBhvr rctx="PPT">
                                        <p:cTn id="26" dur="250" autoRev="1" fill="hold">
                                          <p:stCondLst>
                                            <p:cond delay="0"/>
                                          </p:stCondLst>
                                        </p:cTn>
                                        <p:tgtEl>
                                          <p:spTgt spid="8"/>
                                        </p:tgtEl>
                                        <p:attrNameLst>
                                          <p:attrName>ppt_w</p:attrName>
                                        </p:attrNameLst>
                                      </p:cBhvr>
                                    </p:anim>
                                    <p:anim by="(#ppt_w*0.50)" calcmode="lin" valueType="num">
                                      <p:cBhvr>
                                        <p:cTn id="27" dur="250" decel="50000" autoRev="1" fill="hold">
                                          <p:stCondLst>
                                            <p:cond delay="0"/>
                                          </p:stCondLst>
                                        </p:cTn>
                                        <p:tgtEl>
                                          <p:spTgt spid="8"/>
                                        </p:tgtEl>
                                        <p:attrNameLst>
                                          <p:attrName>ppt_x</p:attrName>
                                        </p:attrNameLst>
                                      </p:cBhvr>
                                    </p:anim>
                                    <p:anim from="(-#ppt_h/2)" to="(#ppt_y)" calcmode="lin" valueType="num">
                                      <p:cBhvr>
                                        <p:cTn id="28" dur="500" fill="hold">
                                          <p:stCondLst>
                                            <p:cond delay="0"/>
                                          </p:stCondLst>
                                        </p:cTn>
                                        <p:tgtEl>
                                          <p:spTgt spid="8"/>
                                        </p:tgtEl>
                                        <p:attrNameLst>
                                          <p:attrName>ppt_y</p:attrName>
                                        </p:attrNameLst>
                                      </p:cBhvr>
                                    </p:anim>
                                    <p:animRot by="21600000">
                                      <p:cBhvr>
                                        <p:cTn id="29" dur="5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3874" t="13000" r="22189" b="6000"/>
          <a:stretch/>
        </p:blipFill>
        <p:spPr>
          <a:xfrm>
            <a:off x="10373490" y="105039"/>
            <a:ext cx="1670873" cy="1190681"/>
          </a:xfrm>
          <a:prstGeom prst="roundRect">
            <a:avLst>
              <a:gd name="adj" fmla="val 4167"/>
            </a:avLst>
          </a:prstGeom>
          <a:solidFill>
            <a:srgbClr val="FFFFFF"/>
          </a:solidFill>
          <a:ln w="28575" cap="sq">
            <a:solidFill>
              <a:srgbClr val="00B0F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Title 1"/>
          <p:cNvSpPr txBox="1">
            <a:spLocks/>
          </p:cNvSpPr>
          <p:nvPr/>
        </p:nvSpPr>
        <p:spPr>
          <a:xfrm>
            <a:off x="1398095" y="1458690"/>
            <a:ext cx="9915106" cy="632402"/>
          </a:xfrm>
          <a:prstGeom prst="rect">
            <a:avLst/>
          </a:prstGeom>
          <a:solidFill>
            <a:schemeClr val="accent2">
              <a:lumMod val="40000"/>
              <a:lumOff val="60000"/>
            </a:schemeClr>
          </a:solidFill>
          <a:ln>
            <a:solidFill>
              <a:schemeClr val="accent2">
                <a:lumMod val="60000"/>
                <a:lumOff val="40000"/>
              </a:schemeClr>
            </a:solidFill>
          </a:ln>
        </p:spPr>
        <p:style>
          <a:lnRef idx="2">
            <a:schemeClr val="dk1"/>
          </a:lnRef>
          <a:fillRef idx="1">
            <a:schemeClr val="lt1"/>
          </a:fillRef>
          <a:effectRef idx="0">
            <a:schemeClr val="dk1"/>
          </a:effectRef>
          <a:fontRef idx="minor">
            <a:schemeClr val="dk1"/>
          </a:fontRef>
        </p:style>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ছবিগুলো ভালভাবে লক্ষ করি-</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470" t="2668" r="54706" b="71432"/>
          <a:stretch/>
        </p:blipFill>
        <p:spPr>
          <a:xfrm>
            <a:off x="1993692" y="2354467"/>
            <a:ext cx="3822491" cy="3191893"/>
          </a:xfrm>
          <a:prstGeom prst="rect">
            <a:avLst/>
          </a:prstGeom>
          <a:solidFill>
            <a:srgbClr val="FFFFFF">
              <a:shade val="85000"/>
            </a:srgbClr>
          </a:solidFill>
          <a:ln w="28575"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53096" t="1873" r="3699" b="72493"/>
          <a:stretch/>
        </p:blipFill>
        <p:spPr>
          <a:xfrm>
            <a:off x="6595672" y="2369458"/>
            <a:ext cx="3777818" cy="3176902"/>
          </a:xfrm>
          <a:prstGeom prst="rect">
            <a:avLst/>
          </a:prstGeom>
          <a:solidFill>
            <a:srgbClr val="FFFFFF">
              <a:shade val="85000"/>
            </a:srgbClr>
          </a:solidFill>
          <a:ln w="28575"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C:\Users\pc\Desktop\Content\rose_PNG637.png"/>
          <p:cNvPicPr>
            <a:picLocks noChangeAspect="1" noChangeArrowheads="1"/>
          </p:cNvPicPr>
          <p:nvPr/>
        </p:nvPicPr>
        <p:blipFill>
          <a:blip r:embed="rId4" cstate="print"/>
          <a:srcRect/>
          <a:stretch>
            <a:fillRect/>
          </a:stretch>
        </p:blipFill>
        <p:spPr bwMode="auto">
          <a:xfrm>
            <a:off x="110773" y="105039"/>
            <a:ext cx="1301459" cy="1023674"/>
          </a:xfrm>
          <a:prstGeom prst="rect">
            <a:avLst/>
          </a:prstGeom>
          <a:noFill/>
        </p:spPr>
      </p:pic>
      <p:sp>
        <p:nvSpPr>
          <p:cNvPr id="9" name="Footer Placeholder 1"/>
          <p:cNvSpPr>
            <a:spLocks noGrp="1"/>
          </p:cNvSpPr>
          <p:nvPr>
            <p:ph type="ftr" sz="quarter" idx="11"/>
          </p:nvPr>
        </p:nvSpPr>
        <p:spPr>
          <a:xfrm>
            <a:off x="4029619" y="6378108"/>
            <a:ext cx="5083427" cy="365125"/>
          </a:xfrm>
        </p:spPr>
        <p:txBody>
          <a:bodyPr/>
          <a:lstStyle/>
          <a:p>
            <a:r>
              <a:rPr lang="en-US" dirty="0" smtClean="0"/>
              <a:t>Niice Akter ,Kharikhali G.P.S ,Jhenidah.</a:t>
            </a:r>
            <a:endParaRPr lang="en-US" dirty="0"/>
          </a:p>
        </p:txBody>
      </p:sp>
      <p:sp>
        <p:nvSpPr>
          <p:cNvPr id="10" name="Frame 9">
            <a:extLst>
              <a:ext uri="{FF2B5EF4-FFF2-40B4-BE49-F238E27FC236}">
                <a16:creationId xmlns:a16="http://schemas.microsoft.com/office/drawing/2014/main" xmlns="" id="{01CA7562-3982-498E-B1EC-2D9F0A4C489C}"/>
              </a:ext>
            </a:extLst>
          </p:cNvPr>
          <p:cNvSpPr/>
          <p:nvPr/>
        </p:nvSpPr>
        <p:spPr>
          <a:xfrm>
            <a:off x="-152400" y="0"/>
            <a:ext cx="12344400" cy="7010400"/>
          </a:xfrm>
          <a:prstGeom prst="frame">
            <a:avLst>
              <a:gd name="adj1" fmla="val 2578"/>
            </a:avLst>
          </a:prstGeom>
          <a:blipFill dpi="0" rotWithShape="1">
            <a:blip r:embed="rId5">
              <a:extLst>
                <a:ext uri="{28A0092B-C50C-407E-A947-70E740481C1C}">
                  <a14:useLocalDpi xmlns:a14="http://schemas.microsoft.com/office/drawing/2010/main" val="0"/>
                </a:ext>
              </a:extLst>
            </a:blip>
            <a:srcRect/>
            <a:stretch>
              <a:fillRect/>
            </a:stretch>
          </a:blipFill>
          <a:ln>
            <a:solidFill>
              <a:srgbClr val="00206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sp>
        <p:nvSpPr>
          <p:cNvPr id="5" name="Rectangle 4"/>
          <p:cNvSpPr/>
          <p:nvPr/>
        </p:nvSpPr>
        <p:spPr>
          <a:xfrm>
            <a:off x="1267556" y="5747735"/>
            <a:ext cx="10176184" cy="769441"/>
          </a:xfrm>
          <a:prstGeom prst="rect">
            <a:avLst/>
          </a:prstGeom>
        </p:spPr>
        <p:txBody>
          <a:bodyPr wrap="none">
            <a:spAutoFit/>
          </a:bodyPr>
          <a:lstStyle/>
          <a:p>
            <a:r>
              <a:rPr lang="en-US" sz="4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পাখি ডিম পাড়ে। পাখির </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দুটি ডানা থাকে এবং উড়তে পারে।</a:t>
            </a:r>
            <a:endParaRPr lang="en-US" sz="4400" dirty="0"/>
          </a:p>
        </p:txBody>
      </p:sp>
    </p:spTree>
    <p:extLst>
      <p:ext uri="{BB962C8B-B14F-4D97-AF65-F5344CB8AC3E}">
        <p14:creationId xmlns:p14="http://schemas.microsoft.com/office/powerpoint/2010/main" val="1158288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5"/>
                                        </p:tgtEl>
                                        <p:attrNameLst>
                                          <p:attrName>style.visibility</p:attrName>
                                        </p:attrNameLst>
                                      </p:cBhvr>
                                      <p:to>
                                        <p:strVal val="visible"/>
                                      </p:to>
                                    </p:set>
                                    <p:anim by="(-#ppt_w*2)" calcmode="lin" valueType="num">
                                      <p:cBhvr rctx="PPT">
                                        <p:cTn id="20" dur="250" autoRev="1" fill="hold">
                                          <p:stCondLst>
                                            <p:cond delay="0"/>
                                          </p:stCondLst>
                                        </p:cTn>
                                        <p:tgtEl>
                                          <p:spTgt spid="5"/>
                                        </p:tgtEl>
                                        <p:attrNameLst>
                                          <p:attrName>ppt_w</p:attrName>
                                        </p:attrNameLst>
                                      </p:cBhvr>
                                    </p:anim>
                                    <p:anim by="(#ppt_w*0.50)" calcmode="lin" valueType="num">
                                      <p:cBhvr>
                                        <p:cTn id="21" dur="250" decel="50000" autoRev="1" fill="hold">
                                          <p:stCondLst>
                                            <p:cond delay="0"/>
                                          </p:stCondLst>
                                        </p:cTn>
                                        <p:tgtEl>
                                          <p:spTgt spid="5"/>
                                        </p:tgtEl>
                                        <p:attrNameLst>
                                          <p:attrName>ppt_x</p:attrName>
                                        </p:attrNameLst>
                                      </p:cBhvr>
                                    </p:anim>
                                    <p:anim from="(-#ppt_h/2)" to="(#ppt_y)" calcmode="lin" valueType="num">
                                      <p:cBhvr>
                                        <p:cTn id="22" dur="500" fill="hold">
                                          <p:stCondLst>
                                            <p:cond delay="0"/>
                                          </p:stCondLst>
                                        </p:cTn>
                                        <p:tgtEl>
                                          <p:spTgt spid="5"/>
                                        </p:tgtEl>
                                        <p:attrNameLst>
                                          <p:attrName>ppt_y</p:attrName>
                                        </p:attrNameLst>
                                      </p:cBhvr>
                                    </p:anim>
                                    <p:animRot by="21600000">
                                      <p:cBhvr>
                                        <p:cTn id="23" dur="5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6477" t="37940" r="53417" b="35774"/>
          <a:stretch/>
        </p:blipFill>
        <p:spPr>
          <a:xfrm>
            <a:off x="4636334" y="2338269"/>
            <a:ext cx="3364666" cy="2605206"/>
          </a:xfrm>
          <a:prstGeom prst="rect">
            <a:avLst/>
          </a:prstGeom>
          <a:solidFill>
            <a:srgbClr val="FFFFFF">
              <a:shade val="85000"/>
            </a:srgbClr>
          </a:solidFill>
          <a:ln w="28575"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38200" y="2338269"/>
            <a:ext cx="3471016" cy="2600325"/>
          </a:xfrm>
          <a:prstGeom prst="rect">
            <a:avLst/>
          </a:prstGeom>
          <a:solidFill>
            <a:srgbClr val="FFFFFF">
              <a:shade val="85000"/>
            </a:srgbClr>
          </a:solidFill>
          <a:ln w="28575"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54010" t="38218" r="2700" b="35782"/>
          <a:stretch/>
        </p:blipFill>
        <p:spPr>
          <a:xfrm>
            <a:off x="8378385" y="2338269"/>
            <a:ext cx="3206653" cy="2600325"/>
          </a:xfrm>
          <a:prstGeom prst="rect">
            <a:avLst/>
          </a:prstGeom>
          <a:solidFill>
            <a:srgbClr val="FFFFFF">
              <a:shade val="85000"/>
            </a:srgbClr>
          </a:solidFill>
          <a:ln w="28575"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13874" t="13000" r="22189" b="6000"/>
          <a:stretch/>
        </p:blipFill>
        <p:spPr>
          <a:xfrm>
            <a:off x="10373490" y="105039"/>
            <a:ext cx="1670873" cy="1190681"/>
          </a:xfrm>
          <a:prstGeom prst="roundRect">
            <a:avLst>
              <a:gd name="adj" fmla="val 4167"/>
            </a:avLst>
          </a:prstGeom>
          <a:solidFill>
            <a:srgbClr val="FFFFFF"/>
          </a:solidFill>
          <a:ln w="28575" cap="sq">
            <a:solidFill>
              <a:srgbClr val="00B0F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Title 1"/>
          <p:cNvSpPr txBox="1">
            <a:spLocks/>
          </p:cNvSpPr>
          <p:nvPr/>
        </p:nvSpPr>
        <p:spPr>
          <a:xfrm>
            <a:off x="838200" y="1334074"/>
            <a:ext cx="10515600" cy="632402"/>
          </a:xfrm>
          <a:prstGeom prst="rect">
            <a:avLst/>
          </a:prstGeom>
          <a:solidFill>
            <a:schemeClr val="accent2">
              <a:lumMod val="40000"/>
              <a:lumOff val="60000"/>
            </a:schemeClr>
          </a:solidFill>
          <a:ln>
            <a:solidFill>
              <a:schemeClr val="accent2">
                <a:lumMod val="60000"/>
                <a:lumOff val="40000"/>
              </a:schemeClr>
            </a:solidFill>
          </a:ln>
        </p:spPr>
        <p:style>
          <a:lnRef idx="2">
            <a:schemeClr val="dk1"/>
          </a:lnRef>
          <a:fillRef idx="1">
            <a:schemeClr val="lt1"/>
          </a:fillRef>
          <a:effectRef idx="0">
            <a:schemeClr val="dk1"/>
          </a:effectRef>
          <a:fontRef idx="minor">
            <a:schemeClr val="dk1"/>
          </a:fontRef>
        </p:style>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ছবিগুলো ভালভাবে লক্ষ করি-</a:t>
            </a:r>
            <a:endParaRPr lang="en-US" dirty="0"/>
          </a:p>
        </p:txBody>
      </p:sp>
      <p:pic>
        <p:nvPicPr>
          <p:cNvPr id="10" name="Picture 9" descr="C:\Users\pc\Desktop\Content\rose_PNG637.png"/>
          <p:cNvPicPr>
            <a:picLocks noChangeAspect="1" noChangeArrowheads="1"/>
          </p:cNvPicPr>
          <p:nvPr/>
        </p:nvPicPr>
        <p:blipFill>
          <a:blip r:embed="rId5" cstate="print"/>
          <a:srcRect/>
          <a:stretch>
            <a:fillRect/>
          </a:stretch>
        </p:blipFill>
        <p:spPr bwMode="auto">
          <a:xfrm>
            <a:off x="110773" y="105039"/>
            <a:ext cx="1301459" cy="1023674"/>
          </a:xfrm>
          <a:prstGeom prst="rect">
            <a:avLst/>
          </a:prstGeom>
          <a:noFill/>
        </p:spPr>
      </p:pic>
      <p:sp>
        <p:nvSpPr>
          <p:cNvPr id="11" name="Frame 10">
            <a:extLst>
              <a:ext uri="{FF2B5EF4-FFF2-40B4-BE49-F238E27FC236}">
                <a16:creationId xmlns:a16="http://schemas.microsoft.com/office/drawing/2014/main" xmlns="" id="{01CA7562-3982-498E-B1EC-2D9F0A4C489C}"/>
              </a:ext>
            </a:extLst>
          </p:cNvPr>
          <p:cNvSpPr/>
          <p:nvPr/>
        </p:nvSpPr>
        <p:spPr>
          <a:xfrm>
            <a:off x="-152400" y="0"/>
            <a:ext cx="12344400" cy="7010400"/>
          </a:xfrm>
          <a:prstGeom prst="frame">
            <a:avLst>
              <a:gd name="adj1" fmla="val 2578"/>
            </a:avLst>
          </a:prstGeom>
          <a:blipFill dpi="0" rotWithShape="1">
            <a:blip r:embed="rId6">
              <a:extLst>
                <a:ext uri="{28A0092B-C50C-407E-A947-70E740481C1C}">
                  <a14:useLocalDpi xmlns:a14="http://schemas.microsoft.com/office/drawing/2010/main" val="0"/>
                </a:ext>
              </a:extLst>
            </a:blip>
            <a:srcRect/>
            <a:stretch>
              <a:fillRect/>
            </a:stretch>
          </a:blipFill>
          <a:ln>
            <a:solidFill>
              <a:srgbClr val="00206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sp>
        <p:nvSpPr>
          <p:cNvPr id="5" name="Rectangle 4"/>
          <p:cNvSpPr/>
          <p:nvPr/>
        </p:nvSpPr>
        <p:spPr>
          <a:xfrm>
            <a:off x="952285" y="5483767"/>
            <a:ext cx="10525638" cy="646331"/>
          </a:xfrm>
          <a:prstGeom prst="rect">
            <a:avLst/>
          </a:prstGeom>
        </p:spPr>
        <p:txBody>
          <a:bodyPr wrap="none">
            <a:spAutoFit/>
          </a:bodyPr>
          <a:lstStyle/>
          <a:p>
            <a:r>
              <a:rPr lang="en-US"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স্তন্যপায়ী প্রাণীদের দেহে লোম থাকে। বাচ্চারা মায়ের দুধ পান করে বড় হয়।</a:t>
            </a:r>
            <a:endParaRPr lang="en-US" sz="3600" dirty="0"/>
          </a:p>
        </p:txBody>
      </p:sp>
    </p:spTree>
    <p:extLst>
      <p:ext uri="{BB962C8B-B14F-4D97-AF65-F5344CB8AC3E}">
        <p14:creationId xmlns:p14="http://schemas.microsoft.com/office/powerpoint/2010/main" val="30228148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53"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Effect transition="in" filter="fade">
                                      <p:cBhvr>
                                        <p:cTn id="12" dur="500"/>
                                        <p:tgtEl>
                                          <p:spTgt spid="4"/>
                                        </p:tgtEl>
                                      </p:cBhvr>
                                    </p:animEffect>
                                  </p:childTnLst>
                                </p:cTn>
                              </p:par>
                              <p:par>
                                <p:cTn id="13" presetID="53" presetClass="entr" presetSubtype="16"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6" presetClass="entr" presetSubtype="0" fill="hold" grpId="0" nodeType="clickEffect">
                                  <p:stCondLst>
                                    <p:cond delay="0"/>
                                  </p:stCondLst>
                                  <p:iterate type="lt">
                                    <p:tmPct val="10000"/>
                                  </p:iterate>
                                  <p:childTnLst>
                                    <p:set>
                                      <p:cBhvr>
                                        <p:cTn id="21" dur="1" fill="hold">
                                          <p:stCondLst>
                                            <p:cond delay="0"/>
                                          </p:stCondLst>
                                        </p:cTn>
                                        <p:tgtEl>
                                          <p:spTgt spid="5"/>
                                        </p:tgtEl>
                                        <p:attrNameLst>
                                          <p:attrName>style.visibility</p:attrName>
                                        </p:attrNameLst>
                                      </p:cBhvr>
                                      <p:to>
                                        <p:strVal val="visible"/>
                                      </p:to>
                                    </p:set>
                                    <p:anim by="(-#ppt_w*2)" calcmode="lin" valueType="num">
                                      <p:cBhvr rctx="PPT">
                                        <p:cTn id="22" dur="250" autoRev="1" fill="hold">
                                          <p:stCondLst>
                                            <p:cond delay="0"/>
                                          </p:stCondLst>
                                        </p:cTn>
                                        <p:tgtEl>
                                          <p:spTgt spid="5"/>
                                        </p:tgtEl>
                                        <p:attrNameLst>
                                          <p:attrName>ppt_w</p:attrName>
                                        </p:attrNameLst>
                                      </p:cBhvr>
                                    </p:anim>
                                    <p:anim by="(#ppt_w*0.50)" calcmode="lin" valueType="num">
                                      <p:cBhvr>
                                        <p:cTn id="23" dur="250" decel="50000" autoRev="1" fill="hold">
                                          <p:stCondLst>
                                            <p:cond delay="0"/>
                                          </p:stCondLst>
                                        </p:cTn>
                                        <p:tgtEl>
                                          <p:spTgt spid="5"/>
                                        </p:tgtEl>
                                        <p:attrNameLst>
                                          <p:attrName>ppt_x</p:attrName>
                                        </p:attrNameLst>
                                      </p:cBhvr>
                                    </p:anim>
                                    <p:anim from="(-#ppt_h/2)" to="(#ppt_y)" calcmode="lin" valueType="num">
                                      <p:cBhvr>
                                        <p:cTn id="24" dur="500" fill="hold">
                                          <p:stCondLst>
                                            <p:cond delay="0"/>
                                          </p:stCondLst>
                                        </p:cTn>
                                        <p:tgtEl>
                                          <p:spTgt spid="5"/>
                                        </p:tgtEl>
                                        <p:attrNameLst>
                                          <p:attrName>ppt_y</p:attrName>
                                        </p:attrNameLst>
                                      </p:cBhvr>
                                    </p:anim>
                                    <p:animRot by="21600000">
                                      <p:cBhvr>
                                        <p:cTn id="25" dur="5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3874" t="13000" r="22189" b="6000"/>
          <a:stretch/>
        </p:blipFill>
        <p:spPr>
          <a:xfrm>
            <a:off x="10373490" y="105039"/>
            <a:ext cx="1670873" cy="1190681"/>
          </a:xfrm>
          <a:prstGeom prst="roundRect">
            <a:avLst>
              <a:gd name="adj" fmla="val 4167"/>
            </a:avLst>
          </a:prstGeom>
          <a:solidFill>
            <a:srgbClr val="FFFFFF"/>
          </a:solidFill>
          <a:ln w="28575" cap="sq">
            <a:solidFill>
              <a:srgbClr val="00B0F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Title 1"/>
          <p:cNvSpPr txBox="1">
            <a:spLocks/>
          </p:cNvSpPr>
          <p:nvPr/>
        </p:nvSpPr>
        <p:spPr>
          <a:xfrm>
            <a:off x="1896451" y="473114"/>
            <a:ext cx="7834313" cy="632402"/>
          </a:xfrm>
          <a:prstGeom prst="rect">
            <a:avLst/>
          </a:prstGeom>
          <a:solidFill>
            <a:schemeClr val="accent2">
              <a:lumMod val="40000"/>
              <a:lumOff val="60000"/>
            </a:schemeClr>
          </a:solidFill>
          <a:ln>
            <a:solidFill>
              <a:schemeClr val="accent2">
                <a:lumMod val="60000"/>
                <a:lumOff val="40000"/>
              </a:schemeClr>
            </a:solidFill>
          </a:ln>
        </p:spPr>
        <p:style>
          <a:lnRef idx="2">
            <a:schemeClr val="dk1"/>
          </a:lnRef>
          <a:fillRef idx="1">
            <a:schemeClr val="lt1"/>
          </a:fillRef>
          <a:effectRef idx="0">
            <a:schemeClr val="dk1"/>
          </a:effectRef>
          <a:fontRef idx="minor">
            <a:schemeClr val="dk1"/>
          </a:fontRef>
        </p:style>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ছবিগুলো ভালভাবে লক্ষ করি-</a:t>
            </a:r>
            <a:endParaRPr lang="en-US" dirty="0"/>
          </a:p>
        </p:txBody>
      </p:sp>
      <p:sp>
        <p:nvSpPr>
          <p:cNvPr id="10" name="Rectangle 9"/>
          <p:cNvSpPr/>
          <p:nvPr/>
        </p:nvSpPr>
        <p:spPr>
          <a:xfrm>
            <a:off x="2422922" y="1295720"/>
            <a:ext cx="6665117" cy="4599709"/>
          </a:xfrm>
          <a:prstGeom prst="rect">
            <a:avLst/>
          </a:prstGeom>
          <a:solidFill>
            <a:schemeClr val="accent2">
              <a:lumMod val="40000"/>
              <a:lumOff val="60000"/>
            </a:schemeClr>
          </a:solidFill>
          <a:ln>
            <a:solidFill>
              <a:schemeClr val="accent2">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1" name="Title 1"/>
          <p:cNvSpPr txBox="1">
            <a:spLocks/>
          </p:cNvSpPr>
          <p:nvPr/>
        </p:nvSpPr>
        <p:spPr>
          <a:xfrm>
            <a:off x="2422922" y="1318579"/>
            <a:ext cx="6665117" cy="622300"/>
          </a:xfrm>
          <a:prstGeom prst="rect">
            <a:avLst/>
          </a:prstGeom>
          <a:solidFill>
            <a:schemeClr val="accent6">
              <a:lumMod val="60000"/>
              <a:lumOff val="40000"/>
            </a:schemeClr>
          </a:solidFill>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smtClean="0">
                <a:latin typeface="NikoshBAN" panose="02000000000000000000" pitchFamily="2" charset="0"/>
                <a:cs typeface="NikoshBAN" panose="02000000000000000000" pitchFamily="2" charset="0"/>
              </a:rPr>
              <a:t>বাদুড় স্তন্যপায়ী প্রাণী</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1876" y="2500313"/>
            <a:ext cx="4600574" cy="2557461"/>
          </a:xfrm>
          <a:prstGeom prst="rect">
            <a:avLst/>
          </a:prstGeom>
          <a:solidFill>
            <a:srgbClr val="FFFFFF">
              <a:shade val="85000"/>
            </a:srgbClr>
          </a:solidFill>
          <a:ln w="28575"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C:\Users\pc\Desktop\Content\rose_PNG637.png"/>
          <p:cNvPicPr>
            <a:picLocks noChangeAspect="1" noChangeArrowheads="1"/>
          </p:cNvPicPr>
          <p:nvPr/>
        </p:nvPicPr>
        <p:blipFill>
          <a:blip r:embed="rId4" cstate="print"/>
          <a:srcRect/>
          <a:stretch>
            <a:fillRect/>
          </a:stretch>
        </p:blipFill>
        <p:spPr bwMode="auto">
          <a:xfrm>
            <a:off x="110773" y="105039"/>
            <a:ext cx="1301459" cy="1023674"/>
          </a:xfrm>
          <a:prstGeom prst="rect">
            <a:avLst/>
          </a:prstGeom>
          <a:noFill/>
        </p:spPr>
      </p:pic>
      <p:sp>
        <p:nvSpPr>
          <p:cNvPr id="12" name="Frame 11">
            <a:extLst>
              <a:ext uri="{FF2B5EF4-FFF2-40B4-BE49-F238E27FC236}">
                <a16:creationId xmlns:a16="http://schemas.microsoft.com/office/drawing/2014/main" xmlns="" id="{01CA7562-3982-498E-B1EC-2D9F0A4C489C}"/>
              </a:ext>
            </a:extLst>
          </p:cNvPr>
          <p:cNvSpPr/>
          <p:nvPr/>
        </p:nvSpPr>
        <p:spPr>
          <a:xfrm>
            <a:off x="-152400" y="0"/>
            <a:ext cx="12344400" cy="7010400"/>
          </a:xfrm>
          <a:prstGeom prst="frame">
            <a:avLst>
              <a:gd name="adj1" fmla="val 2578"/>
            </a:avLst>
          </a:prstGeom>
          <a:blipFill dpi="0" rotWithShape="1">
            <a:blip r:embed="rId5">
              <a:extLst>
                <a:ext uri="{28A0092B-C50C-407E-A947-70E740481C1C}">
                  <a14:useLocalDpi xmlns:a14="http://schemas.microsoft.com/office/drawing/2010/main" val="0"/>
                </a:ext>
              </a:extLst>
            </a:blip>
            <a:srcRect/>
            <a:stretch>
              <a:fillRect/>
            </a:stretch>
          </a:blipFill>
          <a:ln>
            <a:solidFill>
              <a:srgbClr val="00206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sp>
        <p:nvSpPr>
          <p:cNvPr id="5" name="Rectangle 4"/>
          <p:cNvSpPr/>
          <p:nvPr/>
        </p:nvSpPr>
        <p:spPr>
          <a:xfrm>
            <a:off x="3181315" y="5952865"/>
            <a:ext cx="5264583" cy="707886"/>
          </a:xfrm>
          <a:prstGeom prst="rect">
            <a:avLst/>
          </a:prstGeom>
        </p:spPr>
        <p:txBody>
          <a:bodyPr wrap="none">
            <a:spAutoFit/>
          </a:bodyPr>
          <a:lstStyle/>
          <a:p>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কিছু স্তন্যপায়ী প্রাণী উড়তে পারে।</a:t>
            </a:r>
            <a:endParaRPr lang="en-US" sz="4000" dirty="0"/>
          </a:p>
        </p:txBody>
      </p:sp>
      <p:sp>
        <p:nvSpPr>
          <p:cNvPr id="13" name="Footer Placeholder 1"/>
          <p:cNvSpPr>
            <a:spLocks noGrp="1"/>
          </p:cNvSpPr>
          <p:nvPr>
            <p:ph type="ftr" sz="quarter" idx="11"/>
          </p:nvPr>
        </p:nvSpPr>
        <p:spPr>
          <a:xfrm>
            <a:off x="3558132" y="6492875"/>
            <a:ext cx="5083427" cy="365125"/>
          </a:xfrm>
        </p:spPr>
        <p:txBody>
          <a:bodyPr/>
          <a:lstStyle/>
          <a:p>
            <a:r>
              <a:rPr lang="en-US" dirty="0" smtClean="0"/>
              <a:t>Niice Akter ,Kharikhali G.P.S ,Jhenidah.</a:t>
            </a:r>
            <a:endParaRPr lang="en-US" dirty="0"/>
          </a:p>
        </p:txBody>
      </p:sp>
    </p:spTree>
    <p:extLst>
      <p:ext uri="{BB962C8B-B14F-4D97-AF65-F5344CB8AC3E}">
        <p14:creationId xmlns:p14="http://schemas.microsoft.com/office/powerpoint/2010/main" val="2472629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par>
                                <p:cTn id="10" presetID="17" presetClass="entr" presetSubtype="1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strVal val="#ppt_h"/>
                                          </p:val>
                                        </p:tav>
                                        <p:tav tm="100000">
                                          <p:val>
                                            <p:strVal val="#ppt_h"/>
                                          </p:val>
                                        </p:tav>
                                      </p:tavLst>
                                    </p:anim>
                                  </p:childTnLst>
                                </p:cTn>
                              </p:par>
                              <p:par>
                                <p:cTn id="14" presetID="53" presetClass="entr" presetSubtype="16"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 by="(-#ppt_w*2)" calcmode="lin" valueType="num">
                                      <p:cBhvr rctx="PPT">
                                        <p:cTn id="23" dur="250" autoRev="1" fill="hold">
                                          <p:stCondLst>
                                            <p:cond delay="0"/>
                                          </p:stCondLst>
                                        </p:cTn>
                                        <p:tgtEl>
                                          <p:spTgt spid="5"/>
                                        </p:tgtEl>
                                        <p:attrNameLst>
                                          <p:attrName>ppt_w</p:attrName>
                                        </p:attrNameLst>
                                      </p:cBhvr>
                                    </p:anim>
                                    <p:anim by="(#ppt_w*0.50)" calcmode="lin" valueType="num">
                                      <p:cBhvr>
                                        <p:cTn id="24" dur="250" decel="50000" autoRev="1" fill="hold">
                                          <p:stCondLst>
                                            <p:cond delay="0"/>
                                          </p:stCondLst>
                                        </p:cTn>
                                        <p:tgtEl>
                                          <p:spTgt spid="5"/>
                                        </p:tgtEl>
                                        <p:attrNameLst>
                                          <p:attrName>ppt_x</p:attrName>
                                        </p:attrNameLst>
                                      </p:cBhvr>
                                    </p:anim>
                                    <p:anim from="(-#ppt_h/2)" to="(#ppt_y)" calcmode="lin" valueType="num">
                                      <p:cBhvr>
                                        <p:cTn id="25" dur="500" fill="hold">
                                          <p:stCondLst>
                                            <p:cond delay="0"/>
                                          </p:stCondLst>
                                        </p:cTn>
                                        <p:tgtEl>
                                          <p:spTgt spid="5"/>
                                        </p:tgtEl>
                                        <p:attrNameLst>
                                          <p:attrName>ppt_y</p:attrName>
                                        </p:attrNameLst>
                                      </p:cBhvr>
                                    </p:anim>
                                    <p:animRot by="21600000">
                                      <p:cBhvr>
                                        <p:cTn id="26" dur="5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3874" t="13000" r="22189" b="6000"/>
          <a:stretch/>
        </p:blipFill>
        <p:spPr>
          <a:xfrm>
            <a:off x="10373490" y="158315"/>
            <a:ext cx="1670873" cy="1190681"/>
          </a:xfrm>
          <a:prstGeom prst="roundRect">
            <a:avLst>
              <a:gd name="adj" fmla="val 4167"/>
            </a:avLst>
          </a:prstGeom>
          <a:solidFill>
            <a:srgbClr val="FFFFFF"/>
          </a:solidFill>
          <a:ln w="28575" cap="sq">
            <a:solidFill>
              <a:srgbClr val="00B0F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Title 1"/>
          <p:cNvSpPr txBox="1">
            <a:spLocks/>
          </p:cNvSpPr>
          <p:nvPr/>
        </p:nvSpPr>
        <p:spPr>
          <a:xfrm>
            <a:off x="2084294" y="1477116"/>
            <a:ext cx="9525000" cy="766484"/>
          </a:xfrm>
          <a:prstGeom prst="rect">
            <a:avLst/>
          </a:prstGeom>
          <a:solidFill>
            <a:schemeClr val="accent2">
              <a:lumMod val="40000"/>
              <a:lumOff val="60000"/>
            </a:schemeClr>
          </a:solidFill>
          <a:ln>
            <a:solidFill>
              <a:schemeClr val="accent2">
                <a:lumMod val="60000"/>
                <a:lumOff val="40000"/>
              </a:schemeClr>
            </a:solidFill>
          </a:ln>
        </p:spPr>
        <p:style>
          <a:lnRef idx="2">
            <a:schemeClr val="dk1"/>
          </a:lnRef>
          <a:fillRef idx="1">
            <a:schemeClr val="lt1"/>
          </a:fillRef>
          <a:effectRef idx="0">
            <a:schemeClr val="dk1"/>
          </a:effectRef>
          <a:fontRef idx="minor">
            <a:schemeClr val="dk1"/>
          </a:fontRef>
        </p:style>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mtClean="0">
                <a:latin typeface="NikoshBAN" panose="02000000000000000000" pitchFamily="2" charset="0"/>
                <a:cs typeface="NikoshBAN" panose="02000000000000000000" pitchFamily="2" charset="0"/>
              </a:rPr>
              <a:t>একক কাজ</a:t>
            </a:r>
            <a:endParaRPr lang="en-US" dirty="0">
              <a:latin typeface="NikoshBAN" panose="02000000000000000000" pitchFamily="2" charset="0"/>
              <a:cs typeface="NikoshBAN" panose="02000000000000000000" pitchFamily="2"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768330136"/>
              </p:ext>
            </p:extLst>
          </p:nvPr>
        </p:nvGraphicFramePr>
        <p:xfrm>
          <a:off x="166688" y="2757486"/>
          <a:ext cx="11877676" cy="3230880"/>
        </p:xfrm>
        <a:graphic>
          <a:graphicData uri="http://schemas.openxmlformats.org/drawingml/2006/table">
            <a:tbl>
              <a:tblPr firstRow="1" bandRow="1">
                <a:tableStyleId>{073A0DAA-6AF3-43AB-8588-CEC1D06C72B9}</a:tableStyleId>
              </a:tblPr>
              <a:tblGrid>
                <a:gridCol w="1171853"/>
                <a:gridCol w="2546249"/>
                <a:gridCol w="3216098"/>
                <a:gridCol w="4943476"/>
              </a:tblGrid>
              <a:tr h="283087">
                <a:tc>
                  <a:txBody>
                    <a:bodyPr/>
                    <a:lstStyle/>
                    <a:p>
                      <a:pPr algn="ctr"/>
                      <a:endParaRPr lang="en-US" sz="3600" b="0" dirty="0">
                        <a:latin typeface="NikoshBAN" panose="02000000000000000000" pitchFamily="2" charset="0"/>
                        <a:cs typeface="NikoshBAN" panose="02000000000000000000" pitchFamily="2" charset="0"/>
                      </a:endParaRPr>
                    </a:p>
                  </a:txBody>
                  <a:tcPr>
                    <a:solidFill>
                      <a:schemeClr val="accent2">
                        <a:lumMod val="40000"/>
                        <a:lumOff val="60000"/>
                      </a:schemeClr>
                    </a:solidFill>
                  </a:tcPr>
                </a:tc>
                <a:tc>
                  <a:txBody>
                    <a:bodyPr/>
                    <a:lstStyle/>
                    <a:p>
                      <a:pPr algn="ctr"/>
                      <a:r>
                        <a:rPr lang="en-US" sz="3200" b="0" dirty="0" smtClean="0">
                          <a:latin typeface="NikoshBAN" panose="02000000000000000000" pitchFamily="2" charset="0"/>
                          <a:cs typeface="NikoshBAN" panose="02000000000000000000" pitchFamily="2" charset="0"/>
                        </a:rPr>
                        <a:t>কোথায়</a:t>
                      </a:r>
                      <a:r>
                        <a:rPr lang="en-US" sz="3200" b="0" baseline="0" dirty="0" smtClean="0">
                          <a:latin typeface="NikoshBAN" panose="02000000000000000000" pitchFamily="2" charset="0"/>
                          <a:cs typeface="NikoshBAN" panose="02000000000000000000" pitchFamily="2" charset="0"/>
                        </a:rPr>
                        <a:t> বাস করে</a:t>
                      </a:r>
                      <a:endParaRPr lang="en-US" sz="3200" b="0" dirty="0">
                        <a:latin typeface="NikoshBAN" panose="02000000000000000000" pitchFamily="2" charset="0"/>
                        <a:cs typeface="NikoshBAN" panose="02000000000000000000" pitchFamily="2" charset="0"/>
                      </a:endParaRPr>
                    </a:p>
                  </a:txBody>
                  <a:tcPr>
                    <a:solidFill>
                      <a:srgbClr val="00B050"/>
                    </a:solidFill>
                  </a:tcPr>
                </a:tc>
                <a:tc>
                  <a:txBody>
                    <a:bodyPr/>
                    <a:lstStyle/>
                    <a:p>
                      <a:pPr algn="ctr"/>
                      <a:r>
                        <a:rPr lang="en-US" sz="3200" b="0" dirty="0" smtClean="0">
                          <a:latin typeface="NikoshBAN" panose="02000000000000000000" pitchFamily="2" charset="0"/>
                          <a:cs typeface="NikoshBAN" panose="02000000000000000000" pitchFamily="2" charset="0"/>
                        </a:rPr>
                        <a:t>দেহ</a:t>
                      </a:r>
                      <a:r>
                        <a:rPr lang="en-US" sz="3200" b="0" baseline="0" dirty="0" smtClean="0">
                          <a:latin typeface="NikoshBAN" panose="02000000000000000000" pitchFamily="2" charset="0"/>
                          <a:cs typeface="NikoshBAN" panose="02000000000000000000" pitchFamily="2" charset="0"/>
                        </a:rPr>
                        <a:t> কী দিয়ে ঢাকা থাকে</a:t>
                      </a:r>
                      <a:endParaRPr lang="en-US" sz="3200" b="0" dirty="0">
                        <a:latin typeface="NikoshBAN" panose="02000000000000000000" pitchFamily="2" charset="0"/>
                        <a:cs typeface="NikoshBAN" panose="02000000000000000000" pitchFamily="2" charset="0"/>
                      </a:endParaRPr>
                    </a:p>
                  </a:txBody>
                  <a:tcPr>
                    <a:solidFill>
                      <a:srgbClr val="0070C0"/>
                    </a:solidFill>
                  </a:tcPr>
                </a:tc>
                <a:tc>
                  <a:txBody>
                    <a:bodyPr/>
                    <a:lstStyle/>
                    <a:p>
                      <a:pPr algn="ctr"/>
                      <a:r>
                        <a:rPr lang="en-US" sz="3200" b="0" dirty="0" smtClean="0">
                          <a:latin typeface="NikoshBAN" panose="02000000000000000000" pitchFamily="2" charset="0"/>
                          <a:cs typeface="NikoshBAN" panose="02000000000000000000" pitchFamily="2" charset="0"/>
                        </a:rPr>
                        <a:t>কীভাবে চলাচল করে</a:t>
                      </a:r>
                      <a:endParaRPr lang="en-US" sz="3200" b="0" dirty="0">
                        <a:latin typeface="NikoshBAN" panose="02000000000000000000" pitchFamily="2" charset="0"/>
                        <a:cs typeface="NikoshBAN" panose="02000000000000000000" pitchFamily="2" charset="0"/>
                      </a:endParaRPr>
                    </a:p>
                  </a:txBody>
                  <a:tcPr>
                    <a:solidFill>
                      <a:schemeClr val="accent2">
                        <a:lumMod val="60000"/>
                        <a:lumOff val="40000"/>
                      </a:schemeClr>
                    </a:solidFill>
                  </a:tcPr>
                </a:tc>
              </a:tr>
              <a:tr h="370840">
                <a:tc>
                  <a:txBody>
                    <a:bodyPr/>
                    <a:lstStyle/>
                    <a:p>
                      <a:pPr algn="ctr"/>
                      <a:r>
                        <a:rPr lang="en-US" sz="2800" dirty="0" smtClean="0">
                          <a:latin typeface="NikoshBAN" panose="02000000000000000000" pitchFamily="2" charset="0"/>
                          <a:cs typeface="NikoshBAN" panose="02000000000000000000" pitchFamily="2" charset="0"/>
                        </a:rPr>
                        <a:t>ইলিশ</a:t>
                      </a:r>
                      <a:endParaRPr lang="en-US" sz="2800" dirty="0">
                        <a:latin typeface="NikoshBAN" panose="02000000000000000000" pitchFamily="2" charset="0"/>
                        <a:cs typeface="NikoshBAN" panose="02000000000000000000" pitchFamily="2" charset="0"/>
                      </a:endParaRPr>
                    </a:p>
                  </a:txBody>
                  <a:tcPr>
                    <a:solidFill>
                      <a:schemeClr val="accent6">
                        <a:lumMod val="60000"/>
                        <a:lumOff val="40000"/>
                      </a:schemeClr>
                    </a:solidFill>
                  </a:tcPr>
                </a:tc>
                <a:tc>
                  <a:txBody>
                    <a:bodyPr/>
                    <a:lstStyle/>
                    <a:p>
                      <a:pPr algn="ctr"/>
                      <a:r>
                        <a:rPr lang="en-US" sz="2800" dirty="0" smtClean="0">
                          <a:latin typeface="NikoshBAN" panose="02000000000000000000" pitchFamily="2" charset="0"/>
                          <a:cs typeface="NikoshBAN" panose="02000000000000000000" pitchFamily="2" charset="0"/>
                        </a:rPr>
                        <a:t>পানিতে</a:t>
                      </a:r>
                      <a:endParaRPr lang="en-US" sz="2800" dirty="0">
                        <a:latin typeface="NikoshBAN" panose="02000000000000000000" pitchFamily="2" charset="0"/>
                        <a:cs typeface="NikoshBAN" panose="02000000000000000000" pitchFamily="2" charset="0"/>
                      </a:endParaRPr>
                    </a:p>
                  </a:txBody>
                  <a:tcPr>
                    <a:solidFill>
                      <a:schemeClr val="accent6">
                        <a:lumMod val="60000"/>
                        <a:lumOff val="40000"/>
                      </a:schemeClr>
                    </a:solidFill>
                  </a:tcPr>
                </a:tc>
                <a:tc>
                  <a:txBody>
                    <a:bodyPr/>
                    <a:lstStyle/>
                    <a:p>
                      <a:pPr algn="ctr"/>
                      <a:r>
                        <a:rPr lang="en-US" sz="2800" dirty="0" smtClean="0">
                          <a:latin typeface="NikoshBAN" panose="02000000000000000000" pitchFamily="2" charset="0"/>
                          <a:cs typeface="NikoshBAN" panose="02000000000000000000" pitchFamily="2" charset="0"/>
                        </a:rPr>
                        <a:t>আঁইশ</a:t>
                      </a:r>
                      <a:endParaRPr lang="en-US" sz="2800" dirty="0">
                        <a:latin typeface="NikoshBAN" panose="02000000000000000000" pitchFamily="2" charset="0"/>
                        <a:cs typeface="NikoshBAN" panose="02000000000000000000" pitchFamily="2" charset="0"/>
                      </a:endParaRPr>
                    </a:p>
                  </a:txBody>
                  <a:tcPr>
                    <a:solidFill>
                      <a:schemeClr val="accent6">
                        <a:lumMod val="60000"/>
                        <a:lumOff val="40000"/>
                      </a:schemeClr>
                    </a:solidFill>
                  </a:tcPr>
                </a:tc>
                <a:tc>
                  <a:txBody>
                    <a:bodyPr/>
                    <a:lstStyle/>
                    <a:p>
                      <a:pPr algn="ctr"/>
                      <a:r>
                        <a:rPr lang="en-US" sz="2800" dirty="0" smtClean="0">
                          <a:latin typeface="NikoshBAN" panose="02000000000000000000" pitchFamily="2" charset="0"/>
                          <a:cs typeface="NikoshBAN" panose="02000000000000000000" pitchFamily="2" charset="0"/>
                        </a:rPr>
                        <a:t>পাখনার</a:t>
                      </a:r>
                      <a:r>
                        <a:rPr lang="en-US" sz="2800" baseline="0" dirty="0" smtClean="0">
                          <a:latin typeface="NikoshBAN" panose="02000000000000000000" pitchFamily="2" charset="0"/>
                          <a:cs typeface="NikoshBAN" panose="02000000000000000000" pitchFamily="2" charset="0"/>
                        </a:rPr>
                        <a:t> সাহায্যে সাঁতার কেটে</a:t>
                      </a:r>
                      <a:endParaRPr lang="en-US" sz="2800" dirty="0">
                        <a:latin typeface="NikoshBAN" panose="02000000000000000000" pitchFamily="2" charset="0"/>
                        <a:cs typeface="NikoshBAN" panose="02000000000000000000" pitchFamily="2" charset="0"/>
                      </a:endParaRPr>
                    </a:p>
                  </a:txBody>
                  <a:tcPr>
                    <a:solidFill>
                      <a:schemeClr val="accent6">
                        <a:lumMod val="60000"/>
                        <a:lumOff val="40000"/>
                      </a:schemeClr>
                    </a:solidFill>
                  </a:tcPr>
                </a:tc>
              </a:tr>
              <a:tr h="370840">
                <a:tc>
                  <a:txBody>
                    <a:bodyPr/>
                    <a:lstStyle/>
                    <a:p>
                      <a:pPr algn="ctr"/>
                      <a:r>
                        <a:rPr lang="en-US" sz="2800" dirty="0" smtClean="0">
                          <a:latin typeface="NikoshBAN" panose="02000000000000000000" pitchFamily="2" charset="0"/>
                          <a:cs typeface="NikoshBAN" panose="02000000000000000000" pitchFamily="2" charset="0"/>
                        </a:rPr>
                        <a:t>ব্যাঙ</a:t>
                      </a:r>
                      <a:endParaRPr lang="en-US" sz="2800" dirty="0">
                        <a:latin typeface="NikoshBAN" panose="02000000000000000000" pitchFamily="2" charset="0"/>
                        <a:cs typeface="NikoshBAN" panose="02000000000000000000" pitchFamily="2" charset="0"/>
                      </a:endParaRPr>
                    </a:p>
                  </a:txBody>
                  <a:tcPr/>
                </a:tc>
                <a:tc>
                  <a:txBody>
                    <a:bodyPr/>
                    <a:lstStyle/>
                    <a:p>
                      <a:pPr algn="ctr"/>
                      <a:r>
                        <a:rPr lang="en-US" sz="2800" dirty="0" smtClean="0">
                          <a:latin typeface="NikoshBAN" panose="02000000000000000000" pitchFamily="2" charset="0"/>
                          <a:cs typeface="NikoshBAN" panose="02000000000000000000" pitchFamily="2" charset="0"/>
                        </a:rPr>
                        <a:t>পানিতে এবং</a:t>
                      </a:r>
                      <a:r>
                        <a:rPr lang="en-US" sz="2800" baseline="0" dirty="0" smtClean="0">
                          <a:latin typeface="NikoshBAN" panose="02000000000000000000" pitchFamily="2" charset="0"/>
                          <a:cs typeface="NikoshBAN" panose="02000000000000000000" pitchFamily="2" charset="0"/>
                        </a:rPr>
                        <a:t> স্থলে</a:t>
                      </a:r>
                      <a:endParaRPr lang="en-US" sz="2800" dirty="0">
                        <a:latin typeface="NikoshBAN" panose="02000000000000000000" pitchFamily="2" charset="0"/>
                        <a:cs typeface="NikoshBAN" panose="02000000000000000000" pitchFamily="2" charset="0"/>
                      </a:endParaRPr>
                    </a:p>
                  </a:txBody>
                  <a:tcPr/>
                </a:tc>
                <a:tc>
                  <a:txBody>
                    <a:bodyPr/>
                    <a:lstStyle/>
                    <a:p>
                      <a:pPr algn="ctr"/>
                      <a:r>
                        <a:rPr lang="en-US" sz="2800" dirty="0" smtClean="0">
                          <a:latin typeface="NikoshBAN" panose="02000000000000000000" pitchFamily="2" charset="0"/>
                          <a:cs typeface="NikoshBAN" panose="02000000000000000000" pitchFamily="2" charset="0"/>
                        </a:rPr>
                        <a:t>ভেজা ত্বক</a:t>
                      </a:r>
                      <a:endParaRPr lang="en-US" sz="2800" dirty="0">
                        <a:latin typeface="NikoshBAN" panose="02000000000000000000" pitchFamily="2" charset="0"/>
                        <a:cs typeface="NikoshBAN" panose="02000000000000000000" pitchFamily="2" charset="0"/>
                      </a:endParaRPr>
                    </a:p>
                  </a:txBody>
                  <a:tcPr/>
                </a:tc>
                <a:tc>
                  <a:txBody>
                    <a:bodyPr/>
                    <a:lstStyle/>
                    <a:p>
                      <a:pPr algn="l"/>
                      <a:r>
                        <a:rPr lang="en-US" sz="2800" dirty="0" smtClean="0">
                          <a:latin typeface="NikoshBAN" panose="02000000000000000000" pitchFamily="2" charset="0"/>
                          <a:cs typeface="NikoshBAN" panose="02000000000000000000" pitchFamily="2" charset="0"/>
                        </a:rPr>
                        <a:t>সাতার কাটে এবং</a:t>
                      </a:r>
                      <a:r>
                        <a:rPr lang="en-US" sz="2800" baseline="0" dirty="0" smtClean="0">
                          <a:latin typeface="NikoshBAN" panose="02000000000000000000" pitchFamily="2" charset="0"/>
                          <a:cs typeface="NikoshBAN" panose="02000000000000000000" pitchFamily="2" charset="0"/>
                        </a:rPr>
                        <a:t> পায়ের সাহায্যে লাফদেয়</a:t>
                      </a:r>
                      <a:endParaRPr lang="en-US" sz="2800" dirty="0">
                        <a:latin typeface="NikoshBAN" panose="02000000000000000000" pitchFamily="2" charset="0"/>
                        <a:cs typeface="NikoshBAN" panose="02000000000000000000" pitchFamily="2" charset="0"/>
                      </a:endParaRPr>
                    </a:p>
                  </a:txBody>
                  <a:tcPr/>
                </a:tc>
              </a:tr>
              <a:tr h="370840">
                <a:tc>
                  <a:txBody>
                    <a:bodyPr/>
                    <a:lstStyle/>
                    <a:p>
                      <a:pPr algn="ctr"/>
                      <a:r>
                        <a:rPr lang="en-US" sz="2800" dirty="0" smtClean="0">
                          <a:latin typeface="NikoshBAN" panose="02000000000000000000" pitchFamily="2" charset="0"/>
                          <a:cs typeface="NikoshBAN" panose="02000000000000000000" pitchFamily="2" charset="0"/>
                        </a:rPr>
                        <a:t>টিকটিকি</a:t>
                      </a:r>
                      <a:endParaRPr lang="en-US" sz="2800" dirty="0">
                        <a:latin typeface="NikoshBAN" panose="02000000000000000000" pitchFamily="2" charset="0"/>
                        <a:cs typeface="NikoshBAN" panose="02000000000000000000" pitchFamily="2" charset="0"/>
                      </a:endParaRPr>
                    </a:p>
                  </a:txBody>
                  <a:tcPr>
                    <a:solidFill>
                      <a:schemeClr val="accent2">
                        <a:lumMod val="60000"/>
                        <a:lumOff val="40000"/>
                      </a:schemeClr>
                    </a:solidFill>
                  </a:tcPr>
                </a:tc>
                <a:tc>
                  <a:txBody>
                    <a:bodyPr/>
                    <a:lstStyle/>
                    <a:p>
                      <a:pPr algn="ctr"/>
                      <a:r>
                        <a:rPr lang="en-US" sz="2800" dirty="0" smtClean="0">
                          <a:latin typeface="NikoshBAN" panose="02000000000000000000" pitchFamily="2" charset="0"/>
                          <a:cs typeface="NikoshBAN" panose="02000000000000000000" pitchFamily="2" charset="0"/>
                        </a:rPr>
                        <a:t>স্থলে</a:t>
                      </a:r>
                      <a:endParaRPr lang="en-US" sz="2800" dirty="0">
                        <a:latin typeface="NikoshBAN" panose="02000000000000000000" pitchFamily="2" charset="0"/>
                        <a:cs typeface="NikoshBAN" panose="02000000000000000000" pitchFamily="2" charset="0"/>
                      </a:endParaRPr>
                    </a:p>
                  </a:txBody>
                  <a:tcPr>
                    <a:solidFill>
                      <a:schemeClr val="accent2">
                        <a:lumMod val="60000"/>
                        <a:lumOff val="40000"/>
                      </a:schemeClr>
                    </a:solidFill>
                  </a:tcPr>
                </a:tc>
                <a:tc>
                  <a:txBody>
                    <a:bodyPr/>
                    <a:lstStyle/>
                    <a:p>
                      <a:pPr algn="ctr"/>
                      <a:r>
                        <a:rPr lang="en-US" sz="2800" dirty="0" smtClean="0">
                          <a:latin typeface="NikoshBAN" panose="02000000000000000000" pitchFamily="2" charset="0"/>
                          <a:cs typeface="NikoshBAN" panose="02000000000000000000" pitchFamily="2" charset="0"/>
                        </a:rPr>
                        <a:t>শুষ্ক আঁইশযুক্ত</a:t>
                      </a:r>
                      <a:r>
                        <a:rPr lang="en-US" sz="2800" baseline="0" dirty="0" smtClean="0">
                          <a:latin typeface="NikoshBAN" panose="02000000000000000000" pitchFamily="2" charset="0"/>
                          <a:cs typeface="NikoshBAN" panose="02000000000000000000" pitchFamily="2" charset="0"/>
                        </a:rPr>
                        <a:t> ত্বক</a:t>
                      </a:r>
                      <a:endParaRPr lang="en-US" sz="2800" dirty="0">
                        <a:latin typeface="NikoshBAN" panose="02000000000000000000" pitchFamily="2" charset="0"/>
                        <a:cs typeface="NikoshBAN" panose="02000000000000000000" pitchFamily="2" charset="0"/>
                      </a:endParaRPr>
                    </a:p>
                  </a:txBody>
                  <a:tcPr>
                    <a:solidFill>
                      <a:schemeClr val="accent2">
                        <a:lumMod val="60000"/>
                        <a:lumOff val="40000"/>
                      </a:schemeClr>
                    </a:solidFill>
                  </a:tcPr>
                </a:tc>
                <a:tc>
                  <a:txBody>
                    <a:bodyPr/>
                    <a:lstStyle/>
                    <a:p>
                      <a:pPr algn="ctr"/>
                      <a:r>
                        <a:rPr lang="en-US" sz="2800" dirty="0" smtClean="0">
                          <a:latin typeface="NikoshBAN" panose="02000000000000000000" pitchFamily="2" charset="0"/>
                          <a:cs typeface="NikoshBAN" panose="02000000000000000000" pitchFamily="2" charset="0"/>
                        </a:rPr>
                        <a:t>পায়ের সাহায্যে</a:t>
                      </a:r>
                      <a:r>
                        <a:rPr lang="en-US" sz="2800" baseline="0" dirty="0" smtClean="0">
                          <a:latin typeface="NikoshBAN" panose="02000000000000000000" pitchFamily="2" charset="0"/>
                          <a:cs typeface="NikoshBAN" panose="02000000000000000000" pitchFamily="2" charset="0"/>
                        </a:rPr>
                        <a:t> হাঁটে</a:t>
                      </a:r>
                      <a:endParaRPr lang="en-US" sz="2800" dirty="0">
                        <a:latin typeface="NikoshBAN" panose="02000000000000000000" pitchFamily="2" charset="0"/>
                        <a:cs typeface="NikoshBAN" panose="02000000000000000000" pitchFamily="2" charset="0"/>
                      </a:endParaRPr>
                    </a:p>
                  </a:txBody>
                  <a:tcPr>
                    <a:solidFill>
                      <a:schemeClr val="accent2">
                        <a:lumMod val="60000"/>
                        <a:lumOff val="40000"/>
                      </a:schemeClr>
                    </a:solidFill>
                  </a:tcPr>
                </a:tc>
              </a:tr>
              <a:tr h="370840">
                <a:tc>
                  <a:txBody>
                    <a:bodyPr/>
                    <a:lstStyle/>
                    <a:p>
                      <a:pPr algn="ctr"/>
                      <a:r>
                        <a:rPr lang="en-US" sz="2800" dirty="0" smtClean="0">
                          <a:latin typeface="NikoshBAN" panose="02000000000000000000" pitchFamily="2" charset="0"/>
                          <a:cs typeface="NikoshBAN" panose="02000000000000000000" pitchFamily="2" charset="0"/>
                        </a:rPr>
                        <a:t>দোয়েল</a:t>
                      </a:r>
                      <a:endParaRPr lang="en-US" sz="2800" dirty="0">
                        <a:latin typeface="NikoshBAN" panose="02000000000000000000" pitchFamily="2" charset="0"/>
                        <a:cs typeface="NikoshBAN" panose="02000000000000000000" pitchFamily="2" charset="0"/>
                      </a:endParaRPr>
                    </a:p>
                  </a:txBody>
                  <a:tcPr/>
                </a:tc>
                <a:tc>
                  <a:txBody>
                    <a:bodyPr/>
                    <a:lstStyle/>
                    <a:p>
                      <a:pPr algn="ctr"/>
                      <a:r>
                        <a:rPr lang="en-US" sz="2800" dirty="0" smtClean="0">
                          <a:latin typeface="NikoshBAN" panose="02000000000000000000" pitchFamily="2" charset="0"/>
                          <a:cs typeface="NikoshBAN" panose="02000000000000000000" pitchFamily="2" charset="0"/>
                        </a:rPr>
                        <a:t>স্থলে</a:t>
                      </a:r>
                      <a:endParaRPr lang="en-US" sz="2800" dirty="0">
                        <a:latin typeface="NikoshBAN" panose="02000000000000000000" pitchFamily="2" charset="0"/>
                        <a:cs typeface="NikoshBAN" panose="02000000000000000000" pitchFamily="2" charset="0"/>
                      </a:endParaRPr>
                    </a:p>
                  </a:txBody>
                  <a:tcPr/>
                </a:tc>
                <a:tc>
                  <a:txBody>
                    <a:bodyPr/>
                    <a:lstStyle/>
                    <a:p>
                      <a:pPr algn="ctr"/>
                      <a:r>
                        <a:rPr lang="en-US" sz="2800" dirty="0" smtClean="0">
                          <a:latin typeface="NikoshBAN" panose="02000000000000000000" pitchFamily="2" charset="0"/>
                          <a:cs typeface="NikoshBAN" panose="02000000000000000000" pitchFamily="2" charset="0"/>
                        </a:rPr>
                        <a:t>পালক</a:t>
                      </a:r>
                      <a:endParaRPr lang="en-US" sz="2800" dirty="0">
                        <a:latin typeface="NikoshBAN" panose="02000000000000000000" pitchFamily="2" charset="0"/>
                        <a:cs typeface="NikoshBAN" panose="02000000000000000000" pitchFamily="2" charset="0"/>
                      </a:endParaRPr>
                    </a:p>
                  </a:txBody>
                  <a:tcPr/>
                </a:tc>
                <a:tc>
                  <a:txBody>
                    <a:bodyPr/>
                    <a:lstStyle/>
                    <a:p>
                      <a:pPr algn="ctr"/>
                      <a:r>
                        <a:rPr lang="en-US" sz="2800" dirty="0" smtClean="0">
                          <a:latin typeface="NikoshBAN" panose="02000000000000000000" pitchFamily="2" charset="0"/>
                          <a:cs typeface="NikoshBAN" panose="02000000000000000000" pitchFamily="2" charset="0"/>
                        </a:rPr>
                        <a:t>দুটি</a:t>
                      </a:r>
                      <a:r>
                        <a:rPr lang="en-US" sz="2800" baseline="0" dirty="0" smtClean="0">
                          <a:latin typeface="NikoshBAN" panose="02000000000000000000" pitchFamily="2" charset="0"/>
                          <a:cs typeface="NikoshBAN" panose="02000000000000000000" pitchFamily="2" charset="0"/>
                        </a:rPr>
                        <a:t> পাখার সাহায্যে উড়ে</a:t>
                      </a:r>
                      <a:endParaRPr lang="en-US" sz="2800" dirty="0">
                        <a:latin typeface="NikoshBAN" panose="02000000000000000000" pitchFamily="2" charset="0"/>
                        <a:cs typeface="NikoshBAN" panose="02000000000000000000" pitchFamily="2" charset="0"/>
                      </a:endParaRPr>
                    </a:p>
                  </a:txBody>
                  <a:tcPr/>
                </a:tc>
              </a:tr>
              <a:tr h="370840">
                <a:tc>
                  <a:txBody>
                    <a:bodyPr/>
                    <a:lstStyle/>
                    <a:p>
                      <a:pPr algn="ctr"/>
                      <a:r>
                        <a:rPr lang="en-US" sz="2800" dirty="0" smtClean="0">
                          <a:latin typeface="NikoshBAN" panose="02000000000000000000" pitchFamily="2" charset="0"/>
                          <a:cs typeface="NikoshBAN" panose="02000000000000000000" pitchFamily="2" charset="0"/>
                        </a:rPr>
                        <a:t>গরু</a:t>
                      </a:r>
                      <a:endParaRPr lang="en-US" sz="2800" dirty="0">
                        <a:latin typeface="NikoshBAN" panose="02000000000000000000" pitchFamily="2" charset="0"/>
                        <a:cs typeface="NikoshBAN" panose="02000000000000000000" pitchFamily="2" charset="0"/>
                      </a:endParaRPr>
                    </a:p>
                  </a:txBody>
                  <a:tcPr>
                    <a:solidFill>
                      <a:schemeClr val="accent1">
                        <a:lumMod val="60000"/>
                        <a:lumOff val="40000"/>
                      </a:schemeClr>
                    </a:solidFill>
                  </a:tcPr>
                </a:tc>
                <a:tc>
                  <a:txBody>
                    <a:bodyPr/>
                    <a:lstStyle/>
                    <a:p>
                      <a:pPr algn="ctr"/>
                      <a:r>
                        <a:rPr lang="en-US" sz="2800" dirty="0" smtClean="0">
                          <a:latin typeface="NikoshBAN" panose="02000000000000000000" pitchFamily="2" charset="0"/>
                          <a:cs typeface="NikoshBAN" panose="02000000000000000000" pitchFamily="2" charset="0"/>
                        </a:rPr>
                        <a:t>স্থলে</a:t>
                      </a:r>
                      <a:endParaRPr lang="en-US" sz="2800" dirty="0">
                        <a:latin typeface="NikoshBAN" panose="02000000000000000000" pitchFamily="2" charset="0"/>
                        <a:cs typeface="NikoshBAN" panose="02000000000000000000" pitchFamily="2" charset="0"/>
                      </a:endParaRPr>
                    </a:p>
                  </a:txBody>
                  <a:tcPr>
                    <a:solidFill>
                      <a:schemeClr val="accent1">
                        <a:lumMod val="60000"/>
                        <a:lumOff val="40000"/>
                      </a:schemeClr>
                    </a:solidFill>
                  </a:tcPr>
                </a:tc>
                <a:tc>
                  <a:txBody>
                    <a:bodyPr/>
                    <a:lstStyle/>
                    <a:p>
                      <a:pPr algn="ctr"/>
                      <a:r>
                        <a:rPr lang="en-US" sz="2800" dirty="0" smtClean="0">
                          <a:latin typeface="NikoshBAN" panose="02000000000000000000" pitchFamily="2" charset="0"/>
                          <a:cs typeface="NikoshBAN" panose="02000000000000000000" pitchFamily="2" charset="0"/>
                        </a:rPr>
                        <a:t>পশম</a:t>
                      </a:r>
                      <a:r>
                        <a:rPr lang="en-US" sz="2800" baseline="0" dirty="0" smtClean="0">
                          <a:latin typeface="NikoshBAN" panose="02000000000000000000" pitchFamily="2" charset="0"/>
                          <a:cs typeface="NikoshBAN" panose="02000000000000000000" pitchFamily="2" charset="0"/>
                        </a:rPr>
                        <a:t> অথবা লোম</a:t>
                      </a:r>
                      <a:endParaRPr lang="en-US" sz="2800" dirty="0">
                        <a:latin typeface="NikoshBAN" panose="02000000000000000000" pitchFamily="2" charset="0"/>
                        <a:cs typeface="NikoshBAN" panose="02000000000000000000" pitchFamily="2" charset="0"/>
                      </a:endParaRPr>
                    </a:p>
                  </a:txBody>
                  <a:tcPr>
                    <a:solidFill>
                      <a:schemeClr val="accent1">
                        <a:lumMod val="60000"/>
                        <a:lumOff val="40000"/>
                      </a:schemeClr>
                    </a:solidFill>
                  </a:tcPr>
                </a:tc>
                <a:tc>
                  <a:txBody>
                    <a:bodyPr/>
                    <a:lstStyle/>
                    <a:p>
                      <a:pPr algn="ctr"/>
                      <a:r>
                        <a:rPr lang="en-US" sz="2800" dirty="0" smtClean="0">
                          <a:latin typeface="NikoshBAN" panose="02000000000000000000" pitchFamily="2" charset="0"/>
                          <a:cs typeface="NikoshBAN" panose="02000000000000000000" pitchFamily="2" charset="0"/>
                        </a:rPr>
                        <a:t>চার পায়ে হাঁটে</a:t>
                      </a:r>
                      <a:endParaRPr lang="en-US" sz="2800" dirty="0">
                        <a:latin typeface="NikoshBAN" panose="02000000000000000000" pitchFamily="2" charset="0"/>
                        <a:cs typeface="NikoshBAN" panose="02000000000000000000" pitchFamily="2" charset="0"/>
                      </a:endParaRPr>
                    </a:p>
                  </a:txBody>
                  <a:tcPr>
                    <a:solidFill>
                      <a:schemeClr val="accent1">
                        <a:lumMod val="60000"/>
                        <a:lumOff val="40000"/>
                      </a:schemeClr>
                    </a:solidFill>
                  </a:tcPr>
                </a:tc>
              </a:tr>
            </a:tbl>
          </a:graphicData>
        </a:graphic>
      </p:graphicFrame>
      <p:pic>
        <p:nvPicPr>
          <p:cNvPr id="8" name="Picture 7" descr="C:\Users\pc\Desktop\Content\rose_PNG637.png"/>
          <p:cNvPicPr>
            <a:picLocks noChangeAspect="1" noChangeArrowheads="1"/>
          </p:cNvPicPr>
          <p:nvPr/>
        </p:nvPicPr>
        <p:blipFill>
          <a:blip r:embed="rId4" cstate="print"/>
          <a:srcRect/>
          <a:stretch>
            <a:fillRect/>
          </a:stretch>
        </p:blipFill>
        <p:spPr bwMode="auto">
          <a:xfrm>
            <a:off x="110773" y="105039"/>
            <a:ext cx="1301459" cy="1023674"/>
          </a:xfrm>
          <a:prstGeom prst="rect">
            <a:avLst/>
          </a:prstGeom>
          <a:noFill/>
        </p:spPr>
      </p:pic>
      <p:sp>
        <p:nvSpPr>
          <p:cNvPr id="9" name="Frame 8">
            <a:extLst>
              <a:ext uri="{FF2B5EF4-FFF2-40B4-BE49-F238E27FC236}">
                <a16:creationId xmlns:a16="http://schemas.microsoft.com/office/drawing/2014/main" xmlns="" id="{01CA7562-3982-498E-B1EC-2D9F0A4C489C}"/>
              </a:ext>
            </a:extLst>
          </p:cNvPr>
          <p:cNvSpPr/>
          <p:nvPr/>
        </p:nvSpPr>
        <p:spPr>
          <a:xfrm>
            <a:off x="-152400" y="0"/>
            <a:ext cx="12344400" cy="7010400"/>
          </a:xfrm>
          <a:prstGeom prst="frame">
            <a:avLst>
              <a:gd name="adj1" fmla="val 2578"/>
            </a:avLst>
          </a:prstGeom>
          <a:blipFill dpi="0" rotWithShape="1">
            <a:blip r:embed="rId5">
              <a:extLst>
                <a:ext uri="{28A0092B-C50C-407E-A947-70E740481C1C}">
                  <a14:useLocalDpi xmlns:a14="http://schemas.microsoft.com/office/drawing/2010/main" val="0"/>
                </a:ext>
              </a:extLst>
            </a:blip>
            <a:srcRect/>
            <a:stretch>
              <a:fillRect/>
            </a:stretch>
          </a:blipFill>
          <a:ln>
            <a:solidFill>
              <a:srgbClr val="00206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b="10079"/>
          <a:stretch/>
        </p:blipFill>
        <p:spPr>
          <a:xfrm>
            <a:off x="285472" y="1128713"/>
            <a:ext cx="1700491" cy="1277736"/>
          </a:xfrm>
          <a:prstGeom prst="rect">
            <a:avLst/>
          </a:prstGeom>
          <a:ln w="28575" cap="sq">
            <a:solidFill>
              <a:srgbClr val="C00000"/>
            </a:solidFill>
            <a:prstDash val="solid"/>
            <a:miter lim="800000"/>
          </a:ln>
          <a:effectLst>
            <a:outerShdw blurRad="50800" dist="38100" dir="2700000" algn="tl" rotWithShape="0">
              <a:srgbClr val="000000">
                <a:alpha val="43000"/>
              </a:srgbClr>
            </a:outerShdw>
          </a:effectLst>
        </p:spPr>
      </p:pic>
      <p:sp>
        <p:nvSpPr>
          <p:cNvPr id="11" name="TextBox 10"/>
          <p:cNvSpPr txBox="1"/>
          <p:nvPr/>
        </p:nvSpPr>
        <p:spPr>
          <a:xfrm>
            <a:off x="9086851" y="2321602"/>
            <a:ext cx="2573132" cy="523220"/>
          </a:xfrm>
          <a:prstGeom prst="rect">
            <a:avLst/>
          </a:prstGeom>
          <a:noFill/>
        </p:spPr>
        <p:txBody>
          <a:bodyPr wrap="square" rtlCol="0">
            <a:spAutoFit/>
          </a:bodyPr>
          <a:lstStyle/>
          <a:p>
            <a:r>
              <a:rPr lang="bn-IN" sz="2800" b="1" dirty="0" smtClean="0">
                <a:latin typeface="Kalpurush" panose="02000600000000000000" pitchFamily="2" charset="0"/>
                <a:cs typeface="Kalpurush" panose="02000600000000000000" pitchFamily="2" charset="0"/>
              </a:rPr>
              <a:t>সময়: ৫ মিনিট </a:t>
            </a:r>
            <a:endParaRPr lang="en-US" sz="2800" b="1" dirty="0">
              <a:latin typeface="Kalpurush" panose="02000600000000000000" pitchFamily="2" charset="0"/>
              <a:cs typeface="Kalpurush" panose="02000600000000000000" pitchFamily="2" charset="0"/>
            </a:endParaRPr>
          </a:p>
        </p:txBody>
      </p:sp>
      <p:sp>
        <p:nvSpPr>
          <p:cNvPr id="12" name="Footer Placeholder 1"/>
          <p:cNvSpPr>
            <a:spLocks noGrp="1"/>
          </p:cNvSpPr>
          <p:nvPr>
            <p:ph type="ftr" sz="quarter" idx="11"/>
          </p:nvPr>
        </p:nvSpPr>
        <p:spPr>
          <a:xfrm>
            <a:off x="3715294" y="6378108"/>
            <a:ext cx="5083427" cy="365125"/>
          </a:xfrm>
        </p:spPr>
        <p:txBody>
          <a:bodyPr/>
          <a:lstStyle/>
          <a:p>
            <a:r>
              <a:rPr lang="en-US" dirty="0" smtClean="0"/>
              <a:t>Niice Akter ,Kharikhali G.P.S ,Jhenidah.</a:t>
            </a:r>
            <a:endParaRPr lang="en-US" dirty="0"/>
          </a:p>
        </p:txBody>
      </p:sp>
    </p:spTree>
    <p:extLst>
      <p:ext uri="{BB962C8B-B14F-4D97-AF65-F5344CB8AC3E}">
        <p14:creationId xmlns:p14="http://schemas.microsoft.com/office/powerpoint/2010/main" val="28165954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3874" t="13000" r="22189" b="6000"/>
          <a:stretch/>
        </p:blipFill>
        <p:spPr>
          <a:xfrm>
            <a:off x="10373490" y="105039"/>
            <a:ext cx="1670873" cy="1190681"/>
          </a:xfrm>
          <a:prstGeom prst="roundRect">
            <a:avLst>
              <a:gd name="adj" fmla="val 4167"/>
            </a:avLst>
          </a:prstGeom>
          <a:solidFill>
            <a:srgbClr val="FFFFFF"/>
          </a:solidFill>
          <a:ln w="28575" cap="sq">
            <a:solidFill>
              <a:srgbClr val="00B0F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Title 1"/>
          <p:cNvSpPr txBox="1">
            <a:spLocks/>
          </p:cNvSpPr>
          <p:nvPr/>
        </p:nvSpPr>
        <p:spPr>
          <a:xfrm>
            <a:off x="1226258" y="283593"/>
            <a:ext cx="8999595" cy="783234"/>
          </a:xfrm>
          <a:prstGeom prst="rect">
            <a:avLst/>
          </a:prstGeom>
          <a:solidFill>
            <a:schemeClr val="accent2">
              <a:lumMod val="60000"/>
              <a:lumOff val="40000"/>
            </a:schemeClr>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smtClean="0">
                <a:latin typeface="NikoshBAN" panose="02000000000000000000" pitchFamily="2" charset="0"/>
                <a:cs typeface="NikoshBAN" panose="02000000000000000000" pitchFamily="2" charset="0"/>
              </a:rPr>
              <a:t>বই-এর ১২নং  পৃষ্ঠা খুলে সারসংক্ষেপ পড়ি</a:t>
            </a:r>
            <a:endParaRPr lang="en-US" sz="4000" dirty="0">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3"/>
          <a:stretch>
            <a:fillRect/>
          </a:stretch>
        </p:blipFill>
        <p:spPr>
          <a:xfrm>
            <a:off x="2722490" y="1205770"/>
            <a:ext cx="6007130" cy="5513286"/>
          </a:xfrm>
          <a:prstGeom prst="rect">
            <a:avLst/>
          </a:prstGeom>
          <a:solidFill>
            <a:srgbClr val="FF0000"/>
          </a:solidFill>
          <a:ln w="28575">
            <a:solidFill>
              <a:schemeClr val="accent2">
                <a:lumMod val="75000"/>
              </a:schemeClr>
            </a:solidFill>
          </a:ln>
        </p:spPr>
      </p:pic>
      <p:pic>
        <p:nvPicPr>
          <p:cNvPr id="6" name="Picture 5" descr="C:\Users\pc\Desktop\Content\rose_PNG637.png"/>
          <p:cNvPicPr>
            <a:picLocks noChangeAspect="1" noChangeArrowheads="1"/>
          </p:cNvPicPr>
          <p:nvPr/>
        </p:nvPicPr>
        <p:blipFill>
          <a:blip r:embed="rId4" cstate="print"/>
          <a:srcRect/>
          <a:stretch>
            <a:fillRect/>
          </a:stretch>
        </p:blipFill>
        <p:spPr bwMode="auto">
          <a:xfrm>
            <a:off x="50654" y="43153"/>
            <a:ext cx="1301459" cy="1023674"/>
          </a:xfrm>
          <a:prstGeom prst="rect">
            <a:avLst/>
          </a:prstGeom>
          <a:noFill/>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7650" y="1181099"/>
            <a:ext cx="2324100" cy="1838325"/>
          </a:xfrm>
          <a:prstGeom prst="rect">
            <a:avLst/>
          </a:prstGeom>
        </p:spPr>
      </p:pic>
      <p:sp>
        <p:nvSpPr>
          <p:cNvPr id="8" name="Frame 7">
            <a:extLst>
              <a:ext uri="{FF2B5EF4-FFF2-40B4-BE49-F238E27FC236}">
                <a16:creationId xmlns:a16="http://schemas.microsoft.com/office/drawing/2014/main" xmlns="" id="{01CA7562-3982-498E-B1EC-2D9F0A4C489C}"/>
              </a:ext>
            </a:extLst>
          </p:cNvPr>
          <p:cNvSpPr/>
          <p:nvPr/>
        </p:nvSpPr>
        <p:spPr>
          <a:xfrm>
            <a:off x="-152400" y="0"/>
            <a:ext cx="12344400" cy="7010400"/>
          </a:xfrm>
          <a:prstGeom prst="frame">
            <a:avLst>
              <a:gd name="adj1" fmla="val 2578"/>
            </a:avLst>
          </a:prstGeom>
          <a:blipFill dpi="0" rotWithShape="1">
            <a:blip r:embed="rId6">
              <a:extLst>
                <a:ext uri="{28A0092B-C50C-407E-A947-70E740481C1C}">
                  <a14:useLocalDpi xmlns:a14="http://schemas.microsoft.com/office/drawing/2010/main" val="0"/>
                </a:ext>
              </a:extLst>
            </a:blip>
            <a:srcRect/>
            <a:stretch>
              <a:fillRect/>
            </a:stretch>
          </a:blipFill>
          <a:ln>
            <a:solidFill>
              <a:srgbClr val="00206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spTree>
    <p:extLst>
      <p:ext uri="{BB962C8B-B14F-4D97-AF65-F5344CB8AC3E}">
        <p14:creationId xmlns:p14="http://schemas.microsoft.com/office/powerpoint/2010/main" val="10617010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3874" t="13000" r="22189" b="6000"/>
          <a:stretch/>
        </p:blipFill>
        <p:spPr>
          <a:xfrm>
            <a:off x="10062022" y="125008"/>
            <a:ext cx="1918523" cy="1367159"/>
          </a:xfrm>
          <a:prstGeom prst="rect">
            <a:avLst/>
          </a:prstGeom>
          <a:solidFill>
            <a:srgbClr val="FFFFFF">
              <a:shade val="85000"/>
            </a:srgbClr>
          </a:solidFill>
          <a:ln w="88900" cap="sq">
            <a:solidFill>
              <a:schemeClr val="accent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2"/>
          <p:cNvSpPr/>
          <p:nvPr/>
        </p:nvSpPr>
        <p:spPr>
          <a:xfrm>
            <a:off x="2104806" y="2271653"/>
            <a:ext cx="6858000" cy="9144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aphicFrame>
        <p:nvGraphicFramePr>
          <p:cNvPr id="4" name="Table 3"/>
          <p:cNvGraphicFramePr>
            <a:graphicFrameLocks noGrp="1"/>
          </p:cNvGraphicFramePr>
          <p:nvPr>
            <p:extLst>
              <p:ext uri="{D42A27DB-BD31-4B8C-83A1-F6EECF244321}">
                <p14:modId xmlns:p14="http://schemas.microsoft.com/office/powerpoint/2010/main" val="191299252"/>
              </p:ext>
            </p:extLst>
          </p:nvPr>
        </p:nvGraphicFramePr>
        <p:xfrm>
          <a:off x="2152583" y="3592088"/>
          <a:ext cx="6781800" cy="2971800"/>
        </p:xfrm>
        <a:graphic>
          <a:graphicData uri="http://schemas.openxmlformats.org/drawingml/2006/table">
            <a:tbl>
              <a:tblPr firstRow="1" bandRow="1">
                <a:tableStyleId>{5C22544A-7EE6-4342-B048-85BDC9FD1C3A}</a:tableStyleId>
              </a:tblPr>
              <a:tblGrid>
                <a:gridCol w="3390900"/>
                <a:gridCol w="3390900"/>
              </a:tblGrid>
              <a:tr h="742950">
                <a:tc>
                  <a:txBody>
                    <a:bodyPr/>
                    <a:lstStyle/>
                    <a:p>
                      <a:pPr algn="ctr"/>
                      <a:r>
                        <a:rPr lang="bn-BD" sz="3200" i="1" u="sng" spc="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মেরুদণ্ডী </a:t>
                      </a:r>
                      <a:endParaRPr lang="en-US" sz="3200" i="1" u="sng" spc="0"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txBody>
                  <a:tcPr>
                    <a:solidFill>
                      <a:schemeClr val="accent4">
                        <a:lumMod val="40000"/>
                        <a:lumOff val="60000"/>
                      </a:schemeClr>
                    </a:solidFill>
                  </a:tcPr>
                </a:tc>
                <a:tc>
                  <a:txBody>
                    <a:bodyPr/>
                    <a:lstStyle/>
                    <a:p>
                      <a:pPr algn="ctr"/>
                      <a:r>
                        <a:rPr lang="bn-BD" sz="3200" i="1" u="sng"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অমেরুদণ্ডী</a:t>
                      </a:r>
                      <a:r>
                        <a:rPr lang="bn-BD" sz="3200" baseline="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endParaRPr lang="en-US" sz="3200"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txBody>
                  <a:tcPr>
                    <a:solidFill>
                      <a:schemeClr val="accent4">
                        <a:lumMod val="40000"/>
                        <a:lumOff val="60000"/>
                      </a:schemeClr>
                    </a:solidFill>
                  </a:tcPr>
                </a:tc>
              </a:tr>
              <a:tr h="742950">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r>
              <a:tr h="742950">
                <a:tc>
                  <a:txBody>
                    <a:bodyPr/>
                    <a:lstStyle/>
                    <a:p>
                      <a:endParaRPr lang="en-US" dirty="0"/>
                    </a:p>
                  </a:txBody>
                  <a:tcPr>
                    <a:solidFill>
                      <a:schemeClr val="accent5">
                        <a:lumMod val="60000"/>
                        <a:lumOff val="40000"/>
                      </a:schemeClr>
                    </a:solidFill>
                  </a:tcPr>
                </a:tc>
                <a:tc>
                  <a:txBody>
                    <a:bodyPr/>
                    <a:lstStyle/>
                    <a:p>
                      <a:endParaRPr lang="en-US" dirty="0"/>
                    </a:p>
                  </a:txBody>
                  <a:tcPr>
                    <a:solidFill>
                      <a:schemeClr val="accent5">
                        <a:lumMod val="60000"/>
                        <a:lumOff val="40000"/>
                      </a:schemeClr>
                    </a:solidFill>
                  </a:tcPr>
                </a:tc>
              </a:tr>
              <a:tr h="742950">
                <a:tc>
                  <a:txBody>
                    <a:bodyPr/>
                    <a:lstStyle/>
                    <a:p>
                      <a:endParaRPr lang="en-US" dirty="0"/>
                    </a:p>
                  </a:txBody>
                  <a:tcPr>
                    <a:solidFill>
                      <a:schemeClr val="accent2">
                        <a:lumMod val="40000"/>
                        <a:lumOff val="60000"/>
                      </a:schemeClr>
                    </a:solidFill>
                  </a:tcPr>
                </a:tc>
                <a:tc>
                  <a:txBody>
                    <a:bodyPr/>
                    <a:lstStyle/>
                    <a:p>
                      <a:endParaRPr lang="en-US" dirty="0"/>
                    </a:p>
                  </a:txBody>
                  <a:tcPr>
                    <a:solidFill>
                      <a:schemeClr val="accent2">
                        <a:lumMod val="40000"/>
                        <a:lumOff val="60000"/>
                      </a:schemeClr>
                    </a:solidFill>
                  </a:tcPr>
                </a:tc>
              </a:tr>
            </a:tbl>
          </a:graphicData>
        </a:graphic>
      </p:graphicFrame>
      <p:sp>
        <p:nvSpPr>
          <p:cNvPr id="5" name="TextBox 4"/>
          <p:cNvSpPr txBox="1"/>
          <p:nvPr/>
        </p:nvSpPr>
        <p:spPr>
          <a:xfrm>
            <a:off x="2271954" y="2434130"/>
            <a:ext cx="1600200" cy="707886"/>
          </a:xfrm>
          <a:prstGeom prst="rect">
            <a:avLst/>
          </a:prstGeom>
          <a:noFill/>
          <a:effectLst>
            <a:outerShdw blurRad="50800" dist="38100" dir="5400000" algn="t" rotWithShape="0">
              <a:prstClr val="black">
                <a:alpha val="40000"/>
              </a:prstClr>
            </a:outerShdw>
          </a:effectLst>
        </p:spPr>
        <p:txBody>
          <a:bodyPr wrap="square" rtlCol="0">
            <a:spAutoFit/>
          </a:bodyPr>
          <a:lstStyle/>
          <a:p>
            <a:r>
              <a:rPr lang="bn-BD" sz="4000" dirty="0" smtClean="0">
                <a:latin typeface="NikoshBAN" pitchFamily="2" charset="0"/>
                <a:cs typeface="NikoshBAN" pitchFamily="2" charset="0"/>
              </a:rPr>
              <a:t>কবুতর</a:t>
            </a:r>
            <a:r>
              <a:rPr lang="bn-BD" sz="4000" dirty="0" smtClean="0">
                <a:solidFill>
                  <a:srgbClr val="0086EA"/>
                </a:solidFill>
                <a:latin typeface="NikoshBAN" pitchFamily="2" charset="0"/>
                <a:cs typeface="NikoshBAN" pitchFamily="2" charset="0"/>
              </a:rPr>
              <a:t> </a:t>
            </a:r>
            <a:endParaRPr lang="en-US" sz="4000" dirty="0">
              <a:solidFill>
                <a:srgbClr val="0086EA"/>
              </a:solidFill>
              <a:latin typeface="NikoshBAN" pitchFamily="2" charset="0"/>
              <a:cs typeface="NikoshBAN" pitchFamily="2" charset="0"/>
            </a:endParaRPr>
          </a:p>
        </p:txBody>
      </p:sp>
      <p:sp>
        <p:nvSpPr>
          <p:cNvPr id="6" name="TextBox 5"/>
          <p:cNvSpPr txBox="1"/>
          <p:nvPr/>
        </p:nvSpPr>
        <p:spPr>
          <a:xfrm>
            <a:off x="3385458" y="2434130"/>
            <a:ext cx="1143000" cy="707886"/>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bn-BD" sz="4000" dirty="0" smtClean="0">
                <a:latin typeface="NikoshBAN" pitchFamily="2" charset="0"/>
                <a:cs typeface="NikoshBAN" pitchFamily="2" charset="0"/>
              </a:rPr>
              <a:t>মাছি </a:t>
            </a:r>
            <a:r>
              <a:rPr lang="bn-BD" sz="4000" dirty="0" smtClean="0">
                <a:solidFill>
                  <a:srgbClr val="00B050"/>
                </a:solidFill>
                <a:latin typeface="NikoshBAN" pitchFamily="2" charset="0"/>
                <a:cs typeface="NikoshBAN" pitchFamily="2" charset="0"/>
              </a:rPr>
              <a:t> </a:t>
            </a:r>
            <a:endParaRPr lang="en-US" sz="4000" dirty="0">
              <a:solidFill>
                <a:srgbClr val="00B050"/>
              </a:solidFill>
              <a:latin typeface="NikoshBAN" pitchFamily="2" charset="0"/>
              <a:cs typeface="NikoshBAN" pitchFamily="2" charset="0"/>
            </a:endParaRPr>
          </a:p>
        </p:txBody>
      </p:sp>
      <p:sp>
        <p:nvSpPr>
          <p:cNvPr id="7" name="TextBox 6"/>
          <p:cNvSpPr txBox="1"/>
          <p:nvPr/>
        </p:nvSpPr>
        <p:spPr>
          <a:xfrm>
            <a:off x="4282650" y="2434130"/>
            <a:ext cx="1143000" cy="707886"/>
          </a:xfrm>
          <a:prstGeom prst="rect">
            <a:avLst/>
          </a:prstGeom>
          <a:noFill/>
          <a:effectLst>
            <a:outerShdw blurRad="50800" dist="38100" dir="5400000" algn="t" rotWithShape="0">
              <a:prstClr val="black">
                <a:alpha val="40000"/>
              </a:prstClr>
            </a:outerShdw>
          </a:effectLst>
        </p:spPr>
        <p:txBody>
          <a:bodyPr wrap="square" rtlCol="0">
            <a:spAutoFit/>
          </a:bodyPr>
          <a:lstStyle/>
          <a:p>
            <a:r>
              <a:rPr lang="bn-BD" sz="4000" dirty="0" smtClean="0">
                <a:solidFill>
                  <a:schemeClr val="tx2">
                    <a:lumMod val="75000"/>
                  </a:schemeClr>
                </a:solidFill>
                <a:latin typeface="NikoshBAN" pitchFamily="2" charset="0"/>
                <a:cs typeface="NikoshBAN" pitchFamily="2" charset="0"/>
              </a:rPr>
              <a:t> </a:t>
            </a:r>
            <a:r>
              <a:rPr lang="bn-BD" sz="4000" dirty="0" smtClean="0">
                <a:latin typeface="NikoshBAN" pitchFamily="2" charset="0"/>
                <a:cs typeface="NikoshBAN" pitchFamily="2" charset="0"/>
              </a:rPr>
              <a:t>বানর</a:t>
            </a:r>
            <a:endParaRPr lang="en-US" sz="4000" dirty="0">
              <a:latin typeface="NikoshBAN" pitchFamily="2" charset="0"/>
              <a:cs typeface="NikoshBAN" pitchFamily="2" charset="0"/>
            </a:endParaRPr>
          </a:p>
        </p:txBody>
      </p:sp>
      <p:sp>
        <p:nvSpPr>
          <p:cNvPr id="8" name="TextBox 7"/>
          <p:cNvSpPr txBox="1"/>
          <p:nvPr/>
        </p:nvSpPr>
        <p:spPr>
          <a:xfrm>
            <a:off x="5351910" y="2434130"/>
            <a:ext cx="1143000" cy="707886"/>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bn-BD" sz="4000" dirty="0" smtClean="0">
                <a:latin typeface="NikoshBAN" pitchFamily="2" charset="0"/>
                <a:cs typeface="NikoshBAN" pitchFamily="2" charset="0"/>
              </a:rPr>
              <a:t>মুরগি</a:t>
            </a:r>
            <a:r>
              <a:rPr lang="bn-BD" sz="4000" dirty="0" smtClean="0">
                <a:solidFill>
                  <a:srgbClr val="C00000"/>
                </a:solidFill>
                <a:latin typeface="NikoshBAN" pitchFamily="2" charset="0"/>
                <a:cs typeface="NikoshBAN" pitchFamily="2" charset="0"/>
              </a:rPr>
              <a:t>  </a:t>
            </a:r>
            <a:endParaRPr lang="en-US" sz="4000" dirty="0">
              <a:solidFill>
                <a:srgbClr val="C00000"/>
              </a:solidFill>
              <a:latin typeface="NikoshBAN" pitchFamily="2" charset="0"/>
              <a:cs typeface="NikoshBAN" pitchFamily="2" charset="0"/>
            </a:endParaRPr>
          </a:p>
        </p:txBody>
      </p:sp>
      <p:sp>
        <p:nvSpPr>
          <p:cNvPr id="9" name="TextBox 8"/>
          <p:cNvSpPr txBox="1"/>
          <p:nvPr/>
        </p:nvSpPr>
        <p:spPr>
          <a:xfrm>
            <a:off x="6263850" y="2434130"/>
            <a:ext cx="1875504" cy="707886"/>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bn-BD" sz="4000" dirty="0" smtClean="0">
                <a:latin typeface="NikoshBAN" pitchFamily="2" charset="0"/>
                <a:cs typeface="NikoshBAN" pitchFamily="2" charset="0"/>
              </a:rPr>
              <a:t>প্রজাপতি</a:t>
            </a:r>
            <a:r>
              <a:rPr lang="bn-BD" sz="4000" dirty="0" smtClean="0">
                <a:solidFill>
                  <a:srgbClr val="7030A0"/>
                </a:solidFill>
                <a:latin typeface="NikoshBAN" pitchFamily="2" charset="0"/>
                <a:cs typeface="NikoshBAN" pitchFamily="2" charset="0"/>
              </a:rPr>
              <a:t> </a:t>
            </a:r>
            <a:endParaRPr lang="en-US" sz="4000" dirty="0">
              <a:solidFill>
                <a:srgbClr val="7030A0"/>
              </a:solidFill>
              <a:latin typeface="NikoshBAN" pitchFamily="2" charset="0"/>
              <a:cs typeface="NikoshBAN" pitchFamily="2" charset="0"/>
            </a:endParaRPr>
          </a:p>
        </p:txBody>
      </p:sp>
      <p:sp>
        <p:nvSpPr>
          <p:cNvPr id="10" name="TextBox 9"/>
          <p:cNvSpPr txBox="1"/>
          <p:nvPr/>
        </p:nvSpPr>
        <p:spPr>
          <a:xfrm>
            <a:off x="7986954" y="2434130"/>
            <a:ext cx="1143000" cy="707886"/>
          </a:xfrm>
          <a:prstGeom prst="rect">
            <a:avLst/>
          </a:prstGeom>
          <a:noFill/>
          <a:effectLst>
            <a:outerShdw blurRad="50800" dist="38100" dir="5400000" algn="t" rotWithShape="0">
              <a:prstClr val="black">
                <a:alpha val="40000"/>
              </a:prstClr>
            </a:outerShdw>
          </a:effectLst>
        </p:spPr>
        <p:txBody>
          <a:bodyPr wrap="square" rtlCol="0">
            <a:spAutoFit/>
          </a:bodyPr>
          <a:lstStyle/>
          <a:p>
            <a:r>
              <a:rPr lang="bn-BD" sz="4000" dirty="0" smtClean="0">
                <a:solidFill>
                  <a:schemeClr val="accent6">
                    <a:lumMod val="50000"/>
                  </a:schemeClr>
                </a:solidFill>
                <a:latin typeface="NikoshBAN" pitchFamily="2" charset="0"/>
                <a:cs typeface="NikoshBAN" pitchFamily="2" charset="0"/>
              </a:rPr>
              <a:t>মশা  </a:t>
            </a:r>
            <a:endParaRPr lang="en-US" sz="4000" dirty="0">
              <a:solidFill>
                <a:schemeClr val="accent6">
                  <a:lumMod val="50000"/>
                </a:schemeClr>
              </a:solidFill>
              <a:latin typeface="NikoshBAN" pitchFamily="2" charset="0"/>
              <a:cs typeface="NikoshBAN" pitchFamily="2" charset="0"/>
            </a:endParaRPr>
          </a:p>
        </p:txBody>
      </p:sp>
      <p:sp>
        <p:nvSpPr>
          <p:cNvPr id="11" name="TextBox 10"/>
          <p:cNvSpPr txBox="1"/>
          <p:nvPr/>
        </p:nvSpPr>
        <p:spPr>
          <a:xfrm>
            <a:off x="1091005" y="1582379"/>
            <a:ext cx="9607658" cy="584775"/>
          </a:xfrm>
          <a:prstGeom prst="rect">
            <a:avLst/>
          </a:prstGeom>
          <a:ln>
            <a:noFill/>
          </a:ln>
          <a:effectLst>
            <a:outerShdw blurRad="50800" dist="38100" dir="5400000" algn="t"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নিচের শব্দ গুলোর মধ্যে থেকে মেরুদ</a:t>
            </a:r>
            <a:r>
              <a:rPr lang="en-US" sz="3200" dirty="0" smtClean="0">
                <a:latin typeface="NikoshBAN" pitchFamily="2" charset="0"/>
                <a:cs typeface="NikoshBAN" pitchFamily="2" charset="0"/>
              </a:rPr>
              <a:t>ণ্ডী</a:t>
            </a:r>
            <a:r>
              <a:rPr lang="bn-BD" sz="3200" dirty="0" smtClean="0">
                <a:latin typeface="NikoshBAN" pitchFamily="2" charset="0"/>
                <a:cs typeface="NikoshBAN" pitchFamily="2" charset="0"/>
              </a:rPr>
              <a:t> অমেরুদ</a:t>
            </a:r>
            <a:r>
              <a:rPr lang="en-US" sz="3200" dirty="0" smtClean="0">
                <a:latin typeface="NikoshBAN" pitchFamily="2" charset="0"/>
                <a:cs typeface="NikoshBAN" pitchFamily="2" charset="0"/>
              </a:rPr>
              <a:t>ণ্ডী স</a:t>
            </a:r>
            <a:r>
              <a:rPr lang="bn-BD" sz="3200" dirty="0" smtClean="0">
                <a:latin typeface="NikoshBAN" pitchFamily="2" charset="0"/>
                <a:cs typeface="NikoshBAN" pitchFamily="2" charset="0"/>
              </a:rPr>
              <a:t>নাক্ত করে ছকে সাজাও </a:t>
            </a:r>
            <a:endParaRPr lang="en-US" sz="3200" dirty="0">
              <a:latin typeface="NikoshBAN" pitchFamily="2" charset="0"/>
              <a:cs typeface="NikoshBAN" pitchFamily="2" charset="0"/>
            </a:endParaRPr>
          </a:p>
        </p:txBody>
      </p:sp>
      <p:sp>
        <p:nvSpPr>
          <p:cNvPr id="14" name="TextBox 13">
            <a:extLst>
              <a:ext uri="{FF2B5EF4-FFF2-40B4-BE49-F238E27FC236}">
                <a16:creationId xmlns:a16="http://schemas.microsoft.com/office/drawing/2014/main" xmlns="" id="{35DC7337-0E1B-4CBD-81F7-F3725161FE7D}"/>
              </a:ext>
            </a:extLst>
          </p:cNvPr>
          <p:cNvSpPr txBox="1"/>
          <p:nvPr/>
        </p:nvSpPr>
        <p:spPr>
          <a:xfrm>
            <a:off x="4071938" y="314327"/>
            <a:ext cx="3814763" cy="627550"/>
          </a:xfrm>
          <a:prstGeom prst="rect">
            <a:avLst/>
          </a:prstGeom>
          <a:noFill/>
        </p:spPr>
        <p:txBody>
          <a:bodyPr wrap="square" rtlCol="0">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457200"/>
            <a:r>
              <a:rPr lang="bn-IN" sz="5400" b="1" dirty="0">
                <a:ln w="11430">
                  <a:solidFill>
                    <a:prstClr val="white">
                      <a:lumMod val="50000"/>
                    </a:prstClr>
                  </a:solidFill>
                </a:ln>
                <a:solidFill>
                  <a:prstClr val="black"/>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জোড়ায় কাজ</a:t>
            </a:r>
            <a:endParaRPr lang="en-US" sz="5400" b="1" dirty="0">
              <a:ln w="11430">
                <a:solidFill>
                  <a:prstClr val="white">
                    <a:lumMod val="50000"/>
                  </a:prstClr>
                </a:solidFill>
              </a:ln>
              <a:solidFill>
                <a:prstClr val="black"/>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15" name="Frame 14">
            <a:extLst>
              <a:ext uri="{FF2B5EF4-FFF2-40B4-BE49-F238E27FC236}">
                <a16:creationId xmlns:a16="http://schemas.microsoft.com/office/drawing/2014/main" xmlns="" id="{01CA7562-3982-498E-B1EC-2D9F0A4C489C}"/>
              </a:ext>
            </a:extLst>
          </p:cNvPr>
          <p:cNvSpPr/>
          <p:nvPr/>
        </p:nvSpPr>
        <p:spPr>
          <a:xfrm>
            <a:off x="-152400" y="0"/>
            <a:ext cx="12344400" cy="7010400"/>
          </a:xfrm>
          <a:prstGeom prst="frame">
            <a:avLst>
              <a:gd name="adj1" fmla="val 2578"/>
            </a:avLst>
          </a:prstGeom>
          <a:blipFill dpi="0" rotWithShape="1">
            <a:blip r:embed="rId3">
              <a:extLst>
                <a:ext uri="{28A0092B-C50C-407E-A947-70E740481C1C}">
                  <a14:useLocalDpi xmlns:a14="http://schemas.microsoft.com/office/drawing/2010/main" val="0"/>
                </a:ext>
              </a:extLst>
            </a:blip>
            <a:srcRect/>
            <a:stretch>
              <a:fillRect/>
            </a:stretch>
          </a:blipFill>
          <a:ln>
            <a:solidFill>
              <a:srgbClr val="00206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000" y="2457547"/>
            <a:ext cx="1772814" cy="1300065"/>
          </a:xfrm>
          <a:prstGeom prst="rect">
            <a:avLst/>
          </a:prstGeom>
        </p:spPr>
      </p:pic>
      <p:sp>
        <p:nvSpPr>
          <p:cNvPr id="17" name="TextBox 16"/>
          <p:cNvSpPr txBox="1"/>
          <p:nvPr/>
        </p:nvSpPr>
        <p:spPr>
          <a:xfrm>
            <a:off x="7930403" y="1115569"/>
            <a:ext cx="2558843" cy="523220"/>
          </a:xfrm>
          <a:prstGeom prst="rect">
            <a:avLst/>
          </a:prstGeom>
          <a:noFill/>
        </p:spPr>
        <p:txBody>
          <a:bodyPr wrap="square" rtlCol="0">
            <a:spAutoFit/>
          </a:bodyPr>
          <a:lstStyle/>
          <a:p>
            <a:r>
              <a:rPr lang="bn-IN" sz="2800" b="1" dirty="0" smtClean="0">
                <a:latin typeface="Kalpurush" panose="02000600000000000000" pitchFamily="2" charset="0"/>
                <a:cs typeface="Kalpurush" panose="02000600000000000000" pitchFamily="2" charset="0"/>
              </a:rPr>
              <a:t>সময়: ৫ মিনিট </a:t>
            </a:r>
            <a:endParaRPr lang="en-US" sz="2800" b="1" dirty="0">
              <a:latin typeface="Kalpurush" panose="02000600000000000000" pitchFamily="2" charset="0"/>
              <a:cs typeface="Kalpurush" panose="02000600000000000000" pitchFamily="2" charset="0"/>
            </a:endParaRPr>
          </a:p>
        </p:txBody>
      </p:sp>
      <p:pic>
        <p:nvPicPr>
          <p:cNvPr id="18" name="Picture 17" descr="C:\Users\pc\Desktop\Content\rose_PNG637.png"/>
          <p:cNvPicPr>
            <a:picLocks noChangeAspect="1" noChangeArrowheads="1"/>
          </p:cNvPicPr>
          <p:nvPr/>
        </p:nvPicPr>
        <p:blipFill>
          <a:blip r:embed="rId5" cstate="print"/>
          <a:srcRect/>
          <a:stretch>
            <a:fillRect/>
          </a:stretch>
        </p:blipFill>
        <p:spPr bwMode="auto">
          <a:xfrm>
            <a:off x="110773" y="105039"/>
            <a:ext cx="1301459" cy="1023674"/>
          </a:xfrm>
          <a:prstGeom prst="rect">
            <a:avLst/>
          </a:prstGeom>
          <a:noFill/>
        </p:spPr>
      </p:pic>
      <p:sp>
        <p:nvSpPr>
          <p:cNvPr id="19" name="Footer Placeholder 1"/>
          <p:cNvSpPr>
            <a:spLocks noGrp="1"/>
          </p:cNvSpPr>
          <p:nvPr>
            <p:ph type="ftr" sz="quarter" idx="11"/>
          </p:nvPr>
        </p:nvSpPr>
        <p:spPr>
          <a:xfrm>
            <a:off x="3515269" y="6492875"/>
            <a:ext cx="5083427" cy="365125"/>
          </a:xfrm>
        </p:spPr>
        <p:txBody>
          <a:bodyPr/>
          <a:lstStyle/>
          <a:p>
            <a:r>
              <a:rPr lang="en-US" dirty="0" smtClean="0"/>
              <a:t>Niice Akter ,Kharikhali G.P.S ,Jhenidah.</a:t>
            </a:r>
            <a:endParaRPr lang="en-US" dirty="0"/>
          </a:p>
        </p:txBody>
      </p:sp>
    </p:spTree>
    <p:extLst>
      <p:ext uri="{BB962C8B-B14F-4D97-AF65-F5344CB8AC3E}">
        <p14:creationId xmlns:p14="http://schemas.microsoft.com/office/powerpoint/2010/main" val="1498687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childTnLst>
                                </p:cTn>
                              </p:par>
                              <p:par>
                                <p:cTn id="13" presetID="23" presetClass="entr" presetSubtype="16" fill="hold" grpId="1"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childTnLst>
                                </p:cTn>
                              </p:par>
                              <p:par>
                                <p:cTn id="17" presetID="23" presetClass="entr" presetSubtype="16" fill="hold" grpId="1"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childTnLst>
                                </p:cTn>
                              </p:par>
                              <p:par>
                                <p:cTn id="21" presetID="23" presetClass="entr" presetSubtype="16" fill="hold" grpId="1"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childTnLst>
                                </p:cTn>
                              </p:par>
                              <p:par>
                                <p:cTn id="25" presetID="23" presetClass="entr" presetSubtype="16" fill="hold" grpId="1"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2000" fill="hold"/>
                                        <p:tgtEl>
                                          <p:spTgt spid="4"/>
                                        </p:tgtEl>
                                        <p:attrNameLst>
                                          <p:attrName>ppt_w</p:attrName>
                                        </p:attrNameLst>
                                      </p:cBhvr>
                                      <p:tavLst>
                                        <p:tav tm="0">
                                          <p:val>
                                            <p:fltVal val="0"/>
                                          </p:val>
                                        </p:tav>
                                        <p:tav tm="100000">
                                          <p:val>
                                            <p:strVal val="#ppt_w"/>
                                          </p:val>
                                        </p:tav>
                                      </p:tavLst>
                                    </p:anim>
                                    <p:anim calcmode="lin" valueType="num">
                                      <p:cBhvr>
                                        <p:cTn id="38" dur="2000" fill="hold"/>
                                        <p:tgtEl>
                                          <p:spTgt spid="4"/>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grpId="0" nodeType="clickEffect">
                                  <p:stCondLst>
                                    <p:cond delay="0"/>
                                  </p:stCondLst>
                                  <p:childTnLst>
                                    <p:animMotion origin="layout" path="M -0.04349 0.01435 L 0.06563 0.27894 " pathEditMode="relative" rAng="0" ptsTypes="AA">
                                      <p:cBhvr>
                                        <p:cTn id="42" dur="2000" fill="hold"/>
                                        <p:tgtEl>
                                          <p:spTgt spid="5"/>
                                        </p:tgtEl>
                                        <p:attrNameLst>
                                          <p:attrName>ppt_x</p:attrName>
                                          <p:attrName>ppt_y</p:attrName>
                                        </p:attrNameLst>
                                      </p:cBhvr>
                                      <p:rCtr x="5456" y="13218"/>
                                    </p:animMotion>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grpId="0" nodeType="clickEffect">
                                  <p:stCondLst>
                                    <p:cond delay="0"/>
                                  </p:stCondLst>
                                  <p:childTnLst>
                                    <p:animMotion origin="layout" path="M -0.09753 -0.02315 L 0.27174 0.2794 " pathEditMode="relative" rAng="0" ptsTypes="AA">
                                      <p:cBhvr>
                                        <p:cTn id="46" dur="2000" fill="hold"/>
                                        <p:tgtEl>
                                          <p:spTgt spid="6"/>
                                        </p:tgtEl>
                                        <p:attrNameLst>
                                          <p:attrName>ppt_x</p:attrName>
                                          <p:attrName>ppt_y</p:attrName>
                                        </p:attrNameLst>
                                      </p:cBhvr>
                                      <p:rCtr x="18464" y="15116"/>
                                    </p:animMotion>
                                  </p:childTnLst>
                                </p:cTn>
                              </p:par>
                            </p:childTnLst>
                          </p:cTn>
                        </p:par>
                      </p:childTnLst>
                    </p:cTn>
                  </p:par>
                  <p:par>
                    <p:cTn id="47" fill="hold">
                      <p:stCondLst>
                        <p:cond delay="indefinite"/>
                      </p:stCondLst>
                      <p:childTnLst>
                        <p:par>
                          <p:cTn id="48" fill="hold">
                            <p:stCondLst>
                              <p:cond delay="0"/>
                            </p:stCondLst>
                            <p:childTnLst>
                              <p:par>
                                <p:cTn id="49" presetID="42" presetClass="path" presetSubtype="0" accel="50000" decel="50000" fill="hold" grpId="0" nodeType="clickEffect">
                                  <p:stCondLst>
                                    <p:cond delay="0"/>
                                  </p:stCondLst>
                                  <p:childTnLst>
                                    <p:animMotion origin="layout" path="M 2.91667E-6 -1.48148E-6 L -0.10938 0.39213 " pathEditMode="relative" rAng="0" ptsTypes="AA">
                                      <p:cBhvr>
                                        <p:cTn id="50" dur="2000" fill="hold"/>
                                        <p:tgtEl>
                                          <p:spTgt spid="7"/>
                                        </p:tgtEl>
                                        <p:attrNameLst>
                                          <p:attrName>ppt_x</p:attrName>
                                          <p:attrName>ppt_y</p:attrName>
                                        </p:attrNameLst>
                                      </p:cBhvr>
                                      <p:rCtr x="-5469" y="19606"/>
                                    </p:animMotion>
                                  </p:childTnLst>
                                </p:cTn>
                              </p:par>
                            </p:childTnLst>
                          </p:cTn>
                        </p:par>
                      </p:childTnLst>
                    </p:cTn>
                  </p:par>
                  <p:par>
                    <p:cTn id="51" fill="hold">
                      <p:stCondLst>
                        <p:cond delay="indefinite"/>
                      </p:stCondLst>
                      <p:childTnLst>
                        <p:par>
                          <p:cTn id="52" fill="hold">
                            <p:stCondLst>
                              <p:cond delay="0"/>
                            </p:stCondLst>
                            <p:childTnLst>
                              <p:par>
                                <p:cTn id="53" presetID="42" presetClass="path" presetSubtype="0" accel="50000" decel="50000" fill="hold" grpId="0" nodeType="clickEffect">
                                  <p:stCondLst>
                                    <p:cond delay="0"/>
                                  </p:stCondLst>
                                  <p:childTnLst>
                                    <p:animMotion origin="layout" path="M 2.70833E-6 -1.48148E-6 L -0.19896 0.50394 " pathEditMode="relative" rAng="0" ptsTypes="AA">
                                      <p:cBhvr>
                                        <p:cTn id="54" dur="2000" fill="hold"/>
                                        <p:tgtEl>
                                          <p:spTgt spid="8"/>
                                        </p:tgtEl>
                                        <p:attrNameLst>
                                          <p:attrName>ppt_x</p:attrName>
                                          <p:attrName>ppt_y</p:attrName>
                                        </p:attrNameLst>
                                      </p:cBhvr>
                                      <p:rCtr x="-9948" y="25185"/>
                                    </p:animMotion>
                                  </p:childTnLst>
                                </p:cTn>
                              </p:par>
                            </p:childTnLst>
                          </p:cTn>
                        </p:par>
                      </p:childTnLst>
                    </p:cTn>
                  </p:par>
                  <p:par>
                    <p:cTn id="55" fill="hold">
                      <p:stCondLst>
                        <p:cond delay="indefinite"/>
                      </p:stCondLst>
                      <p:childTnLst>
                        <p:par>
                          <p:cTn id="56" fill="hold">
                            <p:stCondLst>
                              <p:cond delay="0"/>
                            </p:stCondLst>
                            <p:childTnLst>
                              <p:par>
                                <p:cTn id="57" presetID="42" presetClass="path" presetSubtype="0" accel="50000" decel="50000" fill="hold" grpId="0" nodeType="clickEffect">
                                  <p:stCondLst>
                                    <p:cond delay="0"/>
                                  </p:stCondLst>
                                  <p:childTnLst>
                                    <p:animMotion origin="layout" path="M 5E-6 -1.48148E-6 L 0.01693 0.39213 " pathEditMode="relative" rAng="0" ptsTypes="AA">
                                      <p:cBhvr>
                                        <p:cTn id="58" dur="2000" fill="hold"/>
                                        <p:tgtEl>
                                          <p:spTgt spid="9"/>
                                        </p:tgtEl>
                                        <p:attrNameLst>
                                          <p:attrName>ppt_x</p:attrName>
                                          <p:attrName>ppt_y</p:attrName>
                                        </p:attrNameLst>
                                      </p:cBhvr>
                                      <p:rCtr x="846" y="19606"/>
                                    </p:animMotion>
                                  </p:childTnLst>
                                </p:cTn>
                              </p:par>
                            </p:childTnLst>
                          </p:cTn>
                        </p:par>
                      </p:childTnLst>
                    </p:cTn>
                  </p:par>
                  <p:par>
                    <p:cTn id="59" fill="hold">
                      <p:stCondLst>
                        <p:cond delay="indefinite"/>
                      </p:stCondLst>
                      <p:childTnLst>
                        <p:par>
                          <p:cTn id="60" fill="hold">
                            <p:stCondLst>
                              <p:cond delay="0"/>
                            </p:stCondLst>
                            <p:childTnLst>
                              <p:par>
                                <p:cTn id="61" presetID="42" presetClass="path" presetSubtype="0" accel="50000" decel="50000" fill="hold" grpId="0" nodeType="clickEffect">
                                  <p:stCondLst>
                                    <p:cond delay="0"/>
                                  </p:stCondLst>
                                  <p:childTnLst>
                                    <p:animMotion origin="layout" path="M 0.00404 -0.02824 L -0.11002 0.48542 " pathEditMode="relative" rAng="0" ptsTypes="AA">
                                      <p:cBhvr>
                                        <p:cTn id="62" dur="2000" fill="hold"/>
                                        <p:tgtEl>
                                          <p:spTgt spid="10"/>
                                        </p:tgtEl>
                                        <p:attrNameLst>
                                          <p:attrName>ppt_x</p:attrName>
                                          <p:attrName>ppt_y</p:attrName>
                                        </p:attrNameLst>
                                      </p:cBhvr>
                                      <p:rCtr x="-5703" y="2567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5" grpId="1"/>
      <p:bldP spid="6" grpId="0"/>
      <p:bldP spid="6" grpId="1"/>
      <p:bldP spid="7" grpId="0"/>
      <p:bldP spid="7" grpId="1"/>
      <p:bldP spid="8" grpId="0"/>
      <p:bldP spid="8" grpId="1"/>
      <p:bldP spid="9" grpId="0"/>
      <p:bldP spid="9" grpId="1"/>
      <p:bldP spid="10" grpId="0"/>
      <p:bldP spid="10"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3874" t="13000" r="22189" b="6000"/>
          <a:stretch/>
        </p:blipFill>
        <p:spPr>
          <a:xfrm>
            <a:off x="10373490" y="105039"/>
            <a:ext cx="1670873" cy="1190681"/>
          </a:xfrm>
          <a:prstGeom prst="roundRect">
            <a:avLst>
              <a:gd name="adj" fmla="val 4167"/>
            </a:avLst>
          </a:prstGeom>
          <a:solidFill>
            <a:srgbClr val="FFFFFF"/>
          </a:solidFill>
          <a:ln w="28575" cap="sq">
            <a:solidFill>
              <a:srgbClr val="00B0F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Title 1"/>
          <p:cNvSpPr txBox="1">
            <a:spLocks/>
          </p:cNvSpPr>
          <p:nvPr/>
        </p:nvSpPr>
        <p:spPr>
          <a:xfrm>
            <a:off x="858016" y="760105"/>
            <a:ext cx="9367838" cy="6223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smtClean="0">
                <a:latin typeface="NikoshBAN" panose="02000000000000000000" pitchFamily="2" charset="0"/>
                <a:cs typeface="NikoshBAN" panose="02000000000000000000" pitchFamily="2" charset="0"/>
              </a:rPr>
              <a:t>১। কিভাবে</a:t>
            </a:r>
            <a:r>
              <a:rPr lang="en-US" sz="4000" dirty="0">
                <a:latin typeface="NikoshBAN" panose="02000000000000000000" pitchFamily="2" charset="0"/>
                <a:cs typeface="NikoshBAN" panose="02000000000000000000" pitchFamily="2" charset="0"/>
              </a:rPr>
              <a:t> </a:t>
            </a:r>
            <a:r>
              <a:rPr lang="en-US" sz="4000" dirty="0" smtClean="0">
                <a:latin typeface="NikoshBAN" panose="02000000000000000000" pitchFamily="2" charset="0"/>
                <a:cs typeface="NikoshBAN" panose="02000000000000000000" pitchFamily="2" charset="0"/>
              </a:rPr>
              <a:t>প্রাণীকে বিভিন্ন শ্রেণিতে ভাগ করতে পারি</a:t>
            </a:r>
            <a:r>
              <a:rPr lang="en-US" sz="4000" dirty="0">
                <a:latin typeface="NikoshBAN" panose="02000000000000000000" pitchFamily="2" charset="0"/>
                <a:cs typeface="NikoshBAN" panose="02000000000000000000" pitchFamily="2" charset="0"/>
              </a:rPr>
              <a:t>?</a:t>
            </a:r>
            <a:endParaRPr lang="en-US" sz="4000" dirty="0" smtClean="0">
              <a:latin typeface="NikoshBAN" panose="02000000000000000000" pitchFamily="2" charset="0"/>
              <a:cs typeface="NikoshBAN" panose="02000000000000000000" pitchFamily="2" charset="0"/>
            </a:endParaRPr>
          </a:p>
        </p:txBody>
      </p:sp>
      <p:sp>
        <p:nvSpPr>
          <p:cNvPr id="4" name="Rectangle 3"/>
          <p:cNvSpPr/>
          <p:nvPr/>
        </p:nvSpPr>
        <p:spPr>
          <a:xfrm>
            <a:off x="858016" y="1579418"/>
            <a:ext cx="4984605" cy="4599709"/>
          </a:xfrm>
          <a:prstGeom prst="rect">
            <a:avLst/>
          </a:prstGeom>
          <a:solidFill>
            <a:schemeClr val="accent2">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5" name="Rectangle 4"/>
          <p:cNvSpPr/>
          <p:nvPr/>
        </p:nvSpPr>
        <p:spPr>
          <a:xfrm>
            <a:off x="6547427" y="1579418"/>
            <a:ext cx="4785591" cy="4599709"/>
          </a:xfrm>
          <a:prstGeom prst="rect">
            <a:avLst/>
          </a:prstGeom>
          <a:solidFill>
            <a:schemeClr val="accent2">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6" name="Title 1"/>
          <p:cNvSpPr txBox="1">
            <a:spLocks/>
          </p:cNvSpPr>
          <p:nvPr/>
        </p:nvSpPr>
        <p:spPr>
          <a:xfrm>
            <a:off x="858017" y="1579418"/>
            <a:ext cx="4984604" cy="622300"/>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smtClean="0">
                <a:latin typeface="NikoshBAN" panose="02000000000000000000" pitchFamily="2" charset="0"/>
                <a:cs typeface="NikoshBAN" panose="02000000000000000000" pitchFamily="2" charset="0"/>
              </a:rPr>
              <a:t>উভচর প্রাণী</a:t>
            </a:r>
          </a:p>
        </p:txBody>
      </p:sp>
      <p:sp>
        <p:nvSpPr>
          <p:cNvPr id="7" name="Title 1"/>
          <p:cNvSpPr txBox="1">
            <a:spLocks/>
          </p:cNvSpPr>
          <p:nvPr/>
        </p:nvSpPr>
        <p:spPr>
          <a:xfrm>
            <a:off x="6547427" y="1579418"/>
            <a:ext cx="4785591" cy="622300"/>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smtClean="0">
                <a:latin typeface="NikoshBAN" panose="02000000000000000000" pitchFamily="2" charset="0"/>
                <a:cs typeface="NikoshBAN" panose="02000000000000000000" pitchFamily="2" charset="0"/>
              </a:rPr>
              <a:t>সরীসৃপ প্রাণী</a:t>
            </a:r>
          </a:p>
        </p:txBody>
      </p:sp>
      <p:pic>
        <p:nvPicPr>
          <p:cNvPr id="10" name="Picture 9" descr="url6.jpg"/>
          <p:cNvPicPr>
            <a:picLocks noChangeAspect="1"/>
          </p:cNvPicPr>
          <p:nvPr/>
        </p:nvPicPr>
        <p:blipFill>
          <a:blip r:embed="rId3" cstate="print"/>
          <a:stretch>
            <a:fillRect/>
          </a:stretch>
        </p:blipFill>
        <p:spPr>
          <a:xfrm>
            <a:off x="1458091" y="2700338"/>
            <a:ext cx="3829051" cy="2614612"/>
          </a:xfrm>
          <a:prstGeom prst="rect">
            <a:avLst/>
          </a:prstGeom>
          <a:ln w="28575">
            <a:solidFill>
              <a:srgbClr val="FF0000"/>
            </a:solidFill>
          </a:ln>
        </p:spPr>
      </p:pic>
      <p:pic>
        <p:nvPicPr>
          <p:cNvPr id="11" name="Picture 10" descr="url4.jpg"/>
          <p:cNvPicPr>
            <a:picLocks noChangeAspect="1"/>
          </p:cNvPicPr>
          <p:nvPr/>
        </p:nvPicPr>
        <p:blipFill>
          <a:blip r:embed="rId4" cstate="print"/>
          <a:srcRect l="4364"/>
          <a:stretch>
            <a:fillRect/>
          </a:stretch>
        </p:blipFill>
        <p:spPr>
          <a:xfrm>
            <a:off x="6970070" y="2883116"/>
            <a:ext cx="3700461" cy="2614612"/>
          </a:xfrm>
          <a:prstGeom prst="rect">
            <a:avLst/>
          </a:prstGeom>
          <a:ln w="28575">
            <a:solidFill>
              <a:srgbClr val="FF0000"/>
            </a:solidFill>
          </a:ln>
        </p:spPr>
      </p:pic>
      <p:pic>
        <p:nvPicPr>
          <p:cNvPr id="13" name="Picture 12" descr="C:\Users\pc\Desktop\Content\rose_PNG637.png"/>
          <p:cNvPicPr>
            <a:picLocks noChangeAspect="1" noChangeArrowheads="1"/>
          </p:cNvPicPr>
          <p:nvPr/>
        </p:nvPicPr>
        <p:blipFill>
          <a:blip r:embed="rId5" cstate="print"/>
          <a:srcRect/>
          <a:stretch>
            <a:fillRect/>
          </a:stretch>
        </p:blipFill>
        <p:spPr bwMode="auto">
          <a:xfrm>
            <a:off x="0" y="159713"/>
            <a:ext cx="1301459" cy="1023674"/>
          </a:xfrm>
          <a:prstGeom prst="rect">
            <a:avLst/>
          </a:prstGeom>
          <a:noFill/>
        </p:spPr>
      </p:pic>
      <p:sp>
        <p:nvSpPr>
          <p:cNvPr id="14" name="Footer Placeholder 1"/>
          <p:cNvSpPr>
            <a:spLocks noGrp="1"/>
          </p:cNvSpPr>
          <p:nvPr>
            <p:ph type="ftr" sz="quarter" idx="11"/>
          </p:nvPr>
        </p:nvSpPr>
        <p:spPr>
          <a:xfrm>
            <a:off x="3029494" y="6363820"/>
            <a:ext cx="5083427" cy="365125"/>
          </a:xfrm>
        </p:spPr>
        <p:txBody>
          <a:bodyPr/>
          <a:lstStyle/>
          <a:p>
            <a:r>
              <a:rPr lang="en-US" dirty="0" smtClean="0"/>
              <a:t>Niice Akter ,Kharikhali G.P.S ,Jhenidah.</a:t>
            </a:r>
            <a:endParaRPr lang="en-US" dirty="0"/>
          </a:p>
        </p:txBody>
      </p:sp>
      <p:sp>
        <p:nvSpPr>
          <p:cNvPr id="15" name="Frame 14">
            <a:extLst>
              <a:ext uri="{FF2B5EF4-FFF2-40B4-BE49-F238E27FC236}">
                <a16:creationId xmlns:a16="http://schemas.microsoft.com/office/drawing/2014/main" xmlns="" id="{01CA7562-3982-498E-B1EC-2D9F0A4C489C}"/>
              </a:ext>
            </a:extLst>
          </p:cNvPr>
          <p:cNvSpPr/>
          <p:nvPr/>
        </p:nvSpPr>
        <p:spPr>
          <a:xfrm>
            <a:off x="-152400" y="0"/>
            <a:ext cx="12344400" cy="7010400"/>
          </a:xfrm>
          <a:prstGeom prst="frame">
            <a:avLst>
              <a:gd name="adj1" fmla="val 2578"/>
            </a:avLst>
          </a:prstGeom>
          <a:blipFill dpi="0" rotWithShape="1">
            <a:blip r:embed="rId6">
              <a:extLst>
                <a:ext uri="{28A0092B-C50C-407E-A947-70E740481C1C}">
                  <a14:useLocalDpi xmlns:a14="http://schemas.microsoft.com/office/drawing/2010/main" val="0"/>
                </a:ext>
              </a:extLst>
            </a:blip>
            <a:srcRect/>
            <a:stretch>
              <a:fillRect/>
            </a:stretch>
          </a:blipFill>
          <a:ln>
            <a:solidFill>
              <a:srgbClr val="00206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spTree>
    <p:extLst>
      <p:ext uri="{BB962C8B-B14F-4D97-AF65-F5344CB8AC3E}">
        <p14:creationId xmlns:p14="http://schemas.microsoft.com/office/powerpoint/2010/main" val="24091896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strVal val="#ppt_w*0.70"/>
                                          </p:val>
                                        </p:tav>
                                        <p:tav tm="100000">
                                          <p:val>
                                            <p:strVal val="#ppt_w"/>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animEffect transition="in" filter="fade">
                                      <p:cBhvr>
                                        <p:cTn id="15" dur="1000"/>
                                        <p:tgtEl>
                                          <p:spTgt spid="6"/>
                                        </p:tgtEl>
                                      </p:cBhvr>
                                    </p:animEffect>
                                  </p:childTnLst>
                                </p:cTn>
                              </p:par>
                              <p:par>
                                <p:cTn id="16" presetID="17" presetClass="entr" presetSubtype="1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strVal val="#ppt_h"/>
                                          </p:val>
                                        </p:tav>
                                        <p:tav tm="100000">
                                          <p:val>
                                            <p:strVal val="#ppt_h"/>
                                          </p:val>
                                        </p:tav>
                                      </p:tavLst>
                                    </p:anim>
                                  </p:childTnLst>
                                </p:cTn>
                              </p:par>
                              <p:par>
                                <p:cTn id="20" presetID="55"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strVal val="#ppt_w*0.70"/>
                                          </p:val>
                                        </p:tav>
                                        <p:tav tm="100000">
                                          <p:val>
                                            <p:strVal val="#ppt_w"/>
                                          </p:val>
                                        </p:tav>
                                      </p:tavLst>
                                    </p:anim>
                                    <p:anim calcmode="lin" valueType="num">
                                      <p:cBhvr>
                                        <p:cTn id="23" dur="1000" fill="hold"/>
                                        <p:tgtEl>
                                          <p:spTgt spid="7"/>
                                        </p:tgtEl>
                                        <p:attrNameLst>
                                          <p:attrName>ppt_h</p:attrName>
                                        </p:attrNameLst>
                                      </p:cBhvr>
                                      <p:tavLst>
                                        <p:tav tm="0">
                                          <p:val>
                                            <p:strVal val="#ppt_h"/>
                                          </p:val>
                                        </p:tav>
                                        <p:tav tm="100000">
                                          <p:val>
                                            <p:strVal val="#ppt_h"/>
                                          </p:val>
                                        </p:tav>
                                      </p:tavLst>
                                    </p:anim>
                                    <p:animEffect transition="in" filter="fade">
                                      <p:cBhvr>
                                        <p:cTn id="24" dur="1000"/>
                                        <p:tgtEl>
                                          <p:spTgt spid="7"/>
                                        </p:tgtEl>
                                      </p:cBhvr>
                                    </p:animEffect>
                                  </p:childTnLst>
                                </p:cTn>
                              </p:par>
                              <p:par>
                                <p:cTn id="25" presetID="17" presetClass="entr" presetSubtype="1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strVal val="#ppt_h"/>
                                          </p:val>
                                        </p:tav>
                                        <p:tav tm="100000">
                                          <p:val>
                                            <p:strVal val="#ppt_h"/>
                                          </p:val>
                                        </p:tav>
                                      </p:tavLst>
                                    </p:anim>
                                  </p:childTnLst>
                                </p:cTn>
                              </p:par>
                              <p:par>
                                <p:cTn id="29" presetID="21" presetClass="entr" presetSubtype="4"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heel(4)">
                                      <p:cBhvr>
                                        <p:cTn id="31" dur="2000"/>
                                        <p:tgtEl>
                                          <p:spTgt spid="10"/>
                                        </p:tgtEl>
                                      </p:cBhvr>
                                    </p:animEffect>
                                  </p:childTnLst>
                                </p:cTn>
                              </p:par>
                              <p:par>
                                <p:cTn id="32" presetID="53" presetClass="entr" presetSubtype="16"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Effect transition="in" filter="fade">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3874" t="13000" r="22189" b="6000"/>
          <a:stretch/>
        </p:blipFill>
        <p:spPr>
          <a:xfrm>
            <a:off x="10373490" y="105039"/>
            <a:ext cx="1670873" cy="1190681"/>
          </a:xfrm>
          <a:prstGeom prst="roundRect">
            <a:avLst>
              <a:gd name="adj" fmla="val 4167"/>
            </a:avLst>
          </a:prstGeom>
          <a:solidFill>
            <a:srgbClr val="00B0F0"/>
          </a:solidFill>
          <a:ln w="28575" cap="sq">
            <a:solidFill>
              <a:srgbClr val="00B0F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4" name="TextBox 3"/>
          <p:cNvSpPr txBox="1"/>
          <p:nvPr/>
        </p:nvSpPr>
        <p:spPr>
          <a:xfrm>
            <a:off x="3616036" y="2919746"/>
            <a:ext cx="5944205" cy="707886"/>
          </a:xfrm>
          <a:prstGeom prst="rect">
            <a:avLst/>
          </a:prstGeom>
          <a:solidFill>
            <a:schemeClr val="accent3">
              <a:lumMod val="20000"/>
              <a:lumOff val="80000"/>
            </a:schemeClr>
          </a:solidFill>
          <a:ln w="19050">
            <a:solidFill>
              <a:schemeClr val="tx1"/>
            </a:solidFill>
          </a:ln>
          <a:scene3d>
            <a:camera prst="orthographicFront"/>
            <a:lightRig rig="threePt" dir="t"/>
          </a:scene3d>
          <a:sp3d>
            <a:bevelT prst="angle"/>
          </a:sp3d>
        </p:spPr>
        <p:txBody>
          <a:bodyPr wrap="square" rtlCol="0">
            <a:spAutoFit/>
          </a:bodyPr>
          <a:lstStyle/>
          <a:p>
            <a:pPr algn="ctr"/>
            <a:r>
              <a:rPr lang="en-US" sz="4000" i="1" dirty="0" smtClean="0">
                <a:ln w="0"/>
                <a:effectLst>
                  <a:outerShdw blurRad="38100" dist="19050" dir="2700000" algn="tl" rotWithShape="0">
                    <a:schemeClr val="dk1">
                      <a:alpha val="40000"/>
                    </a:schemeClr>
                  </a:outerShdw>
                </a:effectLst>
                <a:latin typeface="NikoshBAN" pitchFamily="2" charset="0"/>
                <a:cs typeface="NikoshBAN" pitchFamily="2" charset="0"/>
              </a:rPr>
              <a:t>সহকারী শিক্ষক </a:t>
            </a:r>
            <a:endParaRPr lang="en-US" sz="4000" i="1"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5" name="Rectangle 4"/>
          <p:cNvSpPr/>
          <p:nvPr/>
        </p:nvSpPr>
        <p:spPr>
          <a:xfrm>
            <a:off x="3616036" y="3873552"/>
            <a:ext cx="5910592" cy="1323439"/>
          </a:xfrm>
          <a:prstGeom prst="rect">
            <a:avLst/>
          </a:prstGeom>
          <a:solidFill>
            <a:schemeClr val="accent3">
              <a:lumMod val="20000"/>
              <a:lumOff val="80000"/>
            </a:schemeClr>
          </a:solidFill>
          <a:ln w="19050">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pPr algn="ctr"/>
            <a:r>
              <a:rPr lang="en-US" sz="4000" dirty="0" smtClean="0">
                <a:ln w="0"/>
                <a:effectLst>
                  <a:outerShdw blurRad="38100" dist="19050" dir="2700000" algn="tl" rotWithShape="0">
                    <a:schemeClr val="dk1">
                      <a:alpha val="40000"/>
                    </a:schemeClr>
                  </a:outerShdw>
                </a:effectLst>
                <a:latin typeface="NikoshBAN" pitchFamily="2" charset="0"/>
                <a:cs typeface="NikoshBAN" pitchFamily="2" charset="0"/>
              </a:rPr>
              <a:t>খড়িখালী সরকারী প্রাথমিক বিদ্যালয়</a:t>
            </a:r>
          </a:p>
          <a:p>
            <a:pPr algn="ctr"/>
            <a:r>
              <a:rPr lang="en-US" sz="4000" dirty="0" smtClean="0">
                <a:ln w="0"/>
                <a:effectLst>
                  <a:outerShdw blurRad="38100" dist="19050" dir="2700000" algn="tl" rotWithShape="0">
                    <a:schemeClr val="dk1">
                      <a:alpha val="40000"/>
                    </a:schemeClr>
                  </a:outerShdw>
                </a:effectLst>
                <a:latin typeface="NikoshBAN" pitchFamily="2" charset="0"/>
                <a:cs typeface="NikoshBAN" pitchFamily="2" charset="0"/>
              </a:rPr>
              <a:t>ঝিনাইদহ সদর, ঝিনাইদহ।</a:t>
            </a:r>
          </a:p>
        </p:txBody>
      </p:sp>
      <p:sp>
        <p:nvSpPr>
          <p:cNvPr id="6" name="TextBox 5"/>
          <p:cNvSpPr txBox="1"/>
          <p:nvPr/>
        </p:nvSpPr>
        <p:spPr>
          <a:xfrm>
            <a:off x="3616037" y="1510145"/>
            <a:ext cx="5910592" cy="707886"/>
          </a:xfrm>
          <a:prstGeom prst="rect">
            <a:avLst/>
          </a:prstGeom>
          <a:solidFill>
            <a:schemeClr val="accent1">
              <a:lumMod val="20000"/>
              <a:lumOff val="80000"/>
            </a:schemeClr>
          </a:solidFill>
          <a:ln w="19050">
            <a:solidFill>
              <a:srgbClr val="0070C0"/>
            </a:solidFill>
          </a:ln>
          <a:effectLst>
            <a:innerShdw blurRad="114300">
              <a:prstClr val="black"/>
            </a:innerShdw>
          </a:effectLst>
        </p:spPr>
        <p:txBody>
          <a:bodyPr wrap="square" rtlCol="0">
            <a:spAutoFit/>
          </a:bodyPr>
          <a:lstStyle/>
          <a:p>
            <a:pPr algn="ctr"/>
            <a:r>
              <a:rPr lang="en-US" sz="4000" dirty="0" smtClean="0">
                <a:ln w="0"/>
                <a:effectLst>
                  <a:outerShdw blurRad="38100" dist="19050" dir="2700000" algn="tl" rotWithShape="0">
                    <a:schemeClr val="dk1">
                      <a:alpha val="40000"/>
                    </a:schemeClr>
                  </a:outerShdw>
                </a:effectLst>
                <a:latin typeface="NikoshBAN" pitchFamily="2" charset="0"/>
                <a:cs typeface="NikoshBAN" pitchFamily="2" charset="0"/>
              </a:rPr>
              <a:t>মোছাঃ</a:t>
            </a:r>
            <a:r>
              <a:rPr lang="en-US" sz="4000" b="1"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4000" dirty="0" smtClean="0">
                <a:ln w="0"/>
                <a:effectLst>
                  <a:outerShdw blurRad="38100" dist="19050" dir="2700000" algn="tl" rotWithShape="0">
                    <a:schemeClr val="dk1">
                      <a:alpha val="40000"/>
                    </a:schemeClr>
                  </a:outerShdw>
                </a:effectLst>
                <a:latin typeface="NikoshBAN" pitchFamily="2" charset="0"/>
                <a:cs typeface="NikoshBAN" pitchFamily="2" charset="0"/>
              </a:rPr>
              <a:t>নাইচ আক্‌তার</a:t>
            </a:r>
          </a:p>
        </p:txBody>
      </p:sp>
      <p:sp>
        <p:nvSpPr>
          <p:cNvPr id="7" name="TextBox 6"/>
          <p:cNvSpPr txBox="1"/>
          <p:nvPr/>
        </p:nvSpPr>
        <p:spPr>
          <a:xfrm>
            <a:off x="142876" y="5749204"/>
            <a:ext cx="11793248" cy="523220"/>
          </a:xfrm>
          <a:prstGeom prst="rect">
            <a:avLst/>
          </a:prstGeom>
          <a:solidFill>
            <a:schemeClr val="accent1">
              <a:lumMod val="60000"/>
              <a:lumOff val="40000"/>
            </a:schemeClr>
          </a:solidFill>
          <a:ln w="28575">
            <a:solidFill>
              <a:srgbClr val="00B0F0"/>
            </a:solidFill>
          </a:ln>
          <a:scene3d>
            <a:camera prst="orthographicFront"/>
            <a:lightRig rig="threePt" dir="t"/>
          </a:scene3d>
          <a:sp3d>
            <a:bevelT prst="angle"/>
          </a:sp3d>
        </p:spPr>
        <p:txBody>
          <a:bodyPr wrap="square" rtlCol="0">
            <a:spAutoFit/>
          </a:bodyPr>
          <a:lstStyle/>
          <a:p>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মোবাইল-</a:t>
            </a:r>
            <a:r>
              <a:rPr lang="bn-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০</a:t>
            </a:r>
            <a:r>
              <a:rPr lang="bn-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১৭২৪২৬৭১৬৭, </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Gmail-</a:t>
            </a:r>
            <a:r>
              <a:rPr lang="bn-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mstniceaktermubin@gmail.com</a:t>
            </a:r>
            <a:endParaRPr lang="en-US"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2201" y="690160"/>
            <a:ext cx="1820503" cy="1778891"/>
          </a:xfrm>
          <a:prstGeom prst="rect">
            <a:avLst/>
          </a:prstGeom>
          <a:solidFill>
            <a:srgbClr val="FFFFFF">
              <a:shade val="85000"/>
            </a:srgbClr>
          </a:solidFill>
          <a:ln w="88900" cap="sq">
            <a:solidFill>
              <a:schemeClr val="accent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9" name="Straight Connector 8"/>
          <p:cNvCxnSpPr/>
          <p:nvPr/>
        </p:nvCxnSpPr>
        <p:spPr>
          <a:xfrm flipV="1">
            <a:off x="-14493" y="2611383"/>
            <a:ext cx="12192000" cy="111313"/>
          </a:xfrm>
          <a:prstGeom prst="line">
            <a:avLst/>
          </a:prstGeom>
          <a:ln w="76200">
            <a:solidFill>
              <a:srgbClr val="920000"/>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2" name="Picture 11" descr="C:\Users\pc\Desktop\Content\rose_PNG637.png"/>
          <p:cNvPicPr>
            <a:picLocks noChangeAspect="1" noChangeArrowheads="1"/>
          </p:cNvPicPr>
          <p:nvPr/>
        </p:nvPicPr>
        <p:blipFill>
          <a:blip r:embed="rId4" cstate="print"/>
          <a:srcRect/>
          <a:stretch>
            <a:fillRect/>
          </a:stretch>
        </p:blipFill>
        <p:spPr bwMode="auto">
          <a:xfrm>
            <a:off x="110773" y="105039"/>
            <a:ext cx="1301459" cy="1023674"/>
          </a:xfrm>
          <a:prstGeom prst="rect">
            <a:avLst/>
          </a:prstGeom>
          <a:noFill/>
        </p:spPr>
      </p:pic>
      <p:sp>
        <p:nvSpPr>
          <p:cNvPr id="13" name="Footer Placeholder 1"/>
          <p:cNvSpPr>
            <a:spLocks noGrp="1"/>
          </p:cNvSpPr>
          <p:nvPr>
            <p:ph type="ftr" sz="quarter" idx="11"/>
          </p:nvPr>
        </p:nvSpPr>
        <p:spPr>
          <a:xfrm>
            <a:off x="3286669" y="6292383"/>
            <a:ext cx="5083427" cy="365125"/>
          </a:xfrm>
        </p:spPr>
        <p:txBody>
          <a:bodyPr/>
          <a:lstStyle/>
          <a:p>
            <a:r>
              <a:rPr lang="en-US" dirty="0" smtClean="0"/>
              <a:t>Niice Akter ,Kharikhali G.P.S ,Jhenidah.</a:t>
            </a:r>
            <a:endParaRPr lang="en-US" dirty="0"/>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7825" y="3718970"/>
            <a:ext cx="1991825" cy="1708311"/>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87160" y="3546224"/>
            <a:ext cx="1991825" cy="1708311"/>
          </a:xfrm>
          <a:prstGeom prst="rect">
            <a:avLst/>
          </a:prstGeom>
        </p:spPr>
      </p:pic>
      <p:sp>
        <p:nvSpPr>
          <p:cNvPr id="16" name="Frame 15">
            <a:extLst>
              <a:ext uri="{FF2B5EF4-FFF2-40B4-BE49-F238E27FC236}">
                <a16:creationId xmlns:a16="http://schemas.microsoft.com/office/drawing/2014/main" xmlns="" id="{01CA7562-3982-498E-B1EC-2D9F0A4C489C}"/>
              </a:ext>
            </a:extLst>
          </p:cNvPr>
          <p:cNvSpPr/>
          <p:nvPr/>
        </p:nvSpPr>
        <p:spPr>
          <a:xfrm>
            <a:off x="-152400" y="0"/>
            <a:ext cx="12344400" cy="7010400"/>
          </a:xfrm>
          <a:prstGeom prst="frame">
            <a:avLst>
              <a:gd name="adj1" fmla="val 2578"/>
            </a:avLst>
          </a:prstGeom>
          <a:blipFill dpi="0" rotWithShape="1">
            <a:blip r:embed="rId6">
              <a:extLst>
                <a:ext uri="{28A0092B-C50C-407E-A947-70E740481C1C}">
                  <a14:useLocalDpi xmlns:a14="http://schemas.microsoft.com/office/drawing/2010/main" val="0"/>
                </a:ext>
              </a:extLst>
            </a:blip>
            <a:srcRect/>
            <a:stretch>
              <a:fillRect/>
            </a:stretch>
          </a:blipFill>
          <a:ln>
            <a:solidFill>
              <a:srgbClr val="00206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spTree>
    <p:extLst>
      <p:ext uri="{BB962C8B-B14F-4D97-AF65-F5344CB8AC3E}">
        <p14:creationId xmlns:p14="http://schemas.microsoft.com/office/powerpoint/2010/main" val="32657987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3874" t="13000" r="22189" b="6000"/>
          <a:stretch/>
        </p:blipFill>
        <p:spPr>
          <a:xfrm>
            <a:off x="10496052" y="96158"/>
            <a:ext cx="1514475" cy="1079230"/>
          </a:xfrm>
          <a:prstGeom prst="roundRect">
            <a:avLst>
              <a:gd name="adj" fmla="val 4167"/>
            </a:avLst>
          </a:prstGeom>
          <a:solidFill>
            <a:srgbClr val="FFFFFF"/>
          </a:solidFill>
          <a:ln w="28575" cap="sq">
            <a:solidFill>
              <a:srgbClr val="00B0F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Title 1"/>
          <p:cNvSpPr txBox="1">
            <a:spLocks/>
          </p:cNvSpPr>
          <p:nvPr/>
        </p:nvSpPr>
        <p:spPr>
          <a:xfrm>
            <a:off x="1288066" y="1205829"/>
            <a:ext cx="9601200" cy="622300"/>
          </a:xfrm>
          <a:prstGeom prst="rect">
            <a:avLst/>
          </a:prstGeom>
          <a:solidFill>
            <a:schemeClr val="accent6">
              <a:lumMod val="60000"/>
              <a:lumOff val="40000"/>
            </a:schemeClr>
          </a:solidFill>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smtClean="0">
                <a:latin typeface="NikoshBAN" panose="02000000000000000000" pitchFamily="2" charset="0"/>
                <a:cs typeface="NikoshBAN" panose="02000000000000000000" pitchFamily="2" charset="0"/>
              </a:rPr>
              <a:t>১। কিভাবে</a:t>
            </a:r>
            <a:r>
              <a:rPr lang="en-US" sz="4000" dirty="0">
                <a:latin typeface="NikoshBAN" panose="02000000000000000000" pitchFamily="2" charset="0"/>
                <a:cs typeface="NikoshBAN" panose="02000000000000000000" pitchFamily="2" charset="0"/>
              </a:rPr>
              <a:t> </a:t>
            </a:r>
            <a:r>
              <a:rPr lang="en-US" sz="4000" dirty="0" smtClean="0">
                <a:latin typeface="NikoshBAN" panose="02000000000000000000" pitchFamily="2" charset="0"/>
                <a:cs typeface="NikoshBAN" panose="02000000000000000000" pitchFamily="2" charset="0"/>
              </a:rPr>
              <a:t>প্রাণীকে বিভিন্ন শ্রেণিতে ভাগ করতে পারি</a:t>
            </a:r>
            <a:r>
              <a:rPr lang="en-US" sz="4000" dirty="0">
                <a:latin typeface="NikoshBAN" panose="02000000000000000000" pitchFamily="2" charset="0"/>
                <a:cs typeface="NikoshBAN" panose="02000000000000000000" pitchFamily="2" charset="0"/>
              </a:rPr>
              <a:t>?</a:t>
            </a:r>
            <a:endParaRPr lang="en-US" sz="4000" dirty="0" smtClean="0">
              <a:latin typeface="NikoshBAN" panose="02000000000000000000" pitchFamily="2" charset="0"/>
              <a:cs typeface="NikoshBAN" panose="02000000000000000000" pitchFamily="2" charset="0"/>
            </a:endParaRPr>
          </a:p>
        </p:txBody>
      </p:sp>
      <p:sp>
        <p:nvSpPr>
          <p:cNvPr id="4" name="Rectangle 3"/>
          <p:cNvSpPr/>
          <p:nvPr/>
        </p:nvSpPr>
        <p:spPr>
          <a:xfrm>
            <a:off x="761502" y="1959954"/>
            <a:ext cx="5197619" cy="4599709"/>
          </a:xfrm>
          <a:prstGeom prst="rect">
            <a:avLst/>
          </a:prstGeom>
          <a:solidFill>
            <a:schemeClr val="accent2">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5" name="Rectangle 4"/>
          <p:cNvSpPr/>
          <p:nvPr/>
        </p:nvSpPr>
        <p:spPr>
          <a:xfrm>
            <a:off x="6206772" y="1959954"/>
            <a:ext cx="5046518" cy="4599709"/>
          </a:xfrm>
          <a:prstGeom prst="rect">
            <a:avLst/>
          </a:prstGeom>
          <a:solidFill>
            <a:schemeClr val="accent2">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6" name="Title 1"/>
          <p:cNvSpPr txBox="1">
            <a:spLocks/>
          </p:cNvSpPr>
          <p:nvPr/>
        </p:nvSpPr>
        <p:spPr>
          <a:xfrm>
            <a:off x="761502" y="1959954"/>
            <a:ext cx="5197619" cy="622300"/>
          </a:xfrm>
          <a:prstGeom prst="rect">
            <a:avLst/>
          </a:prstGeom>
          <a:solidFill>
            <a:schemeClr val="accent6">
              <a:lumMod val="40000"/>
              <a:lumOff val="60000"/>
            </a:schemeClr>
          </a:solidFill>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smtClean="0">
                <a:latin typeface="NikoshBAN" panose="02000000000000000000" pitchFamily="2" charset="0"/>
                <a:cs typeface="NikoshBAN" panose="02000000000000000000" pitchFamily="2" charset="0"/>
              </a:rPr>
              <a:t>পাখি প্রাণী</a:t>
            </a:r>
          </a:p>
        </p:txBody>
      </p:sp>
      <p:sp>
        <p:nvSpPr>
          <p:cNvPr id="7" name="Title 1"/>
          <p:cNvSpPr txBox="1">
            <a:spLocks/>
          </p:cNvSpPr>
          <p:nvPr/>
        </p:nvSpPr>
        <p:spPr>
          <a:xfrm>
            <a:off x="6206772" y="1959954"/>
            <a:ext cx="5046518" cy="622300"/>
          </a:xfrm>
          <a:prstGeom prst="rect">
            <a:avLst/>
          </a:prstGeom>
          <a:solidFill>
            <a:schemeClr val="accent6">
              <a:lumMod val="40000"/>
              <a:lumOff val="60000"/>
            </a:schemeClr>
          </a:solidFill>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smtClean="0">
                <a:latin typeface="NikoshBAN" panose="02000000000000000000" pitchFamily="2" charset="0"/>
                <a:cs typeface="NikoshBAN" panose="02000000000000000000" pitchFamily="2" charset="0"/>
              </a:rPr>
              <a:t>স্তন্যপায়ী প্রাণী</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8402" y="3152311"/>
            <a:ext cx="4146461" cy="2555897"/>
          </a:xfrm>
          <a:prstGeom prst="rect">
            <a:avLst/>
          </a:prstGeom>
          <a:solidFill>
            <a:srgbClr val="FFFFFF">
              <a:shade val="85000"/>
            </a:srgbClr>
          </a:solidFill>
          <a:ln w="28575"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0838" y="3152311"/>
            <a:ext cx="4022299" cy="2555897"/>
          </a:xfrm>
          <a:prstGeom prst="rect">
            <a:avLst/>
          </a:prstGeom>
          <a:solidFill>
            <a:srgbClr val="FFFFFF">
              <a:shade val="85000"/>
            </a:srgbClr>
          </a:solidFill>
          <a:ln w="28575"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descr="C:\Users\pc\Desktop\Content\rose_PNG637.png"/>
          <p:cNvPicPr>
            <a:picLocks noChangeAspect="1" noChangeArrowheads="1"/>
          </p:cNvPicPr>
          <p:nvPr/>
        </p:nvPicPr>
        <p:blipFill>
          <a:blip r:embed="rId5" cstate="print"/>
          <a:srcRect/>
          <a:stretch>
            <a:fillRect/>
          </a:stretch>
        </p:blipFill>
        <p:spPr bwMode="auto">
          <a:xfrm>
            <a:off x="110773" y="105039"/>
            <a:ext cx="1301459" cy="1023674"/>
          </a:xfrm>
          <a:prstGeom prst="rect">
            <a:avLst/>
          </a:prstGeom>
          <a:noFill/>
        </p:spPr>
      </p:pic>
      <p:sp>
        <p:nvSpPr>
          <p:cNvPr id="12" name="Frame 11">
            <a:extLst>
              <a:ext uri="{FF2B5EF4-FFF2-40B4-BE49-F238E27FC236}">
                <a16:creationId xmlns:a16="http://schemas.microsoft.com/office/drawing/2014/main" xmlns="" id="{01CA7562-3982-498E-B1EC-2D9F0A4C489C}"/>
              </a:ext>
            </a:extLst>
          </p:cNvPr>
          <p:cNvSpPr/>
          <p:nvPr/>
        </p:nvSpPr>
        <p:spPr>
          <a:xfrm>
            <a:off x="-152400" y="0"/>
            <a:ext cx="12344400" cy="7010400"/>
          </a:xfrm>
          <a:prstGeom prst="frame">
            <a:avLst>
              <a:gd name="adj1" fmla="val 2578"/>
            </a:avLst>
          </a:prstGeom>
          <a:blipFill dpi="0" rotWithShape="1">
            <a:blip r:embed="rId6">
              <a:extLst>
                <a:ext uri="{28A0092B-C50C-407E-A947-70E740481C1C}">
                  <a14:useLocalDpi xmlns:a14="http://schemas.microsoft.com/office/drawing/2010/main" val="0"/>
                </a:ext>
              </a:extLst>
            </a:blip>
            <a:srcRect/>
            <a:stretch>
              <a:fillRect/>
            </a:stretch>
          </a:blipFill>
          <a:ln>
            <a:solidFill>
              <a:srgbClr val="00206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sp>
        <p:nvSpPr>
          <p:cNvPr id="13" name="Footer Placeholder 1"/>
          <p:cNvSpPr>
            <a:spLocks noGrp="1"/>
          </p:cNvSpPr>
          <p:nvPr>
            <p:ph type="ftr" sz="quarter" idx="11"/>
          </p:nvPr>
        </p:nvSpPr>
        <p:spPr>
          <a:xfrm>
            <a:off x="3572419" y="6492875"/>
            <a:ext cx="5083427" cy="365125"/>
          </a:xfrm>
        </p:spPr>
        <p:txBody>
          <a:bodyPr/>
          <a:lstStyle/>
          <a:p>
            <a:r>
              <a:rPr lang="en-US" dirty="0" smtClean="0"/>
              <a:t>Niice Akter ,Kharikhali G.P.S ,Jhenidah.</a:t>
            </a:r>
            <a:endParaRPr lang="en-US" dirty="0"/>
          </a:p>
        </p:txBody>
      </p:sp>
    </p:spTree>
    <p:extLst>
      <p:ext uri="{BB962C8B-B14F-4D97-AF65-F5344CB8AC3E}">
        <p14:creationId xmlns:p14="http://schemas.microsoft.com/office/powerpoint/2010/main" val="33331631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0.70"/>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par>
                                <p:cTn id="17" presetID="17" presetClass="entr" presetSubtype="1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strVal val="#ppt_h"/>
                                          </p:val>
                                        </p:tav>
                                        <p:tav tm="100000">
                                          <p:val>
                                            <p:strVal val="#ppt_h"/>
                                          </p:val>
                                        </p:tav>
                                      </p:tavLst>
                                    </p:anim>
                                  </p:childTnLst>
                                </p:cTn>
                              </p:par>
                              <p:par>
                                <p:cTn id="21" presetID="17" presetClass="entr" presetSubtype="1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strVal val="#ppt_h"/>
                                          </p:val>
                                        </p:tav>
                                        <p:tav tm="100000">
                                          <p:val>
                                            <p:strVal val="#ppt_h"/>
                                          </p:val>
                                        </p:tav>
                                      </p:tavLst>
                                    </p:anim>
                                  </p:childTnLst>
                                </p:cTn>
                              </p:par>
                            </p:childTnLst>
                          </p:cTn>
                        </p:par>
                        <p:par>
                          <p:cTn id="25" fill="hold">
                            <p:stCondLst>
                              <p:cond delay="1000"/>
                            </p:stCondLst>
                            <p:childTnLst>
                              <p:par>
                                <p:cTn id="26" presetID="55"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strVal val="#ppt_w*0.70"/>
                                          </p:val>
                                        </p:tav>
                                        <p:tav tm="100000">
                                          <p:val>
                                            <p:strVal val="#ppt_w"/>
                                          </p:val>
                                        </p:tav>
                                      </p:tavLst>
                                    </p:anim>
                                    <p:anim calcmode="lin" valueType="num">
                                      <p:cBhvr>
                                        <p:cTn id="29" dur="1000" fill="hold"/>
                                        <p:tgtEl>
                                          <p:spTgt spid="7"/>
                                        </p:tgtEl>
                                        <p:attrNameLst>
                                          <p:attrName>ppt_h</p:attrName>
                                        </p:attrNameLst>
                                      </p:cBhvr>
                                      <p:tavLst>
                                        <p:tav tm="0">
                                          <p:val>
                                            <p:strVal val="#ppt_h"/>
                                          </p:val>
                                        </p:tav>
                                        <p:tav tm="100000">
                                          <p:val>
                                            <p:strVal val="#ppt_h"/>
                                          </p:val>
                                        </p:tav>
                                      </p:tavLst>
                                    </p:anim>
                                    <p:animEffect transition="in" filter="fade">
                                      <p:cBhvr>
                                        <p:cTn id="30" dur="1000"/>
                                        <p:tgtEl>
                                          <p:spTgt spid="7"/>
                                        </p:tgtEl>
                                      </p:cBhvr>
                                    </p:animEffect>
                                  </p:childTnLst>
                                </p:cTn>
                              </p:par>
                              <p:par>
                                <p:cTn id="31" presetID="17" presetClass="entr" presetSubtype="1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strVal val="#ppt_h"/>
                                          </p:val>
                                        </p:tav>
                                        <p:tav tm="100000">
                                          <p:val>
                                            <p:strVal val="#ppt_h"/>
                                          </p:val>
                                        </p:tav>
                                      </p:tavLst>
                                    </p:anim>
                                  </p:childTnLst>
                                </p:cTn>
                              </p:par>
                              <p:par>
                                <p:cTn id="35" presetID="17" presetClass="entr" presetSubtype="1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3874" t="13000" r="22189" b="6000"/>
          <a:stretch/>
        </p:blipFill>
        <p:spPr>
          <a:xfrm>
            <a:off x="10373490" y="105039"/>
            <a:ext cx="1670873" cy="1190681"/>
          </a:xfrm>
          <a:prstGeom prst="roundRect">
            <a:avLst>
              <a:gd name="adj" fmla="val 4167"/>
            </a:avLst>
          </a:prstGeom>
          <a:solidFill>
            <a:srgbClr val="FFFFFF"/>
          </a:solidFill>
          <a:ln w="28575" cap="sq">
            <a:solidFill>
              <a:srgbClr val="00B0F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Title 1"/>
          <p:cNvSpPr txBox="1">
            <a:spLocks/>
          </p:cNvSpPr>
          <p:nvPr/>
        </p:nvSpPr>
        <p:spPr>
          <a:xfrm>
            <a:off x="769843" y="967282"/>
            <a:ext cx="9525000" cy="766484"/>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mtClean="0">
                <a:latin typeface="NikoshBAN" panose="02000000000000000000" pitchFamily="2" charset="0"/>
                <a:cs typeface="NikoshBAN" panose="02000000000000000000" pitchFamily="2" charset="0"/>
              </a:rPr>
              <a:t>দলীয় কাজ</a:t>
            </a:r>
            <a:endParaRPr lang="en-US" dirty="0">
              <a:latin typeface="NikoshBAN" panose="02000000000000000000" pitchFamily="2" charset="0"/>
              <a:cs typeface="NikoshBAN" panose="02000000000000000000" pitchFamily="2"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647497352"/>
              </p:ext>
            </p:extLst>
          </p:nvPr>
        </p:nvGraphicFramePr>
        <p:xfrm>
          <a:off x="285180" y="3369823"/>
          <a:ext cx="11166953" cy="2372360"/>
        </p:xfrm>
        <a:graphic>
          <a:graphicData uri="http://schemas.openxmlformats.org/drawingml/2006/table">
            <a:tbl>
              <a:tblPr firstRow="1" bandRow="1">
                <a:tableStyleId>{073A0DAA-6AF3-43AB-8588-CEC1D06C72B9}</a:tableStyleId>
              </a:tblPr>
              <a:tblGrid>
                <a:gridCol w="2372295"/>
                <a:gridCol w="2343150"/>
                <a:gridCol w="3200401"/>
                <a:gridCol w="3251107"/>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0" dirty="0" smtClean="0">
                          <a:latin typeface="NikoshBAN" panose="02000000000000000000" pitchFamily="2" charset="0"/>
                          <a:cs typeface="NikoshBAN" panose="02000000000000000000" pitchFamily="2" charset="0"/>
                        </a:rPr>
                        <a:t>মেরুদণ্ডী প্রাণীর  নাম</a:t>
                      </a:r>
                    </a:p>
                  </a:txBody>
                  <a:tcPr>
                    <a:solidFill>
                      <a:schemeClr val="accent2">
                        <a:lumMod val="75000"/>
                      </a:schemeClr>
                    </a:solidFill>
                  </a:tcPr>
                </a:tc>
                <a:tc>
                  <a:txBody>
                    <a:bodyPr/>
                    <a:lstStyle/>
                    <a:p>
                      <a:pPr algn="ctr"/>
                      <a:r>
                        <a:rPr lang="en-US" sz="2800" b="0" dirty="0" smtClean="0">
                          <a:latin typeface="NikoshBAN" panose="02000000000000000000" pitchFamily="2" charset="0"/>
                          <a:cs typeface="NikoshBAN" panose="02000000000000000000" pitchFamily="2" charset="0"/>
                        </a:rPr>
                        <a:t>কোথায়</a:t>
                      </a:r>
                      <a:r>
                        <a:rPr lang="en-US" sz="2800" b="0" baseline="0" dirty="0" smtClean="0">
                          <a:latin typeface="NikoshBAN" panose="02000000000000000000" pitchFamily="2" charset="0"/>
                          <a:cs typeface="NikoshBAN" panose="02000000000000000000" pitchFamily="2" charset="0"/>
                        </a:rPr>
                        <a:t> বাস করে</a:t>
                      </a:r>
                      <a:endParaRPr lang="en-US" sz="2800" b="0" dirty="0">
                        <a:latin typeface="NikoshBAN" panose="02000000000000000000" pitchFamily="2" charset="0"/>
                        <a:cs typeface="NikoshBAN" panose="02000000000000000000" pitchFamily="2" charset="0"/>
                      </a:endParaRPr>
                    </a:p>
                  </a:txBody>
                  <a:tcPr>
                    <a:solidFill>
                      <a:schemeClr val="accent1">
                        <a:lumMod val="75000"/>
                      </a:schemeClr>
                    </a:solidFill>
                  </a:tcPr>
                </a:tc>
                <a:tc>
                  <a:txBody>
                    <a:bodyPr/>
                    <a:lstStyle/>
                    <a:p>
                      <a:pPr algn="ctr"/>
                      <a:r>
                        <a:rPr lang="en-US" sz="2800" b="0" dirty="0" smtClean="0">
                          <a:latin typeface="NikoshBAN" panose="02000000000000000000" pitchFamily="2" charset="0"/>
                          <a:cs typeface="NikoshBAN" panose="02000000000000000000" pitchFamily="2" charset="0"/>
                        </a:rPr>
                        <a:t>দেহ</a:t>
                      </a:r>
                      <a:r>
                        <a:rPr lang="en-US" sz="2800" b="0" baseline="0" dirty="0" smtClean="0">
                          <a:latin typeface="NikoshBAN" panose="02000000000000000000" pitchFamily="2" charset="0"/>
                          <a:cs typeface="NikoshBAN" panose="02000000000000000000" pitchFamily="2" charset="0"/>
                        </a:rPr>
                        <a:t> কী দিয়ে ঢাকা থাকে</a:t>
                      </a:r>
                      <a:endParaRPr lang="en-US" sz="2800" b="0" dirty="0">
                        <a:latin typeface="NikoshBAN" panose="02000000000000000000" pitchFamily="2" charset="0"/>
                        <a:cs typeface="NikoshBAN" panose="02000000000000000000" pitchFamily="2" charset="0"/>
                      </a:endParaRPr>
                    </a:p>
                  </a:txBody>
                  <a:tcPr>
                    <a:solidFill>
                      <a:schemeClr val="accent6">
                        <a:lumMod val="75000"/>
                      </a:schemeClr>
                    </a:solidFill>
                  </a:tcPr>
                </a:tc>
                <a:tc>
                  <a:txBody>
                    <a:bodyPr/>
                    <a:lstStyle/>
                    <a:p>
                      <a:pPr algn="ctr"/>
                      <a:r>
                        <a:rPr lang="en-US" sz="2800" b="0" dirty="0" smtClean="0">
                          <a:latin typeface="NikoshBAN" panose="02000000000000000000" pitchFamily="2" charset="0"/>
                          <a:cs typeface="NikoshBAN" panose="02000000000000000000" pitchFamily="2" charset="0"/>
                        </a:rPr>
                        <a:t>কীভাবে চলাচল করে</a:t>
                      </a:r>
                      <a:endParaRPr lang="en-US" sz="2800" b="0" dirty="0">
                        <a:latin typeface="NikoshBAN" panose="02000000000000000000" pitchFamily="2" charset="0"/>
                        <a:cs typeface="NikoshBAN" panose="02000000000000000000" pitchFamily="2" charset="0"/>
                      </a:endParaRPr>
                    </a:p>
                  </a:txBody>
                  <a:tcPr>
                    <a:solidFill>
                      <a:schemeClr val="accent4">
                        <a:lumMod val="75000"/>
                      </a:schemeClr>
                    </a:solidFill>
                  </a:tcPr>
                </a:tc>
              </a:tr>
              <a:tr h="370840">
                <a:tc>
                  <a:txBody>
                    <a:bodyPr/>
                    <a:lstStyle/>
                    <a:p>
                      <a:pPr algn="ctr"/>
                      <a:endParaRPr lang="en-US" dirty="0"/>
                    </a:p>
                  </a:txBody>
                  <a:tcPr>
                    <a:solidFill>
                      <a:schemeClr val="accent2">
                        <a:lumMod val="60000"/>
                        <a:lumOff val="40000"/>
                      </a:schemeClr>
                    </a:solidFill>
                  </a:tcPr>
                </a:tc>
                <a:tc>
                  <a:txBody>
                    <a:bodyPr/>
                    <a:lstStyle/>
                    <a:p>
                      <a:pPr algn="ctr"/>
                      <a:endParaRPr lang="en-US" dirty="0"/>
                    </a:p>
                  </a:txBody>
                  <a:tcPr>
                    <a:solidFill>
                      <a:schemeClr val="accent2">
                        <a:lumMod val="60000"/>
                        <a:lumOff val="40000"/>
                      </a:schemeClr>
                    </a:solidFill>
                  </a:tcPr>
                </a:tc>
                <a:tc>
                  <a:txBody>
                    <a:bodyPr/>
                    <a:lstStyle/>
                    <a:p>
                      <a:pPr algn="ctr"/>
                      <a:endParaRPr lang="en-US" dirty="0"/>
                    </a:p>
                  </a:txBody>
                  <a:tcPr>
                    <a:solidFill>
                      <a:schemeClr val="accent2">
                        <a:lumMod val="60000"/>
                        <a:lumOff val="40000"/>
                      </a:schemeClr>
                    </a:solidFill>
                  </a:tcPr>
                </a:tc>
                <a:tc>
                  <a:txBody>
                    <a:bodyPr/>
                    <a:lstStyle/>
                    <a:p>
                      <a:pPr algn="ctr"/>
                      <a:endParaRPr lang="en-US" dirty="0"/>
                    </a:p>
                  </a:txBody>
                  <a:tcPr>
                    <a:solidFill>
                      <a:schemeClr val="accent2">
                        <a:lumMod val="60000"/>
                        <a:lumOff val="40000"/>
                      </a:schemeClr>
                    </a:solidFill>
                  </a:tcPr>
                </a:tc>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370840">
                <a:tc>
                  <a:txBody>
                    <a:bodyPr/>
                    <a:lstStyle/>
                    <a:p>
                      <a:pPr algn="ctr"/>
                      <a:endParaRPr lang="en-US" dirty="0"/>
                    </a:p>
                  </a:txBody>
                  <a:tcPr>
                    <a:solidFill>
                      <a:schemeClr val="accent6">
                        <a:lumMod val="60000"/>
                        <a:lumOff val="40000"/>
                      </a:schemeClr>
                    </a:solidFill>
                  </a:tcPr>
                </a:tc>
                <a:tc>
                  <a:txBody>
                    <a:bodyPr/>
                    <a:lstStyle/>
                    <a:p>
                      <a:pPr algn="ctr"/>
                      <a:endParaRPr lang="en-US" dirty="0"/>
                    </a:p>
                  </a:txBody>
                  <a:tcPr>
                    <a:solidFill>
                      <a:schemeClr val="accent6">
                        <a:lumMod val="60000"/>
                        <a:lumOff val="40000"/>
                      </a:schemeClr>
                    </a:solidFill>
                  </a:tcPr>
                </a:tc>
                <a:tc>
                  <a:txBody>
                    <a:bodyPr/>
                    <a:lstStyle/>
                    <a:p>
                      <a:pPr algn="ctr"/>
                      <a:endParaRPr lang="en-US" dirty="0"/>
                    </a:p>
                  </a:txBody>
                  <a:tcPr>
                    <a:solidFill>
                      <a:schemeClr val="accent6">
                        <a:lumMod val="60000"/>
                        <a:lumOff val="40000"/>
                      </a:schemeClr>
                    </a:solidFill>
                  </a:tcPr>
                </a:tc>
                <a:tc>
                  <a:txBody>
                    <a:bodyPr/>
                    <a:lstStyle/>
                    <a:p>
                      <a:pPr algn="ctr"/>
                      <a:endParaRPr lang="en-US" dirty="0"/>
                    </a:p>
                  </a:txBody>
                  <a:tcPr>
                    <a:solidFill>
                      <a:schemeClr val="accent6">
                        <a:lumMod val="60000"/>
                        <a:lumOff val="40000"/>
                      </a:schemeClr>
                    </a:solidFill>
                  </a:tcPr>
                </a:tc>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370840">
                <a:tc>
                  <a:txBody>
                    <a:bodyPr/>
                    <a:lstStyle/>
                    <a:p>
                      <a:pPr algn="ctr"/>
                      <a:endParaRPr lang="en-US" dirty="0"/>
                    </a:p>
                  </a:txBody>
                  <a:tcPr>
                    <a:solidFill>
                      <a:srgbClr val="00B0F0"/>
                    </a:solidFill>
                  </a:tcPr>
                </a:tc>
                <a:tc>
                  <a:txBody>
                    <a:bodyPr/>
                    <a:lstStyle/>
                    <a:p>
                      <a:pPr algn="ctr"/>
                      <a:endParaRPr lang="en-US" dirty="0"/>
                    </a:p>
                  </a:txBody>
                  <a:tcPr>
                    <a:solidFill>
                      <a:srgbClr val="00B0F0"/>
                    </a:solidFill>
                  </a:tcPr>
                </a:tc>
                <a:tc>
                  <a:txBody>
                    <a:bodyPr/>
                    <a:lstStyle/>
                    <a:p>
                      <a:pPr algn="ctr"/>
                      <a:endParaRPr lang="en-US" dirty="0"/>
                    </a:p>
                  </a:txBody>
                  <a:tcPr>
                    <a:solidFill>
                      <a:srgbClr val="00B0F0"/>
                    </a:solidFill>
                  </a:tcPr>
                </a:tc>
                <a:tc>
                  <a:txBody>
                    <a:bodyPr/>
                    <a:lstStyle/>
                    <a:p>
                      <a:pPr algn="ctr"/>
                      <a:endParaRPr lang="en-US" dirty="0"/>
                    </a:p>
                  </a:txBody>
                  <a:tcPr>
                    <a:solidFill>
                      <a:srgbClr val="00B0F0"/>
                    </a:solidFill>
                  </a:tcPr>
                </a:tc>
              </a:tr>
            </a:tbl>
          </a:graphicData>
        </a:graphic>
      </p:graphicFrame>
      <p:pic>
        <p:nvPicPr>
          <p:cNvPr id="8" name="Picture 7" descr="C:\Users\pc\Desktop\Content\rose_PNG637.png"/>
          <p:cNvPicPr>
            <a:picLocks noChangeAspect="1" noChangeArrowheads="1"/>
          </p:cNvPicPr>
          <p:nvPr/>
        </p:nvPicPr>
        <p:blipFill>
          <a:blip r:embed="rId3" cstate="print"/>
          <a:srcRect/>
          <a:stretch>
            <a:fillRect/>
          </a:stretch>
        </p:blipFill>
        <p:spPr bwMode="auto">
          <a:xfrm>
            <a:off x="110773" y="105039"/>
            <a:ext cx="1301459" cy="1023674"/>
          </a:xfrm>
          <a:prstGeom prst="rect">
            <a:avLst/>
          </a:prstGeom>
          <a:noFill/>
        </p:spPr>
      </p:pic>
      <p:sp>
        <p:nvSpPr>
          <p:cNvPr id="9" name="Footer Placeholder 1"/>
          <p:cNvSpPr>
            <a:spLocks noGrp="1"/>
          </p:cNvSpPr>
          <p:nvPr>
            <p:ph type="ftr" sz="quarter" idx="11"/>
          </p:nvPr>
        </p:nvSpPr>
        <p:spPr>
          <a:xfrm>
            <a:off x="3715294" y="6392395"/>
            <a:ext cx="5083427" cy="365125"/>
          </a:xfrm>
        </p:spPr>
        <p:txBody>
          <a:bodyPr/>
          <a:lstStyle/>
          <a:p>
            <a:r>
              <a:rPr lang="en-US" dirty="0" smtClean="0"/>
              <a:t>Niice Akter ,Kharikhali G.P.S ,Jhenidah.</a:t>
            </a:r>
            <a:endParaRPr lang="en-US" dirty="0"/>
          </a:p>
        </p:txBody>
      </p:sp>
      <p:sp>
        <p:nvSpPr>
          <p:cNvPr id="10" name="Frame 9">
            <a:extLst>
              <a:ext uri="{FF2B5EF4-FFF2-40B4-BE49-F238E27FC236}">
                <a16:creationId xmlns:a16="http://schemas.microsoft.com/office/drawing/2014/main" xmlns="" id="{01CA7562-3982-498E-B1EC-2D9F0A4C489C}"/>
              </a:ext>
            </a:extLst>
          </p:cNvPr>
          <p:cNvSpPr/>
          <p:nvPr/>
        </p:nvSpPr>
        <p:spPr>
          <a:xfrm>
            <a:off x="-152400" y="0"/>
            <a:ext cx="12344400" cy="7010400"/>
          </a:xfrm>
          <a:prstGeom prst="frame">
            <a:avLst>
              <a:gd name="adj1" fmla="val 2578"/>
            </a:avLst>
          </a:prstGeom>
          <a:blipFill dpi="0" rotWithShape="1">
            <a:blip r:embed="rId4">
              <a:extLst>
                <a:ext uri="{28A0092B-C50C-407E-A947-70E740481C1C}">
                  <a14:useLocalDpi xmlns:a14="http://schemas.microsoft.com/office/drawing/2010/main" val="0"/>
                </a:ext>
              </a:extLst>
            </a:blip>
            <a:srcRect/>
            <a:stretch>
              <a:fillRect/>
            </a:stretch>
          </a:blipFill>
          <a:ln>
            <a:solidFill>
              <a:srgbClr val="00206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94265" y="1839846"/>
            <a:ext cx="1763674" cy="1321054"/>
          </a:xfrm>
          <a:prstGeom prst="rect">
            <a:avLst/>
          </a:prstGeom>
          <a:ln w="28575">
            <a:solidFill>
              <a:srgbClr val="C00000"/>
            </a:solidFill>
          </a:ln>
          <a:scene3d>
            <a:camera prst="orthographicFront"/>
            <a:lightRig rig="threePt" dir="t"/>
          </a:scene3d>
          <a:sp3d>
            <a:bevelT prst="angle"/>
          </a:sp3d>
        </p:spPr>
      </p:pic>
      <p:sp>
        <p:nvSpPr>
          <p:cNvPr id="13" name="TextBox 12"/>
          <p:cNvSpPr txBox="1"/>
          <p:nvPr/>
        </p:nvSpPr>
        <p:spPr>
          <a:xfrm>
            <a:off x="8886823" y="2153148"/>
            <a:ext cx="3062287" cy="523220"/>
          </a:xfrm>
          <a:prstGeom prst="rect">
            <a:avLst/>
          </a:prstGeom>
          <a:noFill/>
        </p:spPr>
        <p:txBody>
          <a:bodyPr wrap="square" rtlCol="0">
            <a:spAutoFit/>
          </a:bodyPr>
          <a:lstStyle/>
          <a:p>
            <a:r>
              <a:rPr lang="bn-IN" sz="2800" b="1" dirty="0" smtClean="0">
                <a:latin typeface="Kalpurush" panose="02000600000000000000" pitchFamily="2" charset="0"/>
                <a:cs typeface="Kalpurush" panose="02000600000000000000" pitchFamily="2" charset="0"/>
              </a:rPr>
              <a:t>সময়: ৮ মিনিট </a:t>
            </a:r>
            <a:endParaRPr lang="en-US" sz="2800" b="1" dirty="0">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14644562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3874" t="13000" r="22189" b="6000"/>
          <a:stretch/>
        </p:blipFill>
        <p:spPr>
          <a:xfrm>
            <a:off x="10373490" y="105039"/>
            <a:ext cx="1670873" cy="1190681"/>
          </a:xfrm>
          <a:prstGeom prst="roundRect">
            <a:avLst>
              <a:gd name="adj" fmla="val 4167"/>
            </a:avLst>
          </a:prstGeom>
          <a:solidFill>
            <a:srgbClr val="FFFFFF"/>
          </a:solidFill>
          <a:ln w="28575" cap="sq">
            <a:solidFill>
              <a:srgbClr val="00B0F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8" name="Picture 7" descr="C:\Users\pc\Desktop\Content\rose_PNG637.png"/>
          <p:cNvPicPr>
            <a:picLocks noChangeAspect="1" noChangeArrowheads="1"/>
          </p:cNvPicPr>
          <p:nvPr/>
        </p:nvPicPr>
        <p:blipFill>
          <a:blip r:embed="rId3" cstate="print"/>
          <a:srcRect/>
          <a:stretch>
            <a:fillRect/>
          </a:stretch>
        </p:blipFill>
        <p:spPr bwMode="auto">
          <a:xfrm>
            <a:off x="110773" y="105039"/>
            <a:ext cx="1301459" cy="1023674"/>
          </a:xfrm>
          <a:prstGeom prst="rect">
            <a:avLst/>
          </a:prstGeom>
          <a:noFill/>
        </p:spPr>
      </p:pic>
      <p:sp>
        <p:nvSpPr>
          <p:cNvPr id="9" name="Footer Placeholder 1"/>
          <p:cNvSpPr>
            <a:spLocks noGrp="1"/>
          </p:cNvSpPr>
          <p:nvPr>
            <p:ph type="ftr" sz="quarter" idx="11"/>
          </p:nvPr>
        </p:nvSpPr>
        <p:spPr>
          <a:xfrm>
            <a:off x="4029619" y="6378108"/>
            <a:ext cx="5083427" cy="365125"/>
          </a:xfrm>
        </p:spPr>
        <p:txBody>
          <a:bodyPr/>
          <a:lstStyle/>
          <a:p>
            <a:r>
              <a:rPr lang="en-US" dirty="0" smtClean="0"/>
              <a:t>Niice Akter ,Kharikhali G.P.S ,Jhenidah.</a:t>
            </a:r>
            <a:endParaRPr lang="en-US" dirty="0"/>
          </a:p>
        </p:txBody>
      </p:sp>
      <p:sp>
        <p:nvSpPr>
          <p:cNvPr id="10" name="Frame 9">
            <a:extLst>
              <a:ext uri="{FF2B5EF4-FFF2-40B4-BE49-F238E27FC236}">
                <a16:creationId xmlns:a16="http://schemas.microsoft.com/office/drawing/2014/main" xmlns="" id="{01CA7562-3982-498E-B1EC-2D9F0A4C489C}"/>
              </a:ext>
            </a:extLst>
          </p:cNvPr>
          <p:cNvSpPr/>
          <p:nvPr/>
        </p:nvSpPr>
        <p:spPr>
          <a:xfrm>
            <a:off x="-152400" y="0"/>
            <a:ext cx="12344400" cy="7010400"/>
          </a:xfrm>
          <a:prstGeom prst="frame">
            <a:avLst>
              <a:gd name="adj1" fmla="val 2578"/>
            </a:avLst>
          </a:prstGeom>
          <a:blipFill dpi="0" rotWithShape="1">
            <a:blip r:embed="rId4">
              <a:extLst>
                <a:ext uri="{28A0092B-C50C-407E-A947-70E740481C1C}">
                  <a14:useLocalDpi xmlns:a14="http://schemas.microsoft.com/office/drawing/2010/main" val="0"/>
                </a:ext>
              </a:extLst>
            </a:blip>
            <a:srcRect/>
            <a:stretch>
              <a:fillRect/>
            </a:stretch>
          </a:blipFill>
          <a:ln>
            <a:solidFill>
              <a:srgbClr val="00206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sp>
        <p:nvSpPr>
          <p:cNvPr id="11" name="Title 1"/>
          <p:cNvSpPr txBox="1">
            <a:spLocks/>
          </p:cNvSpPr>
          <p:nvPr/>
        </p:nvSpPr>
        <p:spPr>
          <a:xfrm>
            <a:off x="828675" y="1454336"/>
            <a:ext cx="10458450" cy="764428"/>
          </a:xfrm>
          <a:prstGeom prst="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5400" dirty="0" smtClean="0">
                <a:latin typeface="NikoshBAN" panose="02000000000000000000" pitchFamily="2" charset="0"/>
                <a:cs typeface="NikoshBAN" panose="02000000000000000000" pitchFamily="2" charset="0"/>
              </a:rPr>
              <a:t>                                   </a:t>
            </a:r>
            <a:r>
              <a:rPr lang="en-US" sz="2800" dirty="0" smtClean="0">
                <a:latin typeface="NikoshBAN" panose="02000000000000000000" pitchFamily="2" charset="0"/>
                <a:cs typeface="NikoshBAN" panose="02000000000000000000" pitchFamily="2" charset="0"/>
              </a:rPr>
              <a:t>অপশনে ক্লিক করুন</a:t>
            </a:r>
            <a:endParaRPr lang="en-US" sz="5400" dirty="0">
              <a:latin typeface="NikoshBAN" panose="02000000000000000000" pitchFamily="2" charset="0"/>
              <a:cs typeface="NikoshBAN" panose="02000000000000000000" pitchFamily="2" charset="0"/>
            </a:endParaRPr>
          </a:p>
        </p:txBody>
      </p:sp>
      <p:sp>
        <p:nvSpPr>
          <p:cNvPr id="14" name="Rectangle 13"/>
          <p:cNvSpPr/>
          <p:nvPr/>
        </p:nvSpPr>
        <p:spPr>
          <a:xfrm>
            <a:off x="819148" y="2270099"/>
            <a:ext cx="10515600" cy="3000778"/>
          </a:xfrm>
          <a:prstGeom prst="rect">
            <a:avLst/>
          </a:prstGeom>
          <a:solidFill>
            <a:schemeClr val="accent6">
              <a:lumMod val="60000"/>
              <a:lumOff val="40000"/>
            </a:schemeClr>
          </a:solidFill>
          <a:ln w="28575">
            <a:solidFill>
              <a:schemeClr val="bg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latin typeface="NikoshBAN" panose="02000000000000000000" pitchFamily="2" charset="0"/>
              <a:cs typeface="NikoshBAN" panose="02000000000000000000" pitchFamily="2" charset="0"/>
            </a:endParaRPr>
          </a:p>
        </p:txBody>
      </p:sp>
      <p:sp>
        <p:nvSpPr>
          <p:cNvPr id="15" name="Rectangle 14"/>
          <p:cNvSpPr/>
          <p:nvPr/>
        </p:nvSpPr>
        <p:spPr>
          <a:xfrm>
            <a:off x="1040369" y="2711988"/>
            <a:ext cx="10084159" cy="489398"/>
          </a:xfrm>
          <a:prstGeom prst="rect">
            <a:avLst/>
          </a:prstGeom>
          <a:solidFill>
            <a:schemeClr val="accent4">
              <a:lumMod val="40000"/>
              <a:lumOff val="60000"/>
            </a:schemeClr>
          </a:solidFill>
          <a:ln w="28575">
            <a:solidFill>
              <a:schemeClr val="bg1"/>
            </a:solidFill>
          </a:ln>
        </p:spPr>
        <p:style>
          <a:lnRef idx="1">
            <a:schemeClr val="accent3"/>
          </a:lnRef>
          <a:fillRef idx="2">
            <a:schemeClr val="accent3"/>
          </a:fillRef>
          <a:effectRef idx="1">
            <a:schemeClr val="accent3"/>
          </a:effectRef>
          <a:fontRef idx="minor">
            <a:schemeClr val="dk1"/>
          </a:fontRef>
        </p:style>
        <p:txBody>
          <a:bodyPr rtlCol="0" anchor="ctr"/>
          <a:lstStyle/>
          <a:p>
            <a:r>
              <a:rPr lang="bn-BD" sz="3600" dirty="0" smtClean="0">
                <a:latin typeface="NikoshBAN" panose="02000000000000000000" pitchFamily="2" charset="0"/>
                <a:cs typeface="NikoshBAN" panose="02000000000000000000" pitchFamily="2" charset="0"/>
              </a:rPr>
              <a:t>১। </a:t>
            </a:r>
            <a:r>
              <a:rPr lang="bn-IN" sz="3600" dirty="0" smtClean="0">
                <a:latin typeface="NikoshBAN" panose="02000000000000000000" pitchFamily="2" charset="0"/>
                <a:cs typeface="NikoshBAN" panose="02000000000000000000" pitchFamily="2" charset="0"/>
              </a:rPr>
              <a:t>নিচের কোনটি </a:t>
            </a:r>
            <a:r>
              <a:rPr lang="en-US" sz="3600" dirty="0" smtClean="0">
                <a:latin typeface="NikoshBAN" panose="02000000000000000000" pitchFamily="2" charset="0"/>
                <a:cs typeface="NikoshBAN" panose="02000000000000000000" pitchFamily="2" charset="0"/>
              </a:rPr>
              <a:t>মেরুদণ্ডী প্রাণী?</a:t>
            </a:r>
          </a:p>
        </p:txBody>
      </p:sp>
      <p:sp>
        <p:nvSpPr>
          <p:cNvPr id="16" name="Rectangle 15"/>
          <p:cNvSpPr/>
          <p:nvPr/>
        </p:nvSpPr>
        <p:spPr>
          <a:xfrm>
            <a:off x="1040369" y="3703661"/>
            <a:ext cx="3825026" cy="489398"/>
          </a:xfrm>
          <a:prstGeom prst="rect">
            <a:avLst/>
          </a:prstGeom>
          <a:solidFill>
            <a:schemeClr val="accent2">
              <a:lumMod val="60000"/>
              <a:lumOff val="40000"/>
            </a:schemeClr>
          </a:solidFill>
          <a:ln w="28575">
            <a:solidFill>
              <a:schemeClr val="bg1"/>
            </a:solidFill>
          </a:ln>
        </p:spPr>
        <p:style>
          <a:lnRef idx="1">
            <a:schemeClr val="accent3"/>
          </a:lnRef>
          <a:fillRef idx="2">
            <a:schemeClr val="accent3"/>
          </a:fillRef>
          <a:effectRef idx="1">
            <a:schemeClr val="accent3"/>
          </a:effectRef>
          <a:fontRef idx="minor">
            <a:schemeClr val="dk1"/>
          </a:fontRef>
        </p:style>
        <p:txBody>
          <a:bodyPr rtlCol="0" anchor="ctr"/>
          <a:lstStyle/>
          <a:p>
            <a:r>
              <a:rPr lang="bn-BD" sz="3600" dirty="0" smtClean="0">
                <a:latin typeface="NikoshBAN" panose="02000000000000000000" pitchFamily="2" charset="0"/>
                <a:cs typeface="NikoshBAN" panose="02000000000000000000" pitchFamily="2" charset="0"/>
              </a:rPr>
              <a:t>ক)</a:t>
            </a:r>
            <a:r>
              <a:rPr lang="bn-IN" sz="3600" dirty="0" smtClean="0">
                <a:latin typeface="NikoshBAN" panose="02000000000000000000" pitchFamily="2" charset="0"/>
                <a:cs typeface="NikoshBAN" panose="02000000000000000000" pitchFamily="2" charset="0"/>
              </a:rPr>
              <a:t> মাছি</a:t>
            </a:r>
            <a:r>
              <a:rPr lang="bn-BD" sz="3600" dirty="0" smtClean="0">
                <a:latin typeface="NikoshBAN" panose="02000000000000000000" pitchFamily="2" charset="0"/>
                <a:cs typeface="NikoshBAN" panose="02000000000000000000" pitchFamily="2" charset="0"/>
              </a:rPr>
              <a:t> </a:t>
            </a:r>
            <a:endParaRPr lang="en-US" sz="3600" dirty="0" smtClean="0">
              <a:latin typeface="NikoshBAN" panose="02000000000000000000" pitchFamily="2" charset="0"/>
              <a:cs typeface="NikoshBAN" panose="02000000000000000000" pitchFamily="2" charset="0"/>
            </a:endParaRPr>
          </a:p>
        </p:txBody>
      </p:sp>
      <p:sp>
        <p:nvSpPr>
          <p:cNvPr id="17" name="Rectangle 16"/>
          <p:cNvSpPr/>
          <p:nvPr/>
        </p:nvSpPr>
        <p:spPr>
          <a:xfrm>
            <a:off x="7299502" y="3703661"/>
            <a:ext cx="3825026" cy="489398"/>
          </a:xfrm>
          <a:prstGeom prst="rect">
            <a:avLst/>
          </a:prstGeom>
          <a:solidFill>
            <a:schemeClr val="accent2">
              <a:lumMod val="60000"/>
              <a:lumOff val="40000"/>
            </a:schemeClr>
          </a:solidFill>
          <a:ln w="28575">
            <a:solidFill>
              <a:schemeClr val="bg1"/>
            </a:solidFill>
          </a:ln>
        </p:spPr>
        <p:style>
          <a:lnRef idx="1">
            <a:schemeClr val="accent3"/>
          </a:lnRef>
          <a:fillRef idx="2">
            <a:schemeClr val="accent3"/>
          </a:fillRef>
          <a:effectRef idx="1">
            <a:schemeClr val="accent3"/>
          </a:effectRef>
          <a:fontRef idx="minor">
            <a:schemeClr val="dk1"/>
          </a:fontRef>
        </p:style>
        <p:txBody>
          <a:bodyPr rtlCol="0" anchor="ctr"/>
          <a:lstStyle/>
          <a:p>
            <a:r>
              <a:rPr lang="bn-BD" sz="3600" dirty="0" smtClean="0">
                <a:latin typeface="NikoshBAN" panose="02000000000000000000" pitchFamily="2" charset="0"/>
                <a:cs typeface="NikoshBAN" panose="02000000000000000000" pitchFamily="2" charset="0"/>
              </a:rPr>
              <a:t>খ) </a:t>
            </a:r>
            <a:r>
              <a:rPr lang="bn-IN" sz="3600" dirty="0" smtClean="0">
                <a:latin typeface="NikoshBAN" panose="02000000000000000000" pitchFamily="2" charset="0"/>
                <a:cs typeface="NikoshBAN" panose="02000000000000000000" pitchFamily="2" charset="0"/>
              </a:rPr>
              <a:t>মশা</a:t>
            </a:r>
            <a:r>
              <a:rPr lang="en-US" sz="3600" dirty="0" smtClean="0">
                <a:latin typeface="NikoshBAN" panose="02000000000000000000" pitchFamily="2" charset="0"/>
                <a:cs typeface="NikoshBAN" panose="02000000000000000000" pitchFamily="2" charset="0"/>
              </a:rPr>
              <a:t> </a:t>
            </a:r>
          </a:p>
        </p:txBody>
      </p:sp>
      <p:sp>
        <p:nvSpPr>
          <p:cNvPr id="18" name="Rectangle 17"/>
          <p:cNvSpPr/>
          <p:nvPr/>
        </p:nvSpPr>
        <p:spPr>
          <a:xfrm>
            <a:off x="1040369" y="4450635"/>
            <a:ext cx="3825026" cy="489398"/>
          </a:xfrm>
          <a:prstGeom prst="rect">
            <a:avLst/>
          </a:prstGeom>
          <a:solidFill>
            <a:schemeClr val="accent2">
              <a:lumMod val="60000"/>
              <a:lumOff val="40000"/>
            </a:schemeClr>
          </a:solidFill>
          <a:ln w="28575">
            <a:solidFill>
              <a:schemeClr val="bg1"/>
            </a:solidFill>
          </a:ln>
        </p:spPr>
        <p:style>
          <a:lnRef idx="1">
            <a:schemeClr val="accent3"/>
          </a:lnRef>
          <a:fillRef idx="2">
            <a:schemeClr val="accent3"/>
          </a:fillRef>
          <a:effectRef idx="1">
            <a:schemeClr val="accent3"/>
          </a:effectRef>
          <a:fontRef idx="minor">
            <a:schemeClr val="dk1"/>
          </a:fontRef>
        </p:style>
        <p:txBody>
          <a:bodyPr rtlCol="0" anchor="ctr"/>
          <a:lstStyle/>
          <a:p>
            <a:r>
              <a:rPr lang="bn-BD" sz="3200" dirty="0" smtClean="0">
                <a:latin typeface="NikoshBAN" panose="02000000000000000000" pitchFamily="2" charset="0"/>
                <a:cs typeface="NikoshBAN" panose="02000000000000000000" pitchFamily="2" charset="0"/>
              </a:rPr>
              <a:t>গ) </a:t>
            </a:r>
            <a:r>
              <a:rPr lang="bn-IN" sz="3600" dirty="0" smtClean="0">
                <a:latin typeface="NikoshBAN" panose="02000000000000000000" pitchFamily="2" charset="0"/>
                <a:cs typeface="NikoshBAN" panose="02000000000000000000" pitchFamily="2" charset="0"/>
              </a:rPr>
              <a:t>প্রজাপতি</a:t>
            </a:r>
            <a:endParaRPr lang="en-US" sz="3200" dirty="0" smtClean="0">
              <a:latin typeface="NikoshBAN" panose="02000000000000000000" pitchFamily="2" charset="0"/>
              <a:cs typeface="NikoshBAN" panose="02000000000000000000" pitchFamily="2" charset="0"/>
            </a:endParaRPr>
          </a:p>
        </p:txBody>
      </p:sp>
      <p:sp>
        <p:nvSpPr>
          <p:cNvPr id="19" name="Rectangle 18"/>
          <p:cNvSpPr/>
          <p:nvPr/>
        </p:nvSpPr>
        <p:spPr>
          <a:xfrm>
            <a:off x="7299502" y="4450635"/>
            <a:ext cx="3825026" cy="489398"/>
          </a:xfrm>
          <a:prstGeom prst="rect">
            <a:avLst/>
          </a:prstGeom>
          <a:solidFill>
            <a:schemeClr val="accent2">
              <a:lumMod val="60000"/>
              <a:lumOff val="40000"/>
            </a:schemeClr>
          </a:solidFill>
          <a:ln w="28575">
            <a:solidFill>
              <a:schemeClr val="bg1"/>
            </a:solidFill>
          </a:ln>
        </p:spPr>
        <p:style>
          <a:lnRef idx="1">
            <a:schemeClr val="accent3"/>
          </a:lnRef>
          <a:fillRef idx="2">
            <a:schemeClr val="accent3"/>
          </a:fillRef>
          <a:effectRef idx="1">
            <a:schemeClr val="accent3"/>
          </a:effectRef>
          <a:fontRef idx="minor">
            <a:schemeClr val="dk1"/>
          </a:fontRef>
        </p:style>
        <p:txBody>
          <a:bodyPr rtlCol="0" anchor="ctr"/>
          <a:lstStyle/>
          <a:p>
            <a:r>
              <a:rPr lang="bn-BD" sz="3600" dirty="0" smtClean="0">
                <a:latin typeface="NikoshBAN" panose="02000000000000000000" pitchFamily="2" charset="0"/>
                <a:cs typeface="NikoshBAN" panose="02000000000000000000" pitchFamily="2" charset="0"/>
              </a:rPr>
              <a:t>ঘ) </a:t>
            </a:r>
            <a:r>
              <a:rPr lang="bn-IN" sz="3600" dirty="0" smtClean="0">
                <a:latin typeface="NikoshBAN" panose="02000000000000000000" pitchFamily="2" charset="0"/>
                <a:cs typeface="NikoshBAN" panose="02000000000000000000" pitchFamily="2" charset="0"/>
              </a:rPr>
              <a:t>কবুতর</a:t>
            </a:r>
            <a:endParaRPr lang="en-US" sz="3600" dirty="0" smtClean="0">
              <a:latin typeface="NikoshBAN" panose="02000000000000000000" pitchFamily="2" charset="0"/>
              <a:cs typeface="NikoshBAN" panose="02000000000000000000" pitchFamily="2" charset="0"/>
            </a:endParaRPr>
          </a:p>
        </p:txBody>
      </p:sp>
      <p:sp>
        <p:nvSpPr>
          <p:cNvPr id="20" name="Rectangle 19"/>
          <p:cNvSpPr/>
          <p:nvPr/>
        </p:nvSpPr>
        <p:spPr>
          <a:xfrm>
            <a:off x="4266928" y="5460589"/>
            <a:ext cx="3602466" cy="733360"/>
          </a:xfrm>
          <a:prstGeom prst="rect">
            <a:avLst/>
          </a:prstGeom>
          <a:solidFill>
            <a:schemeClr val="accent6">
              <a:lumMod val="60000"/>
              <a:lumOff val="40000"/>
            </a:schemeClr>
          </a:solidFill>
          <a:ln w="28575">
            <a:solidFill>
              <a:schemeClr val="bg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4400" dirty="0" smtClean="0">
                <a:latin typeface="NikoshBAN" panose="02000000000000000000" pitchFamily="2" charset="0"/>
                <a:cs typeface="NikoshBAN" panose="02000000000000000000" pitchFamily="2" charset="0"/>
              </a:rPr>
              <a:t>আবার চেষ্টা কর</a:t>
            </a:r>
            <a:endParaRPr lang="en-US" sz="4400" dirty="0" smtClean="0">
              <a:latin typeface="NikoshBAN" panose="02000000000000000000" pitchFamily="2" charset="0"/>
              <a:cs typeface="NikoshBAN" panose="02000000000000000000" pitchFamily="2" charset="0"/>
            </a:endParaRPr>
          </a:p>
        </p:txBody>
      </p:sp>
      <p:sp>
        <p:nvSpPr>
          <p:cNvPr id="21" name="Rectangle 20"/>
          <p:cNvSpPr/>
          <p:nvPr/>
        </p:nvSpPr>
        <p:spPr>
          <a:xfrm>
            <a:off x="4266928" y="5436722"/>
            <a:ext cx="3602466" cy="733360"/>
          </a:xfrm>
          <a:prstGeom prst="rect">
            <a:avLst/>
          </a:prstGeom>
          <a:solidFill>
            <a:schemeClr val="accent6">
              <a:lumMod val="60000"/>
              <a:lumOff val="40000"/>
            </a:schemeClr>
          </a:solidFill>
          <a:ln w="28575">
            <a:solidFill>
              <a:schemeClr val="bg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4400" dirty="0" smtClean="0">
                <a:latin typeface="NikoshBAN" panose="02000000000000000000" pitchFamily="2" charset="0"/>
                <a:cs typeface="NikoshBAN" panose="02000000000000000000" pitchFamily="2" charset="0"/>
              </a:rPr>
              <a:t>আবার চেষ্টা কর</a:t>
            </a:r>
            <a:endParaRPr lang="en-US" sz="4400" dirty="0" smtClean="0">
              <a:latin typeface="NikoshBAN" panose="02000000000000000000" pitchFamily="2" charset="0"/>
              <a:cs typeface="NikoshBAN" panose="02000000000000000000" pitchFamily="2" charset="0"/>
            </a:endParaRPr>
          </a:p>
        </p:txBody>
      </p:sp>
      <p:sp>
        <p:nvSpPr>
          <p:cNvPr id="22" name="Rectangle 21"/>
          <p:cNvSpPr/>
          <p:nvPr/>
        </p:nvSpPr>
        <p:spPr>
          <a:xfrm>
            <a:off x="4266928" y="5479946"/>
            <a:ext cx="3602466" cy="733360"/>
          </a:xfrm>
          <a:prstGeom prst="rect">
            <a:avLst/>
          </a:prstGeom>
          <a:solidFill>
            <a:schemeClr val="accent6">
              <a:lumMod val="60000"/>
              <a:lumOff val="40000"/>
            </a:schemeClr>
          </a:solidFill>
          <a:ln w="28575">
            <a:solidFill>
              <a:schemeClr val="bg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4400" dirty="0" smtClean="0">
                <a:latin typeface="NikoshBAN" panose="02000000000000000000" pitchFamily="2" charset="0"/>
                <a:cs typeface="NikoshBAN" panose="02000000000000000000" pitchFamily="2" charset="0"/>
              </a:rPr>
              <a:t>আবার চেষ্টা কর</a:t>
            </a:r>
            <a:endParaRPr lang="en-US" sz="4400" dirty="0" smtClean="0">
              <a:latin typeface="NikoshBAN" panose="02000000000000000000" pitchFamily="2" charset="0"/>
              <a:cs typeface="NikoshBAN" panose="02000000000000000000" pitchFamily="2" charset="0"/>
            </a:endParaRPr>
          </a:p>
        </p:txBody>
      </p:sp>
      <p:sp>
        <p:nvSpPr>
          <p:cNvPr id="23" name="Rectangle 22"/>
          <p:cNvSpPr/>
          <p:nvPr/>
        </p:nvSpPr>
        <p:spPr>
          <a:xfrm>
            <a:off x="4281215" y="5503452"/>
            <a:ext cx="3602466" cy="733360"/>
          </a:xfrm>
          <a:prstGeom prst="rect">
            <a:avLst/>
          </a:prstGeom>
          <a:solidFill>
            <a:schemeClr val="accent6">
              <a:lumMod val="60000"/>
              <a:lumOff val="4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4400" dirty="0" smtClean="0">
                <a:latin typeface="NikoshBAN" panose="02000000000000000000" pitchFamily="2" charset="0"/>
                <a:cs typeface="NikoshBAN" panose="02000000000000000000" pitchFamily="2" charset="0"/>
              </a:rPr>
              <a:t>সঠিক হয়েছে</a:t>
            </a:r>
            <a:endParaRPr lang="en-US" sz="4400" dirty="0" smtClean="0">
              <a:latin typeface="NikoshBAN" panose="02000000000000000000" pitchFamily="2" charset="0"/>
              <a:cs typeface="NikoshBAN" panose="02000000000000000000" pitchFamily="2" charset="0"/>
            </a:endParaRPr>
          </a:p>
        </p:txBody>
      </p:sp>
      <mc:AlternateContent xmlns:mc="http://schemas.openxmlformats.org/markup-compatibility/2006" xmlns:a14="http://schemas.microsoft.com/office/drawing/2010/main">
        <mc:Choice Requires="a14">
          <p:sp>
            <p:nvSpPr>
              <p:cNvPr id="24" name="TextBox 23"/>
              <p:cNvSpPr txBox="1"/>
              <p:nvPr/>
            </p:nvSpPr>
            <p:spPr>
              <a:xfrm>
                <a:off x="6827097" y="4344787"/>
                <a:ext cx="543418" cy="7938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sz="4800" i="1" smtClean="0">
                          <a:solidFill>
                            <a:srgbClr val="006600"/>
                          </a:solidFill>
                          <a:latin typeface="Cambria Math" panose="02040503050406030204" pitchFamily="18" charset="0"/>
                          <a:ea typeface="Cambria Math" panose="02040503050406030204" pitchFamily="18" charset="0"/>
                        </a:rPr>
                        <m:t>√</m:t>
                      </m:r>
                    </m:oMath>
                  </m:oMathPara>
                </a14:m>
                <a:endParaRPr lang="en-US" sz="4800" dirty="0">
                  <a:solidFill>
                    <a:srgbClr val="006600"/>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6827097" y="4344787"/>
                <a:ext cx="543418" cy="793807"/>
              </a:xfrm>
              <a:prstGeom prst="rect">
                <a:avLst/>
              </a:prstGeom>
              <a:blipFill rotWithShape="0">
                <a:blip r:embed="rId5"/>
                <a:stretch>
                  <a:fillRect/>
                </a:stretch>
              </a:blipFill>
            </p:spPr>
            <p:txBody>
              <a:bodyPr/>
              <a:lstStyle/>
              <a:p>
                <a:r>
                  <a:rPr lang="en-US">
                    <a:noFill/>
                  </a:rPr>
                  <a:t> </a:t>
                </a:r>
              </a:p>
            </p:txBody>
          </p:sp>
        </mc:Fallback>
      </mc:AlternateContent>
      <p:sp>
        <p:nvSpPr>
          <p:cNvPr id="25" name="Rectangle 24"/>
          <p:cNvSpPr/>
          <p:nvPr/>
        </p:nvSpPr>
        <p:spPr>
          <a:xfrm>
            <a:off x="4441617" y="470943"/>
            <a:ext cx="2667000" cy="609600"/>
          </a:xfrm>
          <a:prstGeom prst="rect">
            <a:avLst/>
          </a:prstGeom>
          <a:solidFill>
            <a:schemeClr val="accent6">
              <a:lumMod val="20000"/>
              <a:lumOff val="80000"/>
            </a:schemeClr>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3600" b="1" dirty="0" smtClean="0">
                <a:solidFill>
                  <a:schemeClr val="tx1"/>
                </a:solidFill>
                <a:latin typeface="NikoshBAN" pitchFamily="2" charset="0"/>
                <a:cs typeface="NikoshBAN" pitchFamily="2" charset="0"/>
              </a:rPr>
              <a:t>মূল্যায়ন</a:t>
            </a:r>
            <a:endParaRPr lang="en-US" sz="3600" b="1" dirty="0">
              <a:solidFill>
                <a:schemeClr val="tx1"/>
              </a:solidFill>
              <a:latin typeface="NikoshBAN" pitchFamily="2" charset="0"/>
              <a:cs typeface="NikoshBAN" pitchFamily="2" charset="0"/>
            </a:endParaRPr>
          </a:p>
        </p:txBody>
      </p:sp>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0196" y="294995"/>
            <a:ext cx="1528653" cy="1053073"/>
          </a:xfrm>
          <a:prstGeom prst="rect">
            <a:avLst/>
          </a:prstGeom>
          <a:ln w="28575">
            <a:solidFill>
              <a:srgbClr val="FF0000"/>
            </a:solidFill>
          </a:ln>
        </p:spPr>
      </p:pic>
    </p:spTree>
    <p:extLst>
      <p:ext uri="{BB962C8B-B14F-4D97-AF65-F5344CB8AC3E}">
        <p14:creationId xmlns:p14="http://schemas.microsoft.com/office/powerpoint/2010/main" val="39545162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anim calcmode="lin" valueType="num">
                                      <p:cBhvr>
                                        <p:cTn id="32" dur="1000" fill="hold"/>
                                        <p:tgtEl>
                                          <p:spTgt spid="19"/>
                                        </p:tgtEl>
                                        <p:attrNameLst>
                                          <p:attrName>ppt_x</p:attrName>
                                        </p:attrNameLst>
                                      </p:cBhvr>
                                      <p:tavLst>
                                        <p:tav tm="0">
                                          <p:val>
                                            <p:strVal val="#ppt_x"/>
                                          </p:val>
                                        </p:tav>
                                        <p:tav tm="100000">
                                          <p:val>
                                            <p:strVal val="#ppt_x"/>
                                          </p:val>
                                        </p:tav>
                                      </p:tavLst>
                                    </p:anim>
                                    <p:anim calcmode="lin" valueType="num">
                                      <p:cBhvr>
                                        <p:cTn id="3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16"/>
                    </p:tgtEl>
                  </p:cond>
                </p:stCondLst>
                <p:endSync evt="end" delay="0">
                  <p:rtn val="all"/>
                </p:endSync>
                <p:childTnLst>
                  <p:par>
                    <p:cTn id="35" fill="hold">
                      <p:stCondLst>
                        <p:cond delay="0"/>
                      </p:stCondLst>
                      <p:childTnLst>
                        <p:par>
                          <p:cTn id="36" fill="hold">
                            <p:stCondLst>
                              <p:cond delay="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1000" fill="hold"/>
                                        <p:tgtEl>
                                          <p:spTgt spid="20"/>
                                        </p:tgtEl>
                                        <p:attrNameLst>
                                          <p:attrName>ppt_w</p:attrName>
                                        </p:attrNameLst>
                                      </p:cBhvr>
                                      <p:tavLst>
                                        <p:tav tm="0">
                                          <p:val>
                                            <p:fltVal val="0"/>
                                          </p:val>
                                        </p:tav>
                                        <p:tav tm="100000">
                                          <p:val>
                                            <p:strVal val="#ppt_w"/>
                                          </p:val>
                                        </p:tav>
                                      </p:tavLst>
                                    </p:anim>
                                    <p:anim calcmode="lin" valueType="num">
                                      <p:cBhvr>
                                        <p:cTn id="40" dur="1000" fill="hold"/>
                                        <p:tgtEl>
                                          <p:spTgt spid="20"/>
                                        </p:tgtEl>
                                        <p:attrNameLst>
                                          <p:attrName>ppt_h</p:attrName>
                                        </p:attrNameLst>
                                      </p:cBhvr>
                                      <p:tavLst>
                                        <p:tav tm="0">
                                          <p:val>
                                            <p:fltVal val="0"/>
                                          </p:val>
                                        </p:tav>
                                        <p:tav tm="100000">
                                          <p:val>
                                            <p:strVal val="#ppt_h"/>
                                          </p:val>
                                        </p:tav>
                                      </p:tavLst>
                                    </p:anim>
                                    <p:animEffect transition="in" filter="fade">
                                      <p:cBhvr>
                                        <p:cTn id="41" dur="1000"/>
                                        <p:tgtEl>
                                          <p:spTgt spid="20"/>
                                        </p:tgtEl>
                                      </p:cBhvr>
                                    </p:animEffect>
                                  </p:childTnLst>
                                </p:cTn>
                              </p:par>
                            </p:childTnLst>
                          </p:cTn>
                        </p:par>
                        <p:par>
                          <p:cTn id="42" fill="hold">
                            <p:stCondLst>
                              <p:cond delay="1000"/>
                            </p:stCondLst>
                            <p:childTnLst>
                              <p:par>
                                <p:cTn id="43" presetID="53" presetClass="exit" presetSubtype="32" fill="hold" grpId="1" nodeType="afterEffect">
                                  <p:stCondLst>
                                    <p:cond delay="1000"/>
                                  </p:stCondLst>
                                  <p:childTnLst>
                                    <p:anim calcmode="lin" valueType="num">
                                      <p:cBhvr>
                                        <p:cTn id="44" dur="1000"/>
                                        <p:tgtEl>
                                          <p:spTgt spid="20"/>
                                        </p:tgtEl>
                                        <p:attrNameLst>
                                          <p:attrName>ppt_w</p:attrName>
                                        </p:attrNameLst>
                                      </p:cBhvr>
                                      <p:tavLst>
                                        <p:tav tm="0">
                                          <p:val>
                                            <p:strVal val="ppt_w"/>
                                          </p:val>
                                        </p:tav>
                                        <p:tav tm="100000">
                                          <p:val>
                                            <p:fltVal val="0"/>
                                          </p:val>
                                        </p:tav>
                                      </p:tavLst>
                                    </p:anim>
                                    <p:anim calcmode="lin" valueType="num">
                                      <p:cBhvr>
                                        <p:cTn id="45" dur="1000"/>
                                        <p:tgtEl>
                                          <p:spTgt spid="20"/>
                                        </p:tgtEl>
                                        <p:attrNameLst>
                                          <p:attrName>ppt_h</p:attrName>
                                        </p:attrNameLst>
                                      </p:cBhvr>
                                      <p:tavLst>
                                        <p:tav tm="0">
                                          <p:val>
                                            <p:strVal val="ppt_h"/>
                                          </p:val>
                                        </p:tav>
                                        <p:tav tm="100000">
                                          <p:val>
                                            <p:fltVal val="0"/>
                                          </p:val>
                                        </p:tav>
                                      </p:tavLst>
                                    </p:anim>
                                    <p:animEffect transition="out" filter="fade">
                                      <p:cBhvr>
                                        <p:cTn id="46" dur="1000"/>
                                        <p:tgtEl>
                                          <p:spTgt spid="20"/>
                                        </p:tgtEl>
                                      </p:cBhvr>
                                    </p:animEffect>
                                    <p:set>
                                      <p:cBhvr>
                                        <p:cTn id="47" dur="1" fill="hold">
                                          <p:stCondLst>
                                            <p:cond delay="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8" restart="whenNotActive" fill="hold" evtFilter="cancelBubble" nodeType="interactiveSeq">
                <p:stCondLst>
                  <p:cond evt="onClick" delay="0">
                    <p:tgtEl>
                      <p:spTgt spid="17"/>
                    </p:tgtEl>
                  </p:cond>
                </p:stCondLst>
                <p:endSync evt="end" delay="0">
                  <p:rtn val="all"/>
                </p:endSync>
                <p:childTnLst>
                  <p:par>
                    <p:cTn id="49" fill="hold">
                      <p:stCondLst>
                        <p:cond delay="0"/>
                      </p:stCondLst>
                      <p:childTnLst>
                        <p:par>
                          <p:cTn id="50" fill="hold">
                            <p:stCondLst>
                              <p:cond delay="0"/>
                            </p:stCondLst>
                            <p:childTnLst>
                              <p:par>
                                <p:cTn id="51" presetID="53" presetClass="entr" presetSubtype="16"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Effect transition="in" filter="fade">
                                      <p:cBhvr>
                                        <p:cTn id="55" dur="1000"/>
                                        <p:tgtEl>
                                          <p:spTgt spid="21"/>
                                        </p:tgtEl>
                                      </p:cBhvr>
                                    </p:animEffect>
                                  </p:childTnLst>
                                </p:cTn>
                              </p:par>
                            </p:childTnLst>
                          </p:cTn>
                        </p:par>
                        <p:par>
                          <p:cTn id="56" fill="hold">
                            <p:stCondLst>
                              <p:cond delay="1000"/>
                            </p:stCondLst>
                            <p:childTnLst>
                              <p:par>
                                <p:cTn id="57" presetID="53" presetClass="exit" presetSubtype="32" fill="hold" grpId="1" nodeType="afterEffect">
                                  <p:stCondLst>
                                    <p:cond delay="1000"/>
                                  </p:stCondLst>
                                  <p:childTnLst>
                                    <p:anim calcmode="lin" valueType="num">
                                      <p:cBhvr>
                                        <p:cTn id="58" dur="1000"/>
                                        <p:tgtEl>
                                          <p:spTgt spid="21"/>
                                        </p:tgtEl>
                                        <p:attrNameLst>
                                          <p:attrName>ppt_w</p:attrName>
                                        </p:attrNameLst>
                                      </p:cBhvr>
                                      <p:tavLst>
                                        <p:tav tm="0">
                                          <p:val>
                                            <p:strVal val="ppt_w"/>
                                          </p:val>
                                        </p:tav>
                                        <p:tav tm="100000">
                                          <p:val>
                                            <p:fltVal val="0"/>
                                          </p:val>
                                        </p:tav>
                                      </p:tavLst>
                                    </p:anim>
                                    <p:anim calcmode="lin" valueType="num">
                                      <p:cBhvr>
                                        <p:cTn id="59" dur="1000"/>
                                        <p:tgtEl>
                                          <p:spTgt spid="21"/>
                                        </p:tgtEl>
                                        <p:attrNameLst>
                                          <p:attrName>ppt_h</p:attrName>
                                        </p:attrNameLst>
                                      </p:cBhvr>
                                      <p:tavLst>
                                        <p:tav tm="0">
                                          <p:val>
                                            <p:strVal val="ppt_h"/>
                                          </p:val>
                                        </p:tav>
                                        <p:tav tm="100000">
                                          <p:val>
                                            <p:fltVal val="0"/>
                                          </p:val>
                                        </p:tav>
                                      </p:tavLst>
                                    </p:anim>
                                    <p:animEffect transition="out" filter="fade">
                                      <p:cBhvr>
                                        <p:cTn id="60" dur="1000"/>
                                        <p:tgtEl>
                                          <p:spTgt spid="21"/>
                                        </p:tgtEl>
                                      </p:cBhvr>
                                    </p:animEffect>
                                    <p:set>
                                      <p:cBhvr>
                                        <p:cTn id="61" dur="1" fill="hold">
                                          <p:stCondLst>
                                            <p:cond delay="9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62" restart="whenNotActive" fill="hold" evtFilter="cancelBubble" nodeType="interactiveSeq">
                <p:stCondLst>
                  <p:cond evt="onClick" delay="0">
                    <p:tgtEl>
                      <p:spTgt spid="18"/>
                    </p:tgtEl>
                  </p:cond>
                </p:stCondLst>
                <p:endSync evt="end" delay="0">
                  <p:rtn val="all"/>
                </p:endSync>
                <p:childTnLst>
                  <p:par>
                    <p:cTn id="63" fill="hold">
                      <p:stCondLst>
                        <p:cond delay="0"/>
                      </p:stCondLst>
                      <p:childTnLst>
                        <p:par>
                          <p:cTn id="64" fill="hold">
                            <p:stCondLst>
                              <p:cond delay="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1000" fill="hold"/>
                                        <p:tgtEl>
                                          <p:spTgt spid="22"/>
                                        </p:tgtEl>
                                        <p:attrNameLst>
                                          <p:attrName>ppt_w</p:attrName>
                                        </p:attrNameLst>
                                      </p:cBhvr>
                                      <p:tavLst>
                                        <p:tav tm="0">
                                          <p:val>
                                            <p:fltVal val="0"/>
                                          </p:val>
                                        </p:tav>
                                        <p:tav tm="100000">
                                          <p:val>
                                            <p:strVal val="#ppt_w"/>
                                          </p:val>
                                        </p:tav>
                                      </p:tavLst>
                                    </p:anim>
                                    <p:anim calcmode="lin" valueType="num">
                                      <p:cBhvr>
                                        <p:cTn id="68" dur="1000" fill="hold"/>
                                        <p:tgtEl>
                                          <p:spTgt spid="22"/>
                                        </p:tgtEl>
                                        <p:attrNameLst>
                                          <p:attrName>ppt_h</p:attrName>
                                        </p:attrNameLst>
                                      </p:cBhvr>
                                      <p:tavLst>
                                        <p:tav tm="0">
                                          <p:val>
                                            <p:fltVal val="0"/>
                                          </p:val>
                                        </p:tav>
                                        <p:tav tm="100000">
                                          <p:val>
                                            <p:strVal val="#ppt_h"/>
                                          </p:val>
                                        </p:tav>
                                      </p:tavLst>
                                    </p:anim>
                                    <p:animEffect transition="in" filter="fade">
                                      <p:cBhvr>
                                        <p:cTn id="69" dur="1000"/>
                                        <p:tgtEl>
                                          <p:spTgt spid="22"/>
                                        </p:tgtEl>
                                      </p:cBhvr>
                                    </p:animEffect>
                                  </p:childTnLst>
                                </p:cTn>
                              </p:par>
                            </p:childTnLst>
                          </p:cTn>
                        </p:par>
                        <p:par>
                          <p:cTn id="70" fill="hold">
                            <p:stCondLst>
                              <p:cond delay="1000"/>
                            </p:stCondLst>
                            <p:childTnLst>
                              <p:par>
                                <p:cTn id="71" presetID="53" presetClass="exit" presetSubtype="32" fill="hold" grpId="1" nodeType="afterEffect">
                                  <p:stCondLst>
                                    <p:cond delay="1000"/>
                                  </p:stCondLst>
                                  <p:childTnLst>
                                    <p:anim calcmode="lin" valueType="num">
                                      <p:cBhvr>
                                        <p:cTn id="72" dur="1000"/>
                                        <p:tgtEl>
                                          <p:spTgt spid="22"/>
                                        </p:tgtEl>
                                        <p:attrNameLst>
                                          <p:attrName>ppt_w</p:attrName>
                                        </p:attrNameLst>
                                      </p:cBhvr>
                                      <p:tavLst>
                                        <p:tav tm="0">
                                          <p:val>
                                            <p:strVal val="ppt_w"/>
                                          </p:val>
                                        </p:tav>
                                        <p:tav tm="100000">
                                          <p:val>
                                            <p:fltVal val="0"/>
                                          </p:val>
                                        </p:tav>
                                      </p:tavLst>
                                    </p:anim>
                                    <p:anim calcmode="lin" valueType="num">
                                      <p:cBhvr>
                                        <p:cTn id="73" dur="1000"/>
                                        <p:tgtEl>
                                          <p:spTgt spid="22"/>
                                        </p:tgtEl>
                                        <p:attrNameLst>
                                          <p:attrName>ppt_h</p:attrName>
                                        </p:attrNameLst>
                                      </p:cBhvr>
                                      <p:tavLst>
                                        <p:tav tm="0">
                                          <p:val>
                                            <p:strVal val="ppt_h"/>
                                          </p:val>
                                        </p:tav>
                                        <p:tav tm="100000">
                                          <p:val>
                                            <p:fltVal val="0"/>
                                          </p:val>
                                        </p:tav>
                                      </p:tavLst>
                                    </p:anim>
                                    <p:animEffect transition="out" filter="fade">
                                      <p:cBhvr>
                                        <p:cTn id="74" dur="1000"/>
                                        <p:tgtEl>
                                          <p:spTgt spid="22"/>
                                        </p:tgtEl>
                                      </p:cBhvr>
                                    </p:animEffect>
                                    <p:set>
                                      <p:cBhvr>
                                        <p:cTn id="75"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76" restart="whenNotActive" fill="hold" evtFilter="cancelBubble" nodeType="interactiveSeq">
                <p:stCondLst>
                  <p:cond evt="onClick" delay="0">
                    <p:tgtEl>
                      <p:spTgt spid="19"/>
                    </p:tgtEl>
                  </p:cond>
                </p:stCondLst>
                <p:endSync evt="end" delay="0">
                  <p:rtn val="all"/>
                </p:endSync>
                <p:childTnLst>
                  <p:par>
                    <p:cTn id="77" fill="hold">
                      <p:stCondLst>
                        <p:cond delay="0"/>
                      </p:stCondLst>
                      <p:childTnLst>
                        <p:par>
                          <p:cTn id="78" fill="hold">
                            <p:stCondLst>
                              <p:cond delay="0"/>
                            </p:stCondLst>
                            <p:childTnLst>
                              <p:par>
                                <p:cTn id="79" presetID="53" presetClass="entr" presetSubtype="16" fill="hold" grpId="0" nodeType="afterEffect">
                                  <p:stCondLst>
                                    <p:cond delay="0"/>
                                  </p:stCondLst>
                                  <p:childTnLst>
                                    <p:set>
                                      <p:cBhvr>
                                        <p:cTn id="80" dur="1" fill="hold">
                                          <p:stCondLst>
                                            <p:cond delay="0"/>
                                          </p:stCondLst>
                                        </p:cTn>
                                        <p:tgtEl>
                                          <p:spTgt spid="23"/>
                                        </p:tgtEl>
                                        <p:attrNameLst>
                                          <p:attrName>style.visibility</p:attrName>
                                        </p:attrNameLst>
                                      </p:cBhvr>
                                      <p:to>
                                        <p:strVal val="visible"/>
                                      </p:to>
                                    </p:set>
                                    <p:anim calcmode="lin" valueType="num">
                                      <p:cBhvr>
                                        <p:cTn id="81" dur="1000" fill="hold"/>
                                        <p:tgtEl>
                                          <p:spTgt spid="23"/>
                                        </p:tgtEl>
                                        <p:attrNameLst>
                                          <p:attrName>ppt_w</p:attrName>
                                        </p:attrNameLst>
                                      </p:cBhvr>
                                      <p:tavLst>
                                        <p:tav tm="0">
                                          <p:val>
                                            <p:fltVal val="0"/>
                                          </p:val>
                                        </p:tav>
                                        <p:tav tm="100000">
                                          <p:val>
                                            <p:strVal val="#ppt_w"/>
                                          </p:val>
                                        </p:tav>
                                      </p:tavLst>
                                    </p:anim>
                                    <p:anim calcmode="lin" valueType="num">
                                      <p:cBhvr>
                                        <p:cTn id="82" dur="1000" fill="hold"/>
                                        <p:tgtEl>
                                          <p:spTgt spid="23"/>
                                        </p:tgtEl>
                                        <p:attrNameLst>
                                          <p:attrName>ppt_h</p:attrName>
                                        </p:attrNameLst>
                                      </p:cBhvr>
                                      <p:tavLst>
                                        <p:tav tm="0">
                                          <p:val>
                                            <p:fltVal val="0"/>
                                          </p:val>
                                        </p:tav>
                                        <p:tav tm="100000">
                                          <p:val>
                                            <p:strVal val="#ppt_h"/>
                                          </p:val>
                                        </p:tav>
                                      </p:tavLst>
                                    </p:anim>
                                    <p:animEffect transition="in" filter="fade">
                                      <p:cBhvr>
                                        <p:cTn id="83" dur="1000"/>
                                        <p:tgtEl>
                                          <p:spTgt spid="23"/>
                                        </p:tgtEl>
                                      </p:cBhvr>
                                    </p:animEffect>
                                  </p:childTnLst>
                                </p:cTn>
                              </p:par>
                              <p:par>
                                <p:cTn id="84" presetID="18" presetClass="entr" presetSubtype="9" fill="hold" grpId="0" nodeType="withEffect">
                                  <p:stCondLst>
                                    <p:cond delay="0"/>
                                  </p:stCondLst>
                                  <p:childTnLst>
                                    <p:set>
                                      <p:cBhvr>
                                        <p:cTn id="85" dur="1" fill="hold">
                                          <p:stCondLst>
                                            <p:cond delay="0"/>
                                          </p:stCondLst>
                                        </p:cTn>
                                        <p:tgtEl>
                                          <p:spTgt spid="24"/>
                                        </p:tgtEl>
                                        <p:attrNameLst>
                                          <p:attrName>style.visibility</p:attrName>
                                        </p:attrNameLst>
                                      </p:cBhvr>
                                      <p:to>
                                        <p:strVal val="visible"/>
                                      </p:to>
                                    </p:set>
                                    <p:animEffect transition="in" filter="strips(upLeft)">
                                      <p:cBhvr>
                                        <p:cTn id="86" dur="2000"/>
                                        <p:tgtEl>
                                          <p:spTgt spid="24"/>
                                        </p:tgtEl>
                                      </p:cBhvr>
                                    </p:animEffect>
                                  </p:childTnLst>
                                </p:cTn>
                              </p:par>
                            </p:childTnLst>
                          </p:cTn>
                        </p:par>
                      </p:childTnLst>
                    </p:cTn>
                  </p:par>
                </p:childTnLst>
              </p:cTn>
              <p:nextCondLst>
                <p:cond evt="onClick" delay="0">
                  <p:tgtEl>
                    <p:spTgt spid="19"/>
                  </p:tgtEl>
                </p:cond>
              </p:nextCondLst>
            </p:seq>
          </p:childTnLst>
        </p:cTn>
      </p:par>
    </p:tnLst>
    <p:bldLst>
      <p:bldP spid="15" grpId="0" animBg="1"/>
      <p:bldP spid="16" grpId="0" animBg="1"/>
      <p:bldP spid="17" grpId="0" animBg="1"/>
      <p:bldP spid="18" grpId="0" animBg="1"/>
      <p:bldP spid="19" grpId="0" animBg="1"/>
      <p:bldP spid="20" grpId="0" animBg="1"/>
      <p:bldP spid="20" grpId="1" animBg="1"/>
      <p:bldP spid="21" grpId="0" animBg="1"/>
      <p:bldP spid="21" grpId="1" animBg="1"/>
      <p:bldP spid="22" grpId="0" animBg="1"/>
      <p:bldP spid="22" grpId="1" animBg="1"/>
      <p:bldP spid="23" grpId="0" animBg="1"/>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3874" t="13000" r="22189" b="6000"/>
          <a:stretch/>
        </p:blipFill>
        <p:spPr>
          <a:xfrm>
            <a:off x="10373490" y="105039"/>
            <a:ext cx="1670873" cy="1190681"/>
          </a:xfrm>
          <a:prstGeom prst="roundRect">
            <a:avLst>
              <a:gd name="adj" fmla="val 4167"/>
            </a:avLst>
          </a:prstGeom>
          <a:solidFill>
            <a:srgbClr val="FFFFFF"/>
          </a:solidFill>
          <a:ln w="28575" cap="sq">
            <a:solidFill>
              <a:srgbClr val="00B0F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Title 1"/>
          <p:cNvSpPr txBox="1">
            <a:spLocks/>
          </p:cNvSpPr>
          <p:nvPr/>
        </p:nvSpPr>
        <p:spPr>
          <a:xfrm>
            <a:off x="1111806" y="1885897"/>
            <a:ext cx="10084159" cy="764428"/>
          </a:xfrm>
          <a:prstGeom prst="rect">
            <a:avLst/>
          </a:prstGeom>
          <a:solidFill>
            <a:schemeClr val="accent2">
              <a:lumMod val="40000"/>
              <a:lumOff val="60000"/>
            </a:schemeClr>
          </a:solidFill>
          <a:ln>
            <a:solidFill>
              <a:schemeClr val="accent2">
                <a:lumMod val="40000"/>
                <a:lumOff val="60000"/>
              </a:schemeClr>
            </a:solidFill>
          </a:ln>
        </p:spPr>
        <p:style>
          <a:lnRef idx="2">
            <a:schemeClr val="dk1"/>
          </a:lnRef>
          <a:fillRef idx="1">
            <a:schemeClr val="lt1"/>
          </a:fillRef>
          <a:effectRef idx="0">
            <a:schemeClr val="dk1"/>
          </a:effectRef>
          <a:fontRef idx="minor">
            <a:schemeClr val="dk1"/>
          </a:fontRef>
        </p:style>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US" dirty="0" smtClean="0">
                <a:latin typeface="NikoshBAN" panose="02000000000000000000" pitchFamily="2" charset="0"/>
                <a:cs typeface="NikoshBAN" panose="02000000000000000000" pitchFamily="2" charset="0"/>
              </a:rPr>
              <a:t>মূল্যায়ন</a:t>
            </a:r>
            <a:endParaRPr lang="en-US" dirty="0">
              <a:latin typeface="NikoshBAN" panose="02000000000000000000" pitchFamily="2" charset="0"/>
              <a:cs typeface="NikoshBAN" panose="02000000000000000000" pitchFamily="2" charset="0"/>
            </a:endParaRPr>
          </a:p>
        </p:txBody>
      </p:sp>
      <p:sp>
        <p:nvSpPr>
          <p:cNvPr id="4" name="Rectangle 3"/>
          <p:cNvSpPr/>
          <p:nvPr/>
        </p:nvSpPr>
        <p:spPr>
          <a:xfrm>
            <a:off x="1097518" y="3640622"/>
            <a:ext cx="10084159" cy="769451"/>
          </a:xfrm>
          <a:prstGeom prst="rect">
            <a:avLst/>
          </a:prstGeom>
          <a:ln w="28575">
            <a:solidFill>
              <a:schemeClr val="bg1"/>
            </a:solidFill>
          </a:ln>
        </p:spPr>
        <p:style>
          <a:lnRef idx="1">
            <a:schemeClr val="accent3"/>
          </a:lnRef>
          <a:fillRef idx="2">
            <a:schemeClr val="accent3"/>
          </a:fillRef>
          <a:effectRef idx="1">
            <a:schemeClr val="accent3"/>
          </a:effectRef>
          <a:fontRef idx="minor">
            <a:schemeClr val="dk1"/>
          </a:fontRef>
        </p:style>
        <p:txBody>
          <a:bodyPr rtlCol="0" anchor="ctr"/>
          <a:lstStyle/>
          <a:p>
            <a:r>
              <a:rPr lang="bn-BD" sz="4800" dirty="0" smtClean="0">
                <a:latin typeface="NikoshBAN" panose="02000000000000000000" pitchFamily="2" charset="0"/>
                <a:cs typeface="NikoshBAN" panose="02000000000000000000" pitchFamily="2" charset="0"/>
              </a:rPr>
              <a:t>১। </a:t>
            </a:r>
            <a:r>
              <a:rPr lang="en-US" sz="4800" dirty="0" smtClean="0">
                <a:latin typeface="NikoshBAN" panose="02000000000000000000" pitchFamily="2" charset="0"/>
                <a:cs typeface="NikoshBAN" panose="02000000000000000000" pitchFamily="2" charset="0"/>
              </a:rPr>
              <a:t>সরীসৃপ প্রাণীর তিনটি উদাহরণ দাও।</a:t>
            </a:r>
            <a:endParaRPr lang="en-US" sz="4800" dirty="0">
              <a:latin typeface="NikoshBAN" panose="02000000000000000000" pitchFamily="2" charset="0"/>
              <a:cs typeface="NikoshBAN" panose="02000000000000000000" pitchFamily="2" charset="0"/>
            </a:endParaRPr>
          </a:p>
        </p:txBody>
      </p:sp>
      <p:sp>
        <p:nvSpPr>
          <p:cNvPr id="5" name="Rectangle 4"/>
          <p:cNvSpPr/>
          <p:nvPr/>
        </p:nvSpPr>
        <p:spPr>
          <a:xfrm>
            <a:off x="1094899" y="4597885"/>
            <a:ext cx="10084159" cy="769451"/>
          </a:xfrm>
          <a:prstGeom prst="rect">
            <a:avLst/>
          </a:prstGeom>
          <a:ln w="28575">
            <a:solidFill>
              <a:schemeClr val="bg1"/>
            </a:solidFill>
          </a:ln>
        </p:spPr>
        <p:style>
          <a:lnRef idx="1">
            <a:schemeClr val="accent3"/>
          </a:lnRef>
          <a:fillRef idx="2">
            <a:schemeClr val="accent3"/>
          </a:fillRef>
          <a:effectRef idx="1">
            <a:schemeClr val="accent3"/>
          </a:effectRef>
          <a:fontRef idx="minor">
            <a:schemeClr val="dk1"/>
          </a:fontRef>
        </p:style>
        <p:txBody>
          <a:bodyPr rtlCol="0" anchor="ctr"/>
          <a:lstStyle/>
          <a:p>
            <a:r>
              <a:rPr lang="en-US" sz="4800" dirty="0" smtClean="0">
                <a:latin typeface="NikoshBAN" panose="02000000000000000000" pitchFamily="2" charset="0"/>
                <a:cs typeface="NikoshBAN" panose="02000000000000000000" pitchFamily="2" charset="0"/>
              </a:rPr>
              <a:t>২</a:t>
            </a:r>
            <a:r>
              <a:rPr lang="bn-BD" sz="4800" dirty="0" smtClean="0">
                <a:latin typeface="NikoshBAN" panose="02000000000000000000" pitchFamily="2" charset="0"/>
                <a:cs typeface="NikoshBAN" panose="02000000000000000000" pitchFamily="2" charset="0"/>
              </a:rPr>
              <a:t>।</a:t>
            </a:r>
            <a:r>
              <a:rPr lang="en-US" sz="4800" dirty="0" smtClean="0">
                <a:latin typeface="NikoshBAN" panose="02000000000000000000" pitchFamily="2" charset="0"/>
                <a:cs typeface="NikoshBAN" panose="02000000000000000000" pitchFamily="2" charset="0"/>
              </a:rPr>
              <a:t> স্তন্যপায়ী প্রাণীর তিনটি উদাহরণ দাও।</a:t>
            </a:r>
            <a:endParaRPr lang="en-US" sz="4800" dirty="0">
              <a:latin typeface="NikoshBAN" panose="02000000000000000000" pitchFamily="2" charset="0"/>
              <a:cs typeface="NikoshBAN" panose="02000000000000000000" pitchFamily="2" charset="0"/>
            </a:endParaRPr>
          </a:p>
        </p:txBody>
      </p:sp>
      <p:pic>
        <p:nvPicPr>
          <p:cNvPr id="7" name="Picture 6" descr="C:\Users\pc\Desktop\Content\rose_PNG637.png"/>
          <p:cNvPicPr>
            <a:picLocks noChangeAspect="1" noChangeArrowheads="1"/>
          </p:cNvPicPr>
          <p:nvPr/>
        </p:nvPicPr>
        <p:blipFill>
          <a:blip r:embed="rId3" cstate="print"/>
          <a:srcRect/>
          <a:stretch>
            <a:fillRect/>
          </a:stretch>
        </p:blipFill>
        <p:spPr bwMode="auto">
          <a:xfrm>
            <a:off x="110773" y="105039"/>
            <a:ext cx="1301459" cy="1023674"/>
          </a:xfrm>
          <a:prstGeom prst="rect">
            <a:avLst/>
          </a:prstGeom>
          <a:noFill/>
        </p:spPr>
      </p:pic>
      <p:sp>
        <p:nvSpPr>
          <p:cNvPr id="8" name="Footer Placeholder 1"/>
          <p:cNvSpPr>
            <a:spLocks noGrp="1"/>
          </p:cNvSpPr>
          <p:nvPr>
            <p:ph type="ftr" sz="quarter" idx="11"/>
          </p:nvPr>
        </p:nvSpPr>
        <p:spPr>
          <a:xfrm>
            <a:off x="3686719" y="6378108"/>
            <a:ext cx="5083427" cy="365125"/>
          </a:xfrm>
        </p:spPr>
        <p:txBody>
          <a:bodyPr/>
          <a:lstStyle/>
          <a:p>
            <a:r>
              <a:rPr lang="en-US" dirty="0" smtClean="0"/>
              <a:t>Niice Akter ,Kharikhali G.P.S ,Jhenidah.</a:t>
            </a:r>
            <a:endParaRPr lang="en-US"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2780" y="355589"/>
            <a:ext cx="2146631" cy="1358911"/>
          </a:xfrm>
          <a:prstGeom prst="rect">
            <a:avLst/>
          </a:prstGeom>
          <a:solidFill>
            <a:srgbClr val="FFFFFF">
              <a:shade val="85000"/>
            </a:srgbClr>
          </a:solidFill>
          <a:ln w="28575" cap="sq">
            <a:solidFill>
              <a:schemeClr val="accent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Frame 9">
            <a:extLst>
              <a:ext uri="{FF2B5EF4-FFF2-40B4-BE49-F238E27FC236}">
                <a16:creationId xmlns:a16="http://schemas.microsoft.com/office/drawing/2014/main" xmlns="" id="{01CA7562-3982-498E-B1EC-2D9F0A4C489C}"/>
              </a:ext>
            </a:extLst>
          </p:cNvPr>
          <p:cNvSpPr/>
          <p:nvPr/>
        </p:nvSpPr>
        <p:spPr>
          <a:xfrm>
            <a:off x="-152400" y="0"/>
            <a:ext cx="12344400" cy="7010400"/>
          </a:xfrm>
          <a:prstGeom prst="frame">
            <a:avLst>
              <a:gd name="adj1" fmla="val 2578"/>
            </a:avLst>
          </a:prstGeom>
          <a:blipFill dpi="0" rotWithShape="1">
            <a:blip r:embed="rId5">
              <a:extLst>
                <a:ext uri="{28A0092B-C50C-407E-A947-70E740481C1C}">
                  <a14:useLocalDpi xmlns:a14="http://schemas.microsoft.com/office/drawing/2010/main" val="0"/>
                </a:ext>
              </a:extLst>
            </a:blip>
            <a:srcRect/>
            <a:stretch>
              <a:fillRect/>
            </a:stretch>
          </a:blipFill>
          <a:ln>
            <a:solidFill>
              <a:srgbClr val="00206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spTree>
    <p:extLst>
      <p:ext uri="{BB962C8B-B14F-4D97-AF65-F5344CB8AC3E}">
        <p14:creationId xmlns:p14="http://schemas.microsoft.com/office/powerpoint/2010/main" val="2755572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43743" y="338749"/>
            <a:ext cx="3090911" cy="1015663"/>
          </a:xfrm>
          <a:prstGeom prst="rect">
            <a:avLst/>
          </a:prstGeom>
          <a:solidFill>
            <a:schemeClr val="accent2">
              <a:lumMod val="20000"/>
              <a:lumOff val="80000"/>
            </a:schemeClr>
          </a:solidFill>
          <a:ln w="28575">
            <a:solidFill>
              <a:srgbClr val="00B0F0"/>
            </a:solidFill>
          </a:ln>
          <a:scene3d>
            <a:camera prst="orthographicFront"/>
            <a:lightRig rig="threePt" dir="t"/>
          </a:scene3d>
          <a:sp3d>
            <a:bevelT prst="angle"/>
          </a:sp3d>
        </p:spPr>
        <p:txBody>
          <a:bodyPr wrap="none">
            <a:spAutoFit/>
          </a:bodyPr>
          <a:lstStyle/>
          <a:p>
            <a:r>
              <a:rPr lang="bn-BD" sz="6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বাড়ির কাজ </a:t>
            </a:r>
            <a:endParaRPr lang="en-US" sz="4050" dirty="0">
              <a:ln w="0"/>
              <a:effectLst>
                <a:outerShdw blurRad="38100" dist="19050" dir="2700000" algn="tl" rotWithShape="0">
                  <a:schemeClr val="dk1">
                    <a:alpha val="40000"/>
                  </a:schemeClr>
                </a:outerShdw>
              </a:effectLst>
            </a:endParaRPr>
          </a:p>
        </p:txBody>
      </p:sp>
      <p:sp>
        <p:nvSpPr>
          <p:cNvPr id="7" name="Rectangle 6"/>
          <p:cNvSpPr/>
          <p:nvPr/>
        </p:nvSpPr>
        <p:spPr>
          <a:xfrm>
            <a:off x="901904" y="5723749"/>
            <a:ext cx="11132933" cy="646331"/>
          </a:xfrm>
          <a:prstGeom prst="rect">
            <a:avLst/>
          </a:prstGeom>
          <a:noFill/>
        </p:spPr>
        <p:txBody>
          <a:bodyPr wrap="square">
            <a:spAutoFit/>
          </a:bodyPr>
          <a:lstStyle/>
          <a:p>
            <a:pPr marL="571500" indent="-571500">
              <a:buClr>
                <a:srgbClr val="FF0000"/>
              </a:buClr>
              <a:buFont typeface="Wingdings" panose="05000000000000000000" pitchFamily="2" charset="2"/>
              <a:buChar char="v"/>
            </a:pPr>
            <a:r>
              <a:rPr lang="en-US"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আমরা কীভাবে মেরুদণ্ডী প্রাণীর শ্রেণিবিন্যাস করতে পারি লিখে আনবে।</a:t>
            </a:r>
            <a:r>
              <a:rPr lang="bn-BD"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3600" dirty="0">
              <a:ln w="0"/>
              <a:effectLst>
                <a:outerShdw blurRad="38100" dist="19050" dir="2700000" algn="tl" rotWithShape="0">
                  <a:schemeClr val="dk1">
                    <a:alpha val="40000"/>
                  </a:schemeClr>
                </a:outerShdw>
              </a:effectLst>
            </a:endParaRPr>
          </a:p>
        </p:txBody>
      </p:sp>
      <p:cxnSp>
        <p:nvCxnSpPr>
          <p:cNvPr id="9" name="Straight Connector 8"/>
          <p:cNvCxnSpPr/>
          <p:nvPr/>
        </p:nvCxnSpPr>
        <p:spPr>
          <a:xfrm flipV="1">
            <a:off x="0" y="1742813"/>
            <a:ext cx="12192000" cy="48454"/>
          </a:xfrm>
          <a:prstGeom prst="line">
            <a:avLst/>
          </a:prstGeom>
          <a:ln w="76200">
            <a:solidFill>
              <a:srgbClr val="920000"/>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1" name="Picture 10" descr="C:\Users\pc\Desktop\Content\rose_PNG637.png"/>
          <p:cNvPicPr>
            <a:picLocks noChangeAspect="1" noChangeArrowheads="1"/>
          </p:cNvPicPr>
          <p:nvPr/>
        </p:nvPicPr>
        <p:blipFill>
          <a:blip r:embed="rId2" cstate="print"/>
          <a:srcRect/>
          <a:stretch>
            <a:fillRect/>
          </a:stretch>
        </p:blipFill>
        <p:spPr bwMode="auto">
          <a:xfrm>
            <a:off x="110773" y="105039"/>
            <a:ext cx="1301459" cy="1023674"/>
          </a:xfrm>
          <a:prstGeom prst="rect">
            <a:avLst/>
          </a:prstGeom>
          <a:noFill/>
        </p:spPr>
      </p:pic>
      <p:sp>
        <p:nvSpPr>
          <p:cNvPr id="12" name="Footer Placeholder 1"/>
          <p:cNvSpPr>
            <a:spLocks noGrp="1"/>
          </p:cNvSpPr>
          <p:nvPr>
            <p:ph type="ftr" sz="quarter" idx="11"/>
          </p:nvPr>
        </p:nvSpPr>
        <p:spPr>
          <a:xfrm>
            <a:off x="3729581" y="6378108"/>
            <a:ext cx="5083427" cy="365125"/>
          </a:xfrm>
        </p:spPr>
        <p:txBody>
          <a:bodyPr/>
          <a:lstStyle/>
          <a:p>
            <a:r>
              <a:rPr lang="en-US" dirty="0" smtClean="0"/>
              <a:t>Niice Akter ,Kharikhali G.P.S ,Jhenidah.</a:t>
            </a:r>
            <a:endParaRPr lang="en-US"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106" y="2028825"/>
            <a:ext cx="5056094" cy="3429000"/>
          </a:xfrm>
          <a:prstGeom prst="rect">
            <a:avLst/>
          </a:prstGeom>
          <a:ln w="28575">
            <a:solidFill>
              <a:srgbClr val="C00000"/>
            </a:solidFill>
          </a:ln>
        </p:spPr>
      </p:pic>
      <p:pic>
        <p:nvPicPr>
          <p:cNvPr id="15" name="Picture 14" descr="boy-going-to-school-cartoon-image.jpg"/>
          <p:cNvPicPr>
            <a:picLocks noChangeAspect="1"/>
          </p:cNvPicPr>
          <p:nvPr/>
        </p:nvPicPr>
        <p:blipFill>
          <a:blip r:embed="rId4"/>
          <a:stretch>
            <a:fillRect/>
          </a:stretch>
        </p:blipFill>
        <p:spPr>
          <a:xfrm>
            <a:off x="6286501" y="2021889"/>
            <a:ext cx="4793876" cy="3432363"/>
          </a:xfrm>
          <a:prstGeom prst="rect">
            <a:avLst/>
          </a:prstGeom>
          <a:ln w="28575">
            <a:solidFill>
              <a:srgbClr val="C00000"/>
            </a:solidFill>
          </a:ln>
        </p:spPr>
      </p:pic>
      <p:pic>
        <p:nvPicPr>
          <p:cNvPr id="16" name="Picture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1814511" y="356596"/>
            <a:ext cx="1757363" cy="1315864"/>
          </a:xfrm>
          <a:prstGeom prst="rect">
            <a:avLst/>
          </a:prstGeom>
        </p:spPr>
      </p:pic>
      <p:grpSp>
        <p:nvGrpSpPr>
          <p:cNvPr id="17" name="Group 16"/>
          <p:cNvGrpSpPr/>
          <p:nvPr/>
        </p:nvGrpSpPr>
        <p:grpSpPr>
          <a:xfrm>
            <a:off x="4604416" y="4483541"/>
            <a:ext cx="1500550" cy="1088309"/>
            <a:chOff x="2335143" y="4584088"/>
            <a:chExt cx="1725869" cy="1379878"/>
          </a:xfrm>
        </p:grpSpPr>
        <p:pic>
          <p:nvPicPr>
            <p:cNvPr id="18" name="Picture 17">
              <a:extLst>
                <a:ext uri="{FF2B5EF4-FFF2-40B4-BE49-F238E27FC236}">
                  <a16:creationId xmlns:a16="http://schemas.microsoft.com/office/drawing/2014/main" xmlns="" xmlns:lc="http://schemas.openxmlformats.org/drawingml/2006/lockedCanvas" id="{53C7CFA7-58B6-448A-8131-04526426140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455340">
              <a:off x="3346815" y="4584088"/>
              <a:ext cx="714197" cy="135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xmlns="" xmlns:lc="http://schemas.openxmlformats.org/drawingml/2006/lockedCanvas" id="{53C7CFA7-58B6-448A-8131-0452642614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8756541">
              <a:off x="2783859" y="4564213"/>
              <a:ext cx="636118" cy="15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a:extLst>
                <a:ext uri="{FF2B5EF4-FFF2-40B4-BE49-F238E27FC236}">
                  <a16:creationId xmlns:a16="http://schemas.microsoft.com/office/drawing/2014/main" xmlns="" xmlns:lc="http://schemas.openxmlformats.org/drawingml/2006/lockedCanvas" id="{53C7CFA7-58B6-448A-8131-04526426140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35315" y="4612340"/>
              <a:ext cx="714197" cy="135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6" name="Picture 25"/>
          <p:cNvPicPr>
            <a:picLocks noChangeAspect="1"/>
          </p:cNvPicPr>
          <p:nvPr/>
        </p:nvPicPr>
        <p:blipFill rotWithShape="1">
          <a:blip r:embed="rId7">
            <a:extLst>
              <a:ext uri="{28A0092B-C50C-407E-A947-70E740481C1C}">
                <a14:useLocalDpi xmlns:a14="http://schemas.microsoft.com/office/drawing/2010/main" val="0"/>
              </a:ext>
            </a:extLst>
          </a:blip>
          <a:srcRect l="5019" t="-1804" r="4633" b="6701"/>
          <a:stretch/>
        </p:blipFill>
        <p:spPr>
          <a:xfrm>
            <a:off x="9064898" y="300586"/>
            <a:ext cx="1879328" cy="1481777"/>
          </a:xfrm>
          <a:prstGeom prst="ellipse">
            <a:avLst/>
          </a:prstGeom>
          <a:ln>
            <a:noFill/>
          </a:ln>
          <a:effectLst>
            <a:softEdge rad="112500"/>
          </a:effectLst>
        </p:spPr>
      </p:pic>
      <p:sp>
        <p:nvSpPr>
          <p:cNvPr id="27" name="Frame 26">
            <a:extLst>
              <a:ext uri="{FF2B5EF4-FFF2-40B4-BE49-F238E27FC236}">
                <a16:creationId xmlns:a16="http://schemas.microsoft.com/office/drawing/2014/main" xmlns="" id="{01CA7562-3982-498E-B1EC-2D9F0A4C489C}"/>
              </a:ext>
            </a:extLst>
          </p:cNvPr>
          <p:cNvSpPr/>
          <p:nvPr/>
        </p:nvSpPr>
        <p:spPr>
          <a:xfrm>
            <a:off x="-152400" y="0"/>
            <a:ext cx="12344400" cy="7010400"/>
          </a:xfrm>
          <a:prstGeom prst="frame">
            <a:avLst>
              <a:gd name="adj1" fmla="val 2578"/>
            </a:avLst>
          </a:prstGeom>
          <a:blipFill dpi="0" rotWithShape="1">
            <a:blip r:embed="rId8">
              <a:extLst>
                <a:ext uri="{28A0092B-C50C-407E-A947-70E740481C1C}">
                  <a14:useLocalDpi xmlns:a14="http://schemas.microsoft.com/office/drawing/2010/main" val="0"/>
                </a:ext>
              </a:extLst>
            </a:blip>
            <a:srcRect/>
            <a:stretch>
              <a:fillRect/>
            </a:stretch>
          </a:blipFill>
          <a:ln>
            <a:solidFill>
              <a:srgbClr val="00206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spTree>
    <p:extLst>
      <p:ext uri="{BB962C8B-B14F-4D97-AF65-F5344CB8AC3E}">
        <p14:creationId xmlns:p14="http://schemas.microsoft.com/office/powerpoint/2010/main" val="38449840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artisticMarker/>
                    </a14:imgEffect>
                    <a14:imgEffect>
                      <a14:colorTemperature colorTemp="2438"/>
                    </a14:imgEffect>
                    <a14:imgEffect>
                      <a14:saturation sat="400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52213"/>
            <a:ext cx="11858625" cy="6605787"/>
          </a:xfrm>
          <a:prstGeom prst="rect">
            <a:avLst/>
          </a:prstGeom>
        </p:spPr>
      </p:pic>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13874" t="13000" r="22189" b="6000"/>
          <a:stretch/>
        </p:blipFill>
        <p:spPr>
          <a:xfrm>
            <a:off x="10373490" y="105039"/>
            <a:ext cx="1670873" cy="1190681"/>
          </a:xfrm>
          <a:prstGeom prst="roundRect">
            <a:avLst>
              <a:gd name="adj" fmla="val 4167"/>
            </a:avLst>
          </a:prstGeom>
          <a:solidFill>
            <a:srgbClr val="FFFFFF"/>
          </a:solidFill>
          <a:ln w="28575" cap="sq">
            <a:solidFill>
              <a:srgbClr val="C0000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Picture 4" descr="Doel.jpg"/>
          <p:cNvPicPr>
            <a:picLocks noChangeAspect="1"/>
          </p:cNvPicPr>
          <p:nvPr/>
        </p:nvPicPr>
        <p:blipFill>
          <a:blip r:embed="rId6"/>
          <a:srcRect t="16154"/>
          <a:stretch>
            <a:fillRect/>
          </a:stretch>
        </p:blipFill>
        <p:spPr>
          <a:xfrm>
            <a:off x="3368412" y="2295845"/>
            <a:ext cx="4776126" cy="365375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descr="gfjhjjhghk.jpg"/>
          <p:cNvPicPr>
            <a:picLocks noChangeAspect="1"/>
          </p:cNvPicPr>
          <p:nvPr/>
        </p:nvPicPr>
        <p:blipFill>
          <a:blip r:embed="rId7"/>
          <a:stretch>
            <a:fillRect/>
          </a:stretch>
        </p:blipFill>
        <p:spPr>
          <a:xfrm>
            <a:off x="3276727" y="2286703"/>
            <a:ext cx="4910519" cy="366359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Rectangle 7"/>
          <p:cNvSpPr/>
          <p:nvPr/>
        </p:nvSpPr>
        <p:spPr>
          <a:xfrm>
            <a:off x="0" y="0"/>
            <a:ext cx="12192000" cy="68580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ikoshBAN" panose="02000000000000000000" pitchFamily="2" charset="0"/>
              <a:cs typeface="NikoshBAN" panose="02000000000000000000" pitchFamily="2" charset="0"/>
            </a:endParaRPr>
          </a:p>
        </p:txBody>
      </p:sp>
      <p:pic>
        <p:nvPicPr>
          <p:cNvPr id="9" name="Picture 8" descr="C:\Users\pc\Desktop\Content\rose_PNG637.png"/>
          <p:cNvPicPr>
            <a:picLocks noChangeAspect="1" noChangeArrowheads="1"/>
          </p:cNvPicPr>
          <p:nvPr/>
        </p:nvPicPr>
        <p:blipFill>
          <a:blip r:embed="rId8" cstate="print"/>
          <a:srcRect/>
          <a:stretch>
            <a:fillRect/>
          </a:stretch>
        </p:blipFill>
        <p:spPr bwMode="auto">
          <a:xfrm>
            <a:off x="110773" y="105039"/>
            <a:ext cx="1301459" cy="1023674"/>
          </a:xfrm>
          <a:prstGeom prst="rect">
            <a:avLst/>
          </a:prstGeom>
          <a:noFill/>
        </p:spPr>
      </p:pic>
      <p:sp>
        <p:nvSpPr>
          <p:cNvPr id="10" name="Footer Placeholder 1"/>
          <p:cNvSpPr>
            <a:spLocks noGrp="1"/>
          </p:cNvSpPr>
          <p:nvPr>
            <p:ph type="ftr" sz="quarter" idx="11"/>
          </p:nvPr>
        </p:nvSpPr>
        <p:spPr>
          <a:xfrm>
            <a:off x="3672432" y="6378108"/>
            <a:ext cx="5083427" cy="365125"/>
          </a:xfrm>
        </p:spPr>
        <p:txBody>
          <a:bodyPr/>
          <a:lstStyle/>
          <a:p>
            <a:r>
              <a:rPr lang="en-US" dirty="0" smtClean="0"/>
              <a:t>Niice Akter ,Kharikhali G.P.S ,Jhenidah.</a:t>
            </a:r>
            <a:endParaRPr lang="en-US" dirty="0"/>
          </a:p>
        </p:txBody>
      </p:sp>
      <p:sp>
        <p:nvSpPr>
          <p:cNvPr id="12" name="Rectangle 11"/>
          <p:cNvSpPr/>
          <p:nvPr/>
        </p:nvSpPr>
        <p:spPr>
          <a:xfrm>
            <a:off x="471487" y="485775"/>
            <a:ext cx="11087099" cy="2308324"/>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dirty="0" smtClean="0">
                <a:ln w="11430"/>
                <a:solidFill>
                  <a:srgbClr val="FF0000"/>
                </a:solidFill>
                <a:effectLst>
                  <a:outerShdw blurRad="50800" dist="39000" dir="5460000" algn="tl">
                    <a:srgbClr val="000000">
                      <a:alpha val="38000"/>
                    </a:srgbClr>
                  </a:outerShdw>
                </a:effectLst>
                <a:latin typeface="NikoshBAN" pitchFamily="2" charset="0"/>
                <a:cs typeface="NikoshBAN" pitchFamily="2" charset="0"/>
              </a:rPr>
              <a:t>আজকের </a:t>
            </a:r>
            <a:r>
              <a:rPr lang="bn-IN" sz="7200" b="1" dirty="0" smtClean="0">
                <a:ln w="11430"/>
                <a:solidFill>
                  <a:srgbClr val="FF0000"/>
                </a:solidFill>
                <a:effectLst>
                  <a:outerShdw blurRad="50800" dist="39000" dir="5460000" algn="tl">
                    <a:srgbClr val="000000">
                      <a:alpha val="38000"/>
                    </a:srgbClr>
                  </a:outerShdw>
                </a:effectLst>
                <a:latin typeface="NikoshBAN" pitchFamily="2" charset="0"/>
                <a:cs typeface="NikoshBAN" pitchFamily="2" charset="0"/>
              </a:rPr>
              <a:t>মত</a:t>
            </a:r>
            <a:r>
              <a:rPr lang="en-US" sz="7200" b="1" dirty="0" smtClean="0">
                <a:ln w="11430"/>
                <a:solidFill>
                  <a:srgbClr val="FF0000"/>
                </a:solidFill>
                <a:effectLst>
                  <a:outerShdw blurRad="50800" dist="39000" dir="5460000" algn="tl">
                    <a:srgbClr val="000000">
                      <a:alpha val="38000"/>
                    </a:srgbClr>
                  </a:outerShdw>
                </a:effectLst>
                <a:latin typeface="NikoshBAN" pitchFamily="2" charset="0"/>
                <a:cs typeface="NikoshBAN" pitchFamily="2" charset="0"/>
              </a:rPr>
              <a:t> সবাইকে</a:t>
            </a:r>
            <a:r>
              <a:rPr lang="bn-IN" sz="7200" b="1" dirty="0" smtClean="0">
                <a:ln w="11430"/>
                <a:solidFill>
                  <a:srgbClr val="FF0000"/>
                </a:solidFill>
                <a:effectLst>
                  <a:outerShdw blurRad="50800" dist="39000" dir="5460000" algn="tl">
                    <a:srgbClr val="000000">
                      <a:alpha val="38000"/>
                    </a:srgbClr>
                  </a:outerShdw>
                </a:effectLst>
                <a:latin typeface="NikoshBAN" pitchFamily="2" charset="0"/>
                <a:cs typeface="NikoshBAN" pitchFamily="2" charset="0"/>
              </a:rPr>
              <a:t> </a:t>
            </a:r>
          </a:p>
          <a:p>
            <a:pPr algn="ctr"/>
            <a:r>
              <a:rPr lang="bn-IN" sz="7200" b="1" dirty="0">
                <a:ln w="11430"/>
                <a:solidFill>
                  <a:srgbClr val="FF0000"/>
                </a:solidFill>
                <a:effectLst>
                  <a:outerShdw blurRad="50800" dist="39000" dir="5460000" algn="tl">
                    <a:srgbClr val="000000">
                      <a:alpha val="38000"/>
                    </a:srgbClr>
                  </a:outerShdw>
                </a:effectLst>
                <a:latin typeface="NikoshBAN" pitchFamily="2" charset="0"/>
                <a:cs typeface="NikoshBAN" pitchFamily="2" charset="0"/>
              </a:rPr>
              <a:t> </a:t>
            </a:r>
            <a:r>
              <a:rPr lang="bn-IN" sz="7200" b="1" dirty="0" smtClean="0">
                <a:ln w="11430"/>
                <a:solidFill>
                  <a:srgbClr val="FF0000"/>
                </a:solidFill>
                <a:effectLst>
                  <a:outerShdw blurRad="50800" dist="39000" dir="5460000" algn="tl">
                    <a:srgbClr val="000000">
                      <a:alpha val="38000"/>
                    </a:srgbClr>
                  </a:outerShdw>
                </a:effectLst>
                <a:latin typeface="NikoshBAN" pitchFamily="2" charset="0"/>
                <a:cs typeface="NikoshBAN" pitchFamily="2" charset="0"/>
              </a:rPr>
              <a:t>                    ধন্যবাদ</a:t>
            </a:r>
            <a:r>
              <a:rPr lang="en-US" sz="7200" b="1" dirty="0" smtClean="0">
                <a:ln w="11430"/>
                <a:solidFill>
                  <a:srgbClr val="FF0000"/>
                </a:solidFill>
                <a:effectLst>
                  <a:outerShdw blurRad="50800" dist="39000" dir="5460000" algn="tl">
                    <a:srgbClr val="000000">
                      <a:alpha val="38000"/>
                    </a:srgbClr>
                  </a:outerShdw>
                </a:effectLst>
                <a:latin typeface="NikoshBAN" pitchFamily="2" charset="0"/>
                <a:cs typeface="NikoshBAN" pitchFamily="2" charset="0"/>
              </a:rPr>
              <a:t>  </a:t>
            </a:r>
            <a:endParaRPr lang="en-US" sz="7200" b="1" dirty="0">
              <a:ln w="11430"/>
              <a:solidFill>
                <a:srgbClr val="FF0000"/>
              </a:solidFill>
              <a:effectLst>
                <a:outerShdw blurRad="50800" dist="39000" dir="5460000" algn="tl">
                  <a:srgbClr val="000000">
                    <a:alpha val="38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1497999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iterate type="lt">
                                    <p:tmPct val="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63" presetClass="path" presetSubtype="0" accel="50000" decel="50000" fill="hold" nodeType="afterEffect">
                                  <p:stCondLst>
                                    <p:cond delay="0"/>
                                  </p:stCondLst>
                                  <p:iterate type="lt">
                                    <p:tmPct val="0"/>
                                  </p:iterate>
                                  <p:childTnLst>
                                    <p:animMotion origin="layout" path="M 1.66667E-6 -4.07407E-6 L 0.40833 0.00255 " pathEditMode="relative" rAng="0" ptsTypes="AA">
                                      <p:cBhvr>
                                        <p:cTn id="11" dur="2000" fill="hold"/>
                                        <p:tgtEl>
                                          <p:spTgt spid="5"/>
                                        </p:tgtEl>
                                        <p:attrNameLst>
                                          <p:attrName>ppt_x</p:attrName>
                                          <p:attrName>ppt_y</p:attrName>
                                        </p:attrNameLst>
                                      </p:cBhvr>
                                      <p:rCtr x="20417" y="116"/>
                                    </p:animMotion>
                                  </p:childTnLst>
                                </p:cTn>
                              </p:par>
                              <p:par>
                                <p:cTn id="12" presetID="14" presetClass="exit" presetSubtype="10" fill="hold" nodeType="withEffect">
                                  <p:stCondLst>
                                    <p:cond delay="0"/>
                                  </p:stCondLst>
                                  <p:iterate type="lt">
                                    <p:tmPct val="0"/>
                                  </p:iterate>
                                  <p:childTnLst>
                                    <p:animEffect transition="out" filter="randombar(horizontal)">
                                      <p:cBhvr>
                                        <p:cTn id="13" dur="2000"/>
                                        <p:tgtEl>
                                          <p:spTgt spid="5"/>
                                        </p:tgtEl>
                                      </p:cBhvr>
                                    </p:animEffect>
                                    <p:set>
                                      <p:cBhvr>
                                        <p:cTn id="14" dur="1" fill="hold">
                                          <p:stCondLst>
                                            <p:cond delay="1999"/>
                                          </p:stCondLst>
                                        </p:cTn>
                                        <p:tgtEl>
                                          <p:spTgt spid="5"/>
                                        </p:tgtEl>
                                        <p:attrNameLst>
                                          <p:attrName>style.visibility</p:attrName>
                                        </p:attrNameLst>
                                      </p:cBhvr>
                                      <p:to>
                                        <p:strVal val="hidden"/>
                                      </p:to>
                                    </p:set>
                                  </p:childTnLst>
                                </p:cTn>
                              </p:par>
                            </p:childTnLst>
                          </p:cTn>
                        </p:par>
                        <p:par>
                          <p:cTn id="15" fill="hold">
                            <p:stCondLst>
                              <p:cond delay="4000"/>
                            </p:stCondLst>
                            <p:childTnLst>
                              <p:par>
                                <p:cTn id="16" presetID="2" presetClass="entr" presetSubtype="4"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par>
                                <p:cTn id="20" presetID="21" presetClass="emph" presetSubtype="0" repeatCount="24200" fill="hold" grpId="1" nodeType="withEffect">
                                  <p:stCondLst>
                                    <p:cond delay="0"/>
                                  </p:stCondLst>
                                  <p:childTnLst>
                                    <p:animClr clrSpc="hsl" dir="cw">
                                      <p:cBhvr override="childStyle">
                                        <p:cTn id="21" dur="500" fill="hold"/>
                                        <p:tgtEl>
                                          <p:spTgt spid="12"/>
                                        </p:tgtEl>
                                        <p:attrNameLst>
                                          <p:attrName>style.color</p:attrName>
                                        </p:attrNameLst>
                                      </p:cBhvr>
                                      <p:by>
                                        <p:hsl h="7200000" s="0" l="0"/>
                                      </p:by>
                                    </p:animClr>
                                    <p:animClr clrSpc="hsl" dir="cw">
                                      <p:cBhvr>
                                        <p:cTn id="22" dur="500" fill="hold"/>
                                        <p:tgtEl>
                                          <p:spTgt spid="12"/>
                                        </p:tgtEl>
                                        <p:attrNameLst>
                                          <p:attrName>fillcolor</p:attrName>
                                        </p:attrNameLst>
                                      </p:cBhvr>
                                      <p:by>
                                        <p:hsl h="7200000" s="0" l="0"/>
                                      </p:by>
                                    </p:animClr>
                                    <p:animClr clrSpc="hsl" dir="cw">
                                      <p:cBhvr>
                                        <p:cTn id="23" dur="500" fill="hold"/>
                                        <p:tgtEl>
                                          <p:spTgt spid="12"/>
                                        </p:tgtEl>
                                        <p:attrNameLst>
                                          <p:attrName>stroke.color</p:attrName>
                                        </p:attrNameLst>
                                      </p:cBhvr>
                                      <p:by>
                                        <p:hsl h="7200000" s="0" l="0"/>
                                      </p:by>
                                    </p:animClr>
                                    <p:set>
                                      <p:cBhvr>
                                        <p:cTn id="24" dur="500" fill="hold"/>
                                        <p:tgtEl>
                                          <p:spTgt spid="12"/>
                                        </p:tgtEl>
                                        <p:attrNameLst>
                                          <p:attrName>fill.type</p:attrName>
                                        </p:attrNameLst>
                                      </p:cBhvr>
                                      <p:to>
                                        <p:strVal val="solid"/>
                                      </p:to>
                                    </p:set>
                                  </p:childTnLst>
                                </p:cTn>
                              </p:par>
                              <p:par>
                                <p:cTn id="25" presetID="1" presetClass="entr" presetSubtype="0" fill="hold" grpId="0" nodeType="withEffect">
                                  <p:stCondLst>
                                    <p:cond delay="1100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1"/>
          <p:cNvSpPr>
            <a:spLocks noGrp="1"/>
          </p:cNvSpPr>
          <p:nvPr>
            <p:ph type="ftr" sz="quarter" idx="11"/>
          </p:nvPr>
        </p:nvSpPr>
        <p:spPr>
          <a:xfrm>
            <a:off x="4029619" y="6378108"/>
            <a:ext cx="5083427" cy="365125"/>
          </a:xfrm>
        </p:spPr>
        <p:txBody>
          <a:bodyPr/>
          <a:lstStyle/>
          <a:p>
            <a:r>
              <a:rPr lang="en-US" dirty="0" smtClean="0"/>
              <a:t>Niice Akter ,Kharikhali G.P.S ,Jhenidah.</a:t>
            </a:r>
            <a:endParaRPr lang="en-US" dirty="0"/>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3874" t="13000" r="22189" b="6000"/>
          <a:stretch/>
        </p:blipFill>
        <p:spPr>
          <a:xfrm>
            <a:off x="10373490" y="105039"/>
            <a:ext cx="1670873" cy="1190681"/>
          </a:xfrm>
          <a:prstGeom prst="roundRect">
            <a:avLst>
              <a:gd name="adj" fmla="val 4167"/>
            </a:avLst>
          </a:prstGeom>
          <a:solidFill>
            <a:srgbClr val="FFFFFF"/>
          </a:solidFill>
          <a:ln w="28575" cap="sq">
            <a:solidFill>
              <a:srgbClr val="00B0F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4" name="Picture 3"/>
          <p:cNvPicPr>
            <a:picLocks noChangeAspect="1"/>
          </p:cNvPicPr>
          <p:nvPr/>
        </p:nvPicPr>
        <p:blipFill>
          <a:blip r:embed="rId3"/>
          <a:stretch>
            <a:fillRect/>
          </a:stretch>
        </p:blipFill>
        <p:spPr>
          <a:xfrm>
            <a:off x="1200341" y="800100"/>
            <a:ext cx="4289445" cy="5529263"/>
          </a:xfrm>
          <a:prstGeom prst="rect">
            <a:avLst/>
          </a:prstGeom>
        </p:spPr>
      </p:pic>
      <p:sp>
        <p:nvSpPr>
          <p:cNvPr id="5" name="TextBox 4"/>
          <p:cNvSpPr txBox="1"/>
          <p:nvPr/>
        </p:nvSpPr>
        <p:spPr>
          <a:xfrm>
            <a:off x="6690128" y="1899168"/>
            <a:ext cx="4300536" cy="707886"/>
          </a:xfrm>
          <a:prstGeom prst="rect">
            <a:avLst/>
          </a:prstGeom>
          <a:solidFill>
            <a:schemeClr val="accent3">
              <a:lumMod val="20000"/>
              <a:lumOff val="80000"/>
            </a:schemeClr>
          </a:solidFill>
          <a:ln w="19050">
            <a:solidFill>
              <a:schemeClr val="tx1"/>
            </a:solidFill>
          </a:ln>
          <a:scene3d>
            <a:camera prst="orthographicFront"/>
            <a:lightRig rig="threePt" dir="t"/>
          </a:scene3d>
          <a:sp3d>
            <a:bevelT prst="angle"/>
          </a:sp3d>
        </p:spPr>
        <p:txBody>
          <a:bodyPr wrap="square" rtlCol="0">
            <a:spAutoFit/>
          </a:bodyPr>
          <a:lstStyle/>
          <a:p>
            <a:pPr algn="ctr"/>
            <a:r>
              <a:rPr lang="bn-IN" sz="4000" dirty="0" smtClean="0">
                <a:ln w="0"/>
                <a:effectLst>
                  <a:outerShdw blurRad="38100" dist="19050" dir="2700000" algn="tl" rotWithShape="0">
                    <a:schemeClr val="dk1">
                      <a:alpha val="40000"/>
                    </a:schemeClr>
                  </a:outerShdw>
                </a:effectLst>
                <a:latin typeface="NikoshBAN" pitchFamily="2" charset="0"/>
                <a:cs typeface="NikoshBAN" pitchFamily="2" charset="0"/>
              </a:rPr>
              <a:t>প্রাথমিক বিজ্ঞান</a:t>
            </a:r>
            <a:r>
              <a:rPr lang="en-US" sz="4000" dirty="0" smtClean="0">
                <a:ln w="0"/>
                <a:effectLst>
                  <a:outerShdw blurRad="38100" dist="19050" dir="2700000" algn="tl" rotWithShape="0">
                    <a:schemeClr val="dk1">
                      <a:alpha val="40000"/>
                    </a:schemeClr>
                  </a:outerShdw>
                </a:effectLst>
                <a:latin typeface="NikoshBAN" pitchFamily="2" charset="0"/>
                <a:cs typeface="NikoshBAN" pitchFamily="2" charset="0"/>
              </a:rPr>
              <a:t> </a:t>
            </a:r>
            <a:endParaRPr lang="en-US" sz="40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6" name="TextBox 5"/>
          <p:cNvSpPr txBox="1"/>
          <p:nvPr/>
        </p:nvSpPr>
        <p:spPr>
          <a:xfrm>
            <a:off x="6690127" y="2880315"/>
            <a:ext cx="4300537" cy="707886"/>
          </a:xfrm>
          <a:prstGeom prst="rect">
            <a:avLst/>
          </a:prstGeom>
          <a:solidFill>
            <a:schemeClr val="accent3">
              <a:lumMod val="20000"/>
              <a:lumOff val="80000"/>
            </a:schemeClr>
          </a:solidFill>
          <a:ln w="19050">
            <a:solidFill>
              <a:schemeClr val="tx1"/>
            </a:solidFill>
          </a:ln>
          <a:scene3d>
            <a:camera prst="orthographicFront"/>
            <a:lightRig rig="threePt" dir="t"/>
          </a:scene3d>
          <a:sp3d>
            <a:bevelT prst="angle"/>
          </a:sp3d>
        </p:spPr>
        <p:txBody>
          <a:bodyPr wrap="square" rtlCol="0">
            <a:spAutoFit/>
          </a:bodyPr>
          <a:lstStyle/>
          <a:p>
            <a:pPr algn="ctr"/>
            <a:r>
              <a:rPr lang="bn-IN" sz="4000" dirty="0" smtClean="0">
                <a:ln w="0"/>
                <a:effectLst>
                  <a:outerShdw blurRad="38100" dist="19050" dir="2700000" algn="tl" rotWithShape="0">
                    <a:schemeClr val="dk1">
                      <a:alpha val="40000"/>
                    </a:schemeClr>
                  </a:outerShdw>
                </a:effectLst>
                <a:latin typeface="NikoshBAN" pitchFamily="2" charset="0"/>
                <a:cs typeface="NikoshBAN" pitchFamily="2" charset="0"/>
              </a:rPr>
              <a:t>তৃতীয় শ্রেণি</a:t>
            </a:r>
            <a:endParaRPr lang="en-US" sz="40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7" name="TextBox 6"/>
          <p:cNvSpPr txBox="1"/>
          <p:nvPr/>
        </p:nvSpPr>
        <p:spPr>
          <a:xfrm>
            <a:off x="6690128" y="3861462"/>
            <a:ext cx="4300537" cy="707886"/>
          </a:xfrm>
          <a:prstGeom prst="rect">
            <a:avLst/>
          </a:prstGeom>
          <a:solidFill>
            <a:schemeClr val="accent3">
              <a:lumMod val="20000"/>
              <a:lumOff val="80000"/>
            </a:schemeClr>
          </a:solidFill>
          <a:ln w="19050">
            <a:solidFill>
              <a:schemeClr val="tx1"/>
            </a:solidFill>
          </a:ln>
          <a:scene3d>
            <a:camera prst="orthographicFront"/>
            <a:lightRig rig="threePt" dir="t"/>
          </a:scene3d>
          <a:sp3d>
            <a:bevelT prst="angle"/>
          </a:sp3d>
        </p:spPr>
        <p:txBody>
          <a:bodyPr wrap="square" rtlCol="0">
            <a:spAutoFit/>
          </a:bodyPr>
          <a:lstStyle/>
          <a:p>
            <a:pPr algn="ctr"/>
            <a:r>
              <a:rPr lang="bn-IN" sz="4000" dirty="0" smtClean="0">
                <a:ln w="0"/>
                <a:effectLst>
                  <a:outerShdw blurRad="38100" dist="19050" dir="2700000" algn="tl" rotWithShape="0">
                    <a:schemeClr val="dk1">
                      <a:alpha val="40000"/>
                    </a:schemeClr>
                  </a:outerShdw>
                </a:effectLst>
                <a:latin typeface="NikoshBAN" pitchFamily="2" charset="0"/>
                <a:cs typeface="NikoshBAN" pitchFamily="2" charset="0"/>
              </a:rPr>
              <a:t>অধ্যায়- 2 (জীব ও জড়)</a:t>
            </a:r>
            <a:endParaRPr lang="en-US" sz="40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8" name="TextBox 7"/>
          <p:cNvSpPr txBox="1"/>
          <p:nvPr/>
        </p:nvSpPr>
        <p:spPr>
          <a:xfrm>
            <a:off x="6690127" y="4842610"/>
            <a:ext cx="4300537" cy="707886"/>
          </a:xfrm>
          <a:prstGeom prst="rect">
            <a:avLst/>
          </a:prstGeom>
          <a:solidFill>
            <a:schemeClr val="accent3">
              <a:lumMod val="20000"/>
              <a:lumOff val="80000"/>
            </a:schemeClr>
          </a:solidFill>
          <a:ln w="19050">
            <a:solidFill>
              <a:schemeClr val="tx1"/>
            </a:solidFill>
          </a:ln>
          <a:scene3d>
            <a:camera prst="orthographicFront"/>
            <a:lightRig rig="threePt" dir="t"/>
          </a:scene3d>
          <a:sp3d>
            <a:bevelT prst="angle"/>
          </a:sp3d>
        </p:spPr>
        <p:txBody>
          <a:bodyPr wrap="square" rtlCol="0">
            <a:spAutoFit/>
          </a:bodyPr>
          <a:lstStyle/>
          <a:p>
            <a:pPr algn="ctr"/>
            <a:r>
              <a:rPr lang="bn-IN" sz="4000" dirty="0" smtClean="0">
                <a:ln w="0"/>
                <a:effectLst>
                  <a:outerShdw blurRad="38100" dist="19050" dir="2700000" algn="tl" rotWithShape="0">
                    <a:schemeClr val="dk1">
                      <a:alpha val="40000"/>
                    </a:schemeClr>
                  </a:outerShdw>
                </a:effectLst>
                <a:latin typeface="NikoshBAN" pitchFamily="2" charset="0"/>
                <a:cs typeface="NikoshBAN" pitchFamily="2" charset="0"/>
              </a:rPr>
              <a:t>পাঠ-</a:t>
            </a:r>
            <a:r>
              <a:rPr lang="en-US" sz="4000" dirty="0">
                <a:ln w="0"/>
                <a:effectLst>
                  <a:outerShdw blurRad="38100" dist="19050" dir="2700000" algn="tl" rotWithShape="0">
                    <a:schemeClr val="dk1">
                      <a:alpha val="40000"/>
                    </a:schemeClr>
                  </a:outerShdw>
                </a:effectLst>
                <a:latin typeface="NikoshBAN" pitchFamily="2" charset="0"/>
                <a:cs typeface="NikoshBAN" pitchFamily="2" charset="0"/>
              </a:rPr>
              <a:t>৬</a:t>
            </a:r>
            <a:r>
              <a:rPr lang="en-US" sz="4000" dirty="0" smtClean="0">
                <a:ln w="0"/>
                <a:effectLst>
                  <a:outerShdw blurRad="38100" dist="19050" dir="2700000" algn="tl" rotWithShape="0">
                    <a:schemeClr val="dk1">
                      <a:alpha val="40000"/>
                    </a:schemeClr>
                  </a:outerShdw>
                </a:effectLst>
                <a:latin typeface="NikoshBAN" pitchFamily="2" charset="0"/>
                <a:cs typeface="NikoshBAN" pitchFamily="2" charset="0"/>
              </a:rPr>
              <a:t> </a:t>
            </a:r>
            <a:endParaRPr lang="en-US" sz="40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10" name="Picture 9" descr="C:\Users\pc\Desktop\Content\rose_PNG637.png"/>
          <p:cNvPicPr>
            <a:picLocks noChangeAspect="1" noChangeArrowheads="1"/>
          </p:cNvPicPr>
          <p:nvPr/>
        </p:nvPicPr>
        <p:blipFill>
          <a:blip r:embed="rId4" cstate="print"/>
          <a:srcRect/>
          <a:stretch>
            <a:fillRect/>
          </a:stretch>
        </p:blipFill>
        <p:spPr bwMode="auto">
          <a:xfrm>
            <a:off x="110773" y="105039"/>
            <a:ext cx="1301459" cy="1023674"/>
          </a:xfrm>
          <a:prstGeom prst="rect">
            <a:avLst/>
          </a:prstGeom>
          <a:noFill/>
        </p:spPr>
      </p:pic>
      <p:sp>
        <p:nvSpPr>
          <p:cNvPr id="12" name="Frame 11">
            <a:extLst>
              <a:ext uri="{FF2B5EF4-FFF2-40B4-BE49-F238E27FC236}">
                <a16:creationId xmlns:a16="http://schemas.microsoft.com/office/drawing/2014/main" xmlns="" id="{01CA7562-3982-498E-B1EC-2D9F0A4C489C}"/>
              </a:ext>
            </a:extLst>
          </p:cNvPr>
          <p:cNvSpPr/>
          <p:nvPr/>
        </p:nvSpPr>
        <p:spPr>
          <a:xfrm>
            <a:off x="-152400" y="0"/>
            <a:ext cx="12344400" cy="7010400"/>
          </a:xfrm>
          <a:prstGeom prst="frame">
            <a:avLst>
              <a:gd name="adj1" fmla="val 2578"/>
            </a:avLst>
          </a:prstGeom>
          <a:blipFill dpi="0" rotWithShape="1">
            <a:blip r:embed="rId5">
              <a:extLst>
                <a:ext uri="{28A0092B-C50C-407E-A947-70E740481C1C}">
                  <a14:useLocalDpi xmlns:a14="http://schemas.microsoft.com/office/drawing/2010/main" val="0"/>
                </a:ext>
              </a:extLst>
            </a:blip>
            <a:srcRect/>
            <a:stretch>
              <a:fillRect/>
            </a:stretch>
          </a:blipFill>
          <a:ln>
            <a:solidFill>
              <a:srgbClr val="00206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pic>
        <p:nvPicPr>
          <p:cNvPr id="13" name="Picture 12" descr="Amarilis-Red-fl-1lg.jpg"/>
          <p:cNvPicPr>
            <a:picLocks noChangeAspect="1"/>
          </p:cNvPicPr>
          <p:nvPr/>
        </p:nvPicPr>
        <p:blipFill>
          <a:blip r:embed="rId6"/>
          <a:stretch>
            <a:fillRect/>
          </a:stretch>
        </p:blipFill>
        <p:spPr>
          <a:xfrm>
            <a:off x="5629275" y="928689"/>
            <a:ext cx="782138" cy="5272086"/>
          </a:xfrm>
          <a:prstGeom prst="rect">
            <a:avLst/>
          </a:prstGeom>
          <a:ln w="127000" cap="rnd">
            <a:noFill/>
          </a:ln>
          <a:effectLst/>
        </p:spPr>
      </p:pic>
    </p:spTree>
    <p:extLst>
      <p:ext uri="{BB962C8B-B14F-4D97-AF65-F5344CB8AC3E}">
        <p14:creationId xmlns:p14="http://schemas.microsoft.com/office/powerpoint/2010/main" val="17978722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3874" t="13000" r="22189" b="6000"/>
          <a:stretch/>
        </p:blipFill>
        <p:spPr>
          <a:xfrm>
            <a:off x="10373490" y="105039"/>
            <a:ext cx="1670873" cy="1190681"/>
          </a:xfrm>
          <a:prstGeom prst="roundRect">
            <a:avLst>
              <a:gd name="adj" fmla="val 4167"/>
            </a:avLst>
          </a:prstGeom>
          <a:solidFill>
            <a:srgbClr val="FFFFFF"/>
          </a:solidFill>
          <a:ln w="28575" cap="sq">
            <a:solidFill>
              <a:srgbClr val="00B0F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5" name="Rectangle 4"/>
          <p:cNvSpPr/>
          <p:nvPr/>
        </p:nvSpPr>
        <p:spPr>
          <a:xfrm>
            <a:off x="936252" y="1799326"/>
            <a:ext cx="10542493" cy="707886"/>
          </a:xfrm>
          <a:prstGeom prst="rect">
            <a:avLst/>
          </a:prstGeom>
          <a:solidFill>
            <a:schemeClr val="accent2">
              <a:lumMod val="40000"/>
              <a:lumOff val="60000"/>
            </a:schemeClr>
          </a:solidFill>
        </p:spPr>
        <p:style>
          <a:lnRef idx="1">
            <a:schemeClr val="accent2"/>
          </a:lnRef>
          <a:fillRef idx="2">
            <a:schemeClr val="accent2"/>
          </a:fillRef>
          <a:effectRef idx="1">
            <a:schemeClr val="accent2"/>
          </a:effectRef>
          <a:fontRef idx="minor">
            <a:schemeClr val="dk1"/>
          </a:fontRef>
        </p:style>
        <p:txBody>
          <a:bodyPr wrap="square">
            <a:spAutoFit/>
          </a:bodyPr>
          <a:lstStyle/>
          <a:p>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পাঠ্যাংশ:</a:t>
            </a:r>
            <a:r>
              <a:rPr lang="en-US" sz="40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a:latin typeface="NikoshBAN" panose="02000000000000000000" pitchFamily="2" charset="0"/>
                <a:cs typeface="NikoshBAN" panose="02000000000000000000" pitchFamily="2" charset="0"/>
              </a:rPr>
              <a:t>মেরুদণ্ডী প্রাণীদের পাঁচটি দলে </a:t>
            </a:r>
            <a:r>
              <a:rPr lang="en-US" sz="3200" dirty="0" smtClean="0">
                <a:latin typeface="NikoshBAN" panose="02000000000000000000" pitchFamily="2" charset="0"/>
                <a:cs typeface="NikoshBAN" panose="02000000000000000000" pitchFamily="2" charset="0"/>
              </a:rPr>
              <a:t>......... </a:t>
            </a:r>
            <a:r>
              <a:rPr lang="en-US" sz="3200" dirty="0">
                <a:latin typeface="NikoshBAN" panose="02000000000000000000" pitchFamily="2" charset="0"/>
                <a:cs typeface="NikoshBAN" panose="02000000000000000000" pitchFamily="2" charset="0"/>
              </a:rPr>
              <a:t>সহপাঠীদের সাথে আলোচনা কর।</a:t>
            </a:r>
            <a:endParaRPr lang="en-US" sz="3200" dirty="0">
              <a:effectLst/>
              <a:latin typeface="NikoshBAN" panose="02000000000000000000" pitchFamily="2" charset="0"/>
              <a:cs typeface="NikoshBAN" panose="02000000000000000000" pitchFamily="2" charset="0"/>
            </a:endParaRPr>
          </a:p>
        </p:txBody>
      </p:sp>
      <p:sp>
        <p:nvSpPr>
          <p:cNvPr id="6" name="Rectangle 5"/>
          <p:cNvSpPr/>
          <p:nvPr/>
        </p:nvSpPr>
        <p:spPr>
          <a:xfrm>
            <a:off x="936252" y="3718705"/>
            <a:ext cx="10542493" cy="1815882"/>
          </a:xfrm>
          <a:prstGeom prst="rect">
            <a:avLst/>
          </a:prstGeom>
          <a:solidFill>
            <a:schemeClr val="accent2">
              <a:lumMod val="40000"/>
              <a:lumOff val="60000"/>
            </a:schemeClr>
          </a:solidFill>
        </p:spPr>
        <p:style>
          <a:lnRef idx="1">
            <a:schemeClr val="accent2"/>
          </a:lnRef>
          <a:fillRef idx="2">
            <a:schemeClr val="accent2"/>
          </a:fillRef>
          <a:effectRef idx="1">
            <a:schemeClr val="accent2"/>
          </a:effectRef>
          <a:fontRef idx="minor">
            <a:schemeClr val="dk1"/>
          </a:fontRef>
        </p:style>
        <p:txBody>
          <a:bodyPr wrap="square">
            <a:spAutoFit/>
          </a:bodyPr>
          <a:lstStyle/>
          <a:p>
            <a:pPr marL="571500" lvl="0" indent="-571500">
              <a:buFont typeface="Wingdings" panose="05000000000000000000" pitchFamily="2" charset="2"/>
              <a:buChar char="v"/>
            </a:pP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উপকর</a:t>
            </a:r>
            <a:r>
              <a:rPr lang="en-US" sz="40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ণ: </a:t>
            </a:r>
          </a:p>
          <a:p>
            <a:pPr marL="571500" lvl="0" indent="-571500">
              <a:buFont typeface="Wingdings" panose="05000000000000000000" pitchFamily="2" charset="2"/>
              <a:buChar char="v"/>
            </a:pPr>
            <a:r>
              <a:rPr lang="en-US" sz="3600" dirty="0">
                <a:latin typeface="NikoshBAN" panose="02000000000000000000" pitchFamily="2" charset="0"/>
                <a:cs typeface="NikoshBAN" panose="02000000000000000000" pitchFamily="2" charset="0"/>
              </a:rPr>
              <a:t>প্রাণীর ছবি (মাছ, ব্যাঙ, টিকটিকি, দোয়েল পাখি, শুশুক এবং গরু) </a:t>
            </a:r>
          </a:p>
          <a:p>
            <a:pPr marL="571500" lvl="0" indent="-571500">
              <a:buFont typeface="Wingdings" panose="05000000000000000000" pitchFamily="2" charset="2"/>
              <a:buChar char="v"/>
            </a:pPr>
            <a:r>
              <a:rPr lang="en-US" sz="3600" dirty="0">
                <a:latin typeface="NikoshBAN" panose="02000000000000000000" pitchFamily="2" charset="0"/>
                <a:cs typeface="NikoshBAN" panose="02000000000000000000" pitchFamily="2" charset="0"/>
              </a:rPr>
              <a:t>টিচিং প্যাকেজ ‍"৩য় শ্রেণি বিজ্ঞান অধ্যায়-২: জীব ও জড়"।</a:t>
            </a:r>
            <a:endParaRPr lang="en-US" sz="3600" dirty="0">
              <a:effectLst/>
              <a:latin typeface="NikoshBAN" panose="02000000000000000000" pitchFamily="2" charset="0"/>
              <a:cs typeface="NikoshBAN" panose="02000000000000000000" pitchFamily="2" charset="0"/>
            </a:endParaRPr>
          </a:p>
        </p:txBody>
      </p:sp>
      <p:pic>
        <p:nvPicPr>
          <p:cNvPr id="8" name="Picture 7" descr="C:\Users\pc\Desktop\Content\rose_PNG637.png"/>
          <p:cNvPicPr>
            <a:picLocks noChangeAspect="1" noChangeArrowheads="1"/>
          </p:cNvPicPr>
          <p:nvPr/>
        </p:nvPicPr>
        <p:blipFill>
          <a:blip r:embed="rId3" cstate="print"/>
          <a:srcRect/>
          <a:stretch>
            <a:fillRect/>
          </a:stretch>
        </p:blipFill>
        <p:spPr bwMode="auto">
          <a:xfrm>
            <a:off x="110773" y="105039"/>
            <a:ext cx="1301459" cy="1023674"/>
          </a:xfrm>
          <a:prstGeom prst="rect">
            <a:avLst/>
          </a:prstGeom>
          <a:noFill/>
        </p:spPr>
      </p:pic>
      <p:sp>
        <p:nvSpPr>
          <p:cNvPr id="9" name="Footer Placeholder 1"/>
          <p:cNvSpPr>
            <a:spLocks noGrp="1"/>
          </p:cNvSpPr>
          <p:nvPr>
            <p:ph type="ftr" sz="quarter" idx="11"/>
          </p:nvPr>
        </p:nvSpPr>
        <p:spPr>
          <a:xfrm>
            <a:off x="3229519" y="6263808"/>
            <a:ext cx="5083427" cy="365125"/>
          </a:xfrm>
        </p:spPr>
        <p:txBody>
          <a:bodyPr/>
          <a:lstStyle/>
          <a:p>
            <a:r>
              <a:rPr lang="en-US" dirty="0" smtClean="0"/>
              <a:t>Niice Akter ,Kharikhali G.P.S ,Jhenidah.</a:t>
            </a:r>
            <a:endParaRPr lang="en-US" dirty="0"/>
          </a:p>
        </p:txBody>
      </p:sp>
      <p:sp>
        <p:nvSpPr>
          <p:cNvPr id="10" name="Frame 9">
            <a:extLst>
              <a:ext uri="{FF2B5EF4-FFF2-40B4-BE49-F238E27FC236}">
                <a16:creationId xmlns:a16="http://schemas.microsoft.com/office/drawing/2014/main" xmlns="" id="{01CA7562-3982-498E-B1EC-2D9F0A4C489C}"/>
              </a:ext>
            </a:extLst>
          </p:cNvPr>
          <p:cNvSpPr/>
          <p:nvPr/>
        </p:nvSpPr>
        <p:spPr>
          <a:xfrm>
            <a:off x="-152400" y="0"/>
            <a:ext cx="12344400" cy="7010400"/>
          </a:xfrm>
          <a:prstGeom prst="frame">
            <a:avLst>
              <a:gd name="adj1" fmla="val 2578"/>
            </a:avLst>
          </a:prstGeom>
          <a:blipFill dpi="0" rotWithShape="1">
            <a:blip r:embed="rId4">
              <a:extLst>
                <a:ext uri="{28A0092B-C50C-407E-A947-70E740481C1C}">
                  <a14:useLocalDpi xmlns:a14="http://schemas.microsoft.com/office/drawing/2010/main" val="0"/>
                </a:ext>
              </a:extLst>
            </a:blip>
            <a:srcRect/>
            <a:stretch>
              <a:fillRect/>
            </a:stretch>
          </a:blipFill>
          <a:ln>
            <a:solidFill>
              <a:srgbClr val="00206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spTree>
    <p:extLst>
      <p:ext uri="{BB962C8B-B14F-4D97-AF65-F5344CB8AC3E}">
        <p14:creationId xmlns:p14="http://schemas.microsoft.com/office/powerpoint/2010/main" val="35602399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6"/>
                                        </p:tgtEl>
                                      </p:cBhvr>
                                    </p:animEffect>
                                    <p:animScale>
                                      <p:cBhvr>
                                        <p:cTn id="10"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3874" t="13000" r="22189" b="6000"/>
          <a:stretch/>
        </p:blipFill>
        <p:spPr>
          <a:xfrm>
            <a:off x="10373490" y="105039"/>
            <a:ext cx="1670873" cy="1190681"/>
          </a:xfrm>
          <a:prstGeom prst="roundRect">
            <a:avLst>
              <a:gd name="adj" fmla="val 4167"/>
            </a:avLst>
          </a:prstGeom>
          <a:solidFill>
            <a:srgbClr val="FFFFFF"/>
          </a:solidFill>
          <a:ln w="28575" cap="sq">
            <a:solidFill>
              <a:srgbClr val="00B0F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Title 1"/>
          <p:cNvSpPr txBox="1">
            <a:spLocks/>
          </p:cNvSpPr>
          <p:nvPr/>
        </p:nvSpPr>
        <p:spPr>
          <a:xfrm>
            <a:off x="890588" y="1715544"/>
            <a:ext cx="10515600" cy="913390"/>
          </a:xfrm>
          <a:prstGeom prst="rect">
            <a:avLst/>
          </a:prstGeom>
          <a:solidFill>
            <a:schemeClr val="accent2">
              <a:lumMod val="40000"/>
              <a:lumOff val="60000"/>
            </a:schemeClr>
          </a:solidFill>
          <a:ln>
            <a:solidFill>
              <a:schemeClr val="accent2">
                <a:lumMod val="60000"/>
                <a:lumOff val="40000"/>
              </a:schemeClr>
            </a:solidFill>
          </a:ln>
        </p:spPr>
        <p:style>
          <a:lnRef idx="2">
            <a:schemeClr val="dk1"/>
          </a:lnRef>
          <a:fillRef idx="1">
            <a:schemeClr val="lt1"/>
          </a:fillRef>
          <a:effectRef idx="0">
            <a:schemeClr val="dk1"/>
          </a:effectRef>
          <a:fontRef idx="minor">
            <a:schemeClr val="dk1"/>
          </a:fontRef>
        </p:style>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5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শিখনফল:</a:t>
            </a:r>
            <a:endParaRPr lang="en-US" sz="5400" dirty="0"/>
          </a:p>
        </p:txBody>
      </p:sp>
      <p:sp>
        <p:nvSpPr>
          <p:cNvPr id="5" name="Content Placeholder 2"/>
          <p:cNvSpPr txBox="1">
            <a:spLocks/>
          </p:cNvSpPr>
          <p:nvPr/>
        </p:nvSpPr>
        <p:spPr>
          <a:xfrm>
            <a:off x="890588" y="3529014"/>
            <a:ext cx="10515600" cy="1985962"/>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pPr marL="631825" indent="-631825" algn="l">
              <a:buFont typeface="Wingdings" panose="05000000000000000000" pitchFamily="2" charset="2"/>
              <a:buChar char="v"/>
            </a:pPr>
            <a:r>
              <a:rPr lang="en-US" sz="4000" dirty="0" smtClean="0">
                <a:latin typeface="NikoshBAN" panose="02000000000000000000" pitchFamily="2" charset="0"/>
                <a:cs typeface="NikoshBAN" panose="02000000000000000000" pitchFamily="2" charset="0"/>
              </a:rPr>
              <a:t>২.২.২ পরিবেশের বিভিন্ন প্রাণীর নাম উল্লেখ করতে পারবে।</a:t>
            </a:r>
          </a:p>
          <a:p>
            <a:pPr marL="631825" indent="-631825" algn="l">
              <a:buFont typeface="Wingdings" panose="05000000000000000000" pitchFamily="2" charset="2"/>
              <a:buChar char="v"/>
            </a:pPr>
            <a:r>
              <a:rPr lang="en-US" sz="4000" dirty="0" smtClean="0">
                <a:latin typeface="NikoshBAN" panose="02000000000000000000" pitchFamily="2" charset="0"/>
                <a:cs typeface="NikoshBAN" panose="02000000000000000000" pitchFamily="2" charset="0"/>
              </a:rPr>
              <a:t>২.২.৩ বিভিন্ন উদ্ভিদ ও প্রাণীর বৈশিষ্ট্য উল্লেখ করতে এবং   			শ্রেণিকরণ করতে পারবে।   </a:t>
            </a:r>
            <a:endParaRPr lang="en-US" sz="4000" dirty="0">
              <a:latin typeface="NikoshBAN" panose="02000000000000000000" pitchFamily="2" charset="0"/>
              <a:cs typeface="NikoshBAN" panose="02000000000000000000" pitchFamily="2" charset="0"/>
            </a:endParaRPr>
          </a:p>
        </p:txBody>
      </p:sp>
      <p:cxnSp>
        <p:nvCxnSpPr>
          <p:cNvPr id="6" name="Straight Connector 5"/>
          <p:cNvCxnSpPr/>
          <p:nvPr/>
        </p:nvCxnSpPr>
        <p:spPr>
          <a:xfrm flipV="1">
            <a:off x="0" y="3035623"/>
            <a:ext cx="12192000" cy="136202"/>
          </a:xfrm>
          <a:prstGeom prst="line">
            <a:avLst/>
          </a:prstGeom>
          <a:ln w="76200">
            <a:solidFill>
              <a:srgbClr val="920000"/>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8" name="Picture 7" descr="C:\Users\pc\Desktop\Content\rose_PNG637.png"/>
          <p:cNvPicPr>
            <a:picLocks noChangeAspect="1" noChangeArrowheads="1"/>
          </p:cNvPicPr>
          <p:nvPr/>
        </p:nvPicPr>
        <p:blipFill>
          <a:blip r:embed="rId3" cstate="print"/>
          <a:srcRect/>
          <a:stretch>
            <a:fillRect/>
          </a:stretch>
        </p:blipFill>
        <p:spPr bwMode="auto">
          <a:xfrm>
            <a:off x="110773" y="105039"/>
            <a:ext cx="1301459" cy="1023674"/>
          </a:xfrm>
          <a:prstGeom prst="rect">
            <a:avLst/>
          </a:prstGeom>
          <a:noFill/>
        </p:spPr>
      </p:pic>
      <p:sp>
        <p:nvSpPr>
          <p:cNvPr id="9" name="Footer Placeholder 1"/>
          <p:cNvSpPr>
            <a:spLocks noGrp="1"/>
          </p:cNvSpPr>
          <p:nvPr>
            <p:ph type="ftr" sz="quarter" idx="11"/>
          </p:nvPr>
        </p:nvSpPr>
        <p:spPr>
          <a:xfrm>
            <a:off x="4029619" y="6378108"/>
            <a:ext cx="5083427" cy="365125"/>
          </a:xfrm>
        </p:spPr>
        <p:txBody>
          <a:bodyPr/>
          <a:lstStyle/>
          <a:p>
            <a:r>
              <a:rPr lang="en-US" dirty="0" smtClean="0"/>
              <a:t>Niice Akter ,Kharikhali G.P.S ,Jhenidah.</a:t>
            </a:r>
            <a:endParaRPr lang="en-US" dirty="0"/>
          </a:p>
        </p:txBody>
      </p:sp>
      <p:pic>
        <p:nvPicPr>
          <p:cNvPr id="10" name="Picture 9" descr="F:\school\Images\left_logo.png"/>
          <p:cNvPicPr>
            <a:picLocks noChangeAspect="1" noChangeArrowheads="1"/>
          </p:cNvPicPr>
          <p:nvPr/>
        </p:nvPicPr>
        <p:blipFill>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111878" y="0"/>
            <a:ext cx="1796414" cy="171783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Frame 10">
            <a:extLst>
              <a:ext uri="{FF2B5EF4-FFF2-40B4-BE49-F238E27FC236}">
                <a16:creationId xmlns:a16="http://schemas.microsoft.com/office/drawing/2014/main" xmlns="" id="{01CA7562-3982-498E-B1EC-2D9F0A4C489C}"/>
              </a:ext>
            </a:extLst>
          </p:cNvPr>
          <p:cNvSpPr/>
          <p:nvPr/>
        </p:nvSpPr>
        <p:spPr>
          <a:xfrm>
            <a:off x="-152400" y="0"/>
            <a:ext cx="12344400" cy="7010400"/>
          </a:xfrm>
          <a:prstGeom prst="frame">
            <a:avLst>
              <a:gd name="adj1" fmla="val 2578"/>
            </a:avLst>
          </a:prstGeom>
          <a:blipFill dpi="0" rotWithShape="1">
            <a:blip r:embed="rId6">
              <a:extLst>
                <a:ext uri="{28A0092B-C50C-407E-A947-70E740481C1C}">
                  <a14:useLocalDpi xmlns:a14="http://schemas.microsoft.com/office/drawing/2010/main" val="0"/>
                </a:ext>
              </a:extLst>
            </a:blip>
            <a:srcRect/>
            <a:stretch>
              <a:fillRect/>
            </a:stretch>
          </a:blipFill>
          <a:ln>
            <a:solidFill>
              <a:srgbClr val="00206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spTree>
    <p:extLst>
      <p:ext uri="{BB962C8B-B14F-4D97-AF65-F5344CB8AC3E}">
        <p14:creationId xmlns:p14="http://schemas.microsoft.com/office/powerpoint/2010/main" val="12008428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12" dur="500"/>
                                        <p:tgtEl>
                                          <p:spTgt spid="5">
                                            <p:txEl>
                                              <p:pRg st="0" end="0"/>
                                            </p:txEl>
                                          </p:spTgt>
                                        </p:tgtEl>
                                      </p:cBhvr>
                                    </p:animEffect>
                                  </p:childTnLst>
                                </p:cTn>
                              </p:par>
                            </p:childTnLst>
                          </p:cTn>
                        </p:par>
                        <p:par>
                          <p:cTn id="13" fill="hold">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 calcmode="lin" valueType="num">
                                      <p:cBhvr additive="base">
                                        <p:cTn id="16"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1"/>
          <p:cNvSpPr>
            <a:spLocks noGrp="1"/>
          </p:cNvSpPr>
          <p:nvPr>
            <p:ph type="ftr" sz="quarter" idx="11"/>
          </p:nvPr>
        </p:nvSpPr>
        <p:spPr>
          <a:xfrm>
            <a:off x="3843882" y="6492875"/>
            <a:ext cx="5083427" cy="365125"/>
          </a:xfrm>
        </p:spPr>
        <p:txBody>
          <a:bodyPr/>
          <a:lstStyle/>
          <a:p>
            <a:r>
              <a:rPr lang="en-US" dirty="0" smtClean="0"/>
              <a:t>Niice Akter ,Kharikhali G.P.S ,Jhenidah.</a:t>
            </a:r>
            <a:endParaRPr lang="en-US" dirty="0"/>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3874" t="13000" r="22189" b="6000"/>
          <a:stretch/>
        </p:blipFill>
        <p:spPr>
          <a:xfrm>
            <a:off x="10373490" y="134155"/>
            <a:ext cx="1670873" cy="1190681"/>
          </a:xfrm>
          <a:prstGeom prst="roundRect">
            <a:avLst>
              <a:gd name="adj" fmla="val 4167"/>
            </a:avLst>
          </a:prstGeom>
          <a:solidFill>
            <a:srgbClr val="FFFFFF"/>
          </a:solidFill>
          <a:ln w="28575" cap="sq">
            <a:solidFill>
              <a:srgbClr val="00B0F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Title 1"/>
          <p:cNvSpPr txBox="1">
            <a:spLocks/>
          </p:cNvSpPr>
          <p:nvPr/>
        </p:nvSpPr>
        <p:spPr>
          <a:xfrm>
            <a:off x="842961" y="848493"/>
            <a:ext cx="9382892" cy="952687"/>
          </a:xfrm>
          <a:prstGeom prst="rect">
            <a:avLst/>
          </a:prstGeom>
          <a:solidFill>
            <a:schemeClr val="accent6">
              <a:lumMod val="40000"/>
              <a:lumOff val="60000"/>
            </a:schemeClr>
          </a:solidFill>
          <a:ln w="28575">
            <a:solidFill>
              <a:srgbClr val="FF00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latin typeface="NikoshBAN" panose="02000000000000000000" pitchFamily="2" charset="0"/>
                <a:cs typeface="NikoshBAN" panose="02000000000000000000" pitchFamily="2" charset="0"/>
              </a:rPr>
              <a:t>পূর্বজ্ঞান যাচাই করি-</a:t>
            </a:r>
            <a:endParaRPr lang="en-US" dirty="0">
              <a:latin typeface="NikoshBAN" panose="02000000000000000000" pitchFamily="2" charset="0"/>
              <a:cs typeface="NikoshBAN" panose="02000000000000000000" pitchFamily="2" charset="0"/>
            </a:endParaRPr>
          </a:p>
        </p:txBody>
      </p:sp>
      <p:sp>
        <p:nvSpPr>
          <p:cNvPr id="4" name="Rectangle 3"/>
          <p:cNvSpPr/>
          <p:nvPr/>
        </p:nvSpPr>
        <p:spPr>
          <a:xfrm>
            <a:off x="814387" y="1893300"/>
            <a:ext cx="9415463"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514350" indent="-514350">
              <a:buFont typeface="+mj-lt"/>
              <a:buAutoNum type="arabicPeriod"/>
            </a:pPr>
            <a:r>
              <a:rPr lang="en-US" sz="3600" dirty="0" smtClean="0">
                <a:latin typeface="NikoshBAN" panose="02000000000000000000" pitchFamily="2" charset="0"/>
                <a:cs typeface="NikoshBAN" panose="02000000000000000000" pitchFamily="2" charset="0"/>
              </a:rPr>
              <a:t>মেরুদণ্ডী ও অমেরুদণ্ডী প্রাণীর ২টি করে নাম বল।</a:t>
            </a:r>
            <a:endParaRPr lang="en-US" sz="3600"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5436" y="4888055"/>
            <a:ext cx="2428877" cy="1669907"/>
          </a:xfrm>
          <a:prstGeom prst="rect">
            <a:avLst/>
          </a:prstGeom>
          <a:ln w="28575">
            <a:solidFill>
              <a:srgbClr val="FF0000"/>
            </a:solidFill>
          </a:ln>
        </p:spPr>
      </p:pic>
      <p:pic>
        <p:nvPicPr>
          <p:cNvPr id="7" name="Picture 6" descr="butterfly-icon.png"/>
          <p:cNvPicPr>
            <a:picLocks noChangeAspect="1"/>
          </p:cNvPicPr>
          <p:nvPr/>
        </p:nvPicPr>
        <p:blipFill>
          <a:blip r:embed="rId4"/>
          <a:stretch>
            <a:fillRect/>
          </a:stretch>
        </p:blipFill>
        <p:spPr>
          <a:xfrm rot="5400000">
            <a:off x="9515474" y="2423834"/>
            <a:ext cx="1828801" cy="2428876"/>
          </a:xfrm>
          <a:prstGeom prst="rect">
            <a:avLst/>
          </a:prstGeom>
          <a:solidFill>
            <a:srgbClr val="92D050"/>
          </a:solidFill>
          <a:ln w="28575">
            <a:solidFill>
              <a:srgbClr val="FF0000"/>
            </a:solidFill>
          </a:ln>
        </p:spPr>
      </p:pic>
      <p:pic>
        <p:nvPicPr>
          <p:cNvPr id="8" name="Picture 7" descr="Parrot-BN_MR7817-w.jpg"/>
          <p:cNvPicPr>
            <a:picLocks noChangeAspect="1"/>
          </p:cNvPicPr>
          <p:nvPr/>
        </p:nvPicPr>
        <p:blipFill>
          <a:blip r:embed="rId5"/>
          <a:srcRect r="14815" b="13700"/>
          <a:stretch>
            <a:fillRect/>
          </a:stretch>
        </p:blipFill>
        <p:spPr>
          <a:xfrm>
            <a:off x="814388" y="4888056"/>
            <a:ext cx="2142065" cy="1676400"/>
          </a:xfrm>
          <a:prstGeom prst="rect">
            <a:avLst/>
          </a:prstGeom>
          <a:ln w="28575">
            <a:solidFill>
              <a:srgbClr val="FF0000"/>
            </a:solidFill>
          </a:ln>
        </p:spPr>
      </p:pic>
      <p:pic>
        <p:nvPicPr>
          <p:cNvPr id="9" name="Picture 8" descr="Lace_Webbed_Spider,_Amaurobius_Similis,_2009.jpg"/>
          <p:cNvPicPr>
            <a:picLocks noChangeAspect="1"/>
          </p:cNvPicPr>
          <p:nvPr/>
        </p:nvPicPr>
        <p:blipFill>
          <a:blip r:embed="rId6" cstate="print"/>
          <a:stretch>
            <a:fillRect/>
          </a:stretch>
        </p:blipFill>
        <p:spPr>
          <a:xfrm>
            <a:off x="6415088" y="4888056"/>
            <a:ext cx="2362200" cy="1676400"/>
          </a:xfrm>
          <a:prstGeom prst="rect">
            <a:avLst/>
          </a:prstGeom>
          <a:ln w="28575">
            <a:solidFill>
              <a:srgbClr val="FF0000"/>
            </a:solidFill>
          </a:ln>
        </p:spPr>
      </p:pic>
      <p:pic>
        <p:nvPicPr>
          <p:cNvPr id="11" name="Picture 10" descr="url (2).jpg"/>
          <p:cNvPicPr>
            <a:picLocks noChangeAspect="1"/>
          </p:cNvPicPr>
          <p:nvPr/>
        </p:nvPicPr>
        <p:blipFill>
          <a:blip r:embed="rId7" cstate="print"/>
          <a:srcRect l="6667" t="4000" r="6667"/>
          <a:stretch>
            <a:fillRect/>
          </a:stretch>
        </p:blipFill>
        <p:spPr>
          <a:xfrm>
            <a:off x="3580870" y="4888055"/>
            <a:ext cx="2209801" cy="1669907"/>
          </a:xfrm>
          <a:prstGeom prst="rect">
            <a:avLst/>
          </a:prstGeom>
          <a:ln w="28575">
            <a:solidFill>
              <a:srgbClr val="FF0000"/>
            </a:solidFill>
          </a:ln>
        </p:spPr>
      </p:pic>
      <p:pic>
        <p:nvPicPr>
          <p:cNvPr id="12" name="Picture 11" descr="imae4hbges.jpg"/>
          <p:cNvPicPr>
            <a:picLocks noChangeAspect="1"/>
          </p:cNvPicPr>
          <p:nvPr/>
        </p:nvPicPr>
        <p:blipFill>
          <a:blip r:embed="rId8"/>
          <a:stretch>
            <a:fillRect/>
          </a:stretch>
        </p:blipFill>
        <p:spPr>
          <a:xfrm>
            <a:off x="6415088" y="2723872"/>
            <a:ext cx="2362200" cy="1828800"/>
          </a:xfrm>
          <a:prstGeom prst="rect">
            <a:avLst/>
          </a:prstGeom>
          <a:ln w="28575">
            <a:solidFill>
              <a:srgbClr val="FF0000"/>
            </a:solidFill>
          </a:ln>
        </p:spPr>
      </p:pic>
      <p:pic>
        <p:nvPicPr>
          <p:cNvPr id="13" name="Picture 12" descr="KDFj4.jpg"/>
          <p:cNvPicPr>
            <a:picLocks noChangeAspect="1"/>
          </p:cNvPicPr>
          <p:nvPr/>
        </p:nvPicPr>
        <p:blipFill>
          <a:blip r:embed="rId9" cstate="print"/>
          <a:srcRect l="12524" r="10870" b="32405"/>
          <a:stretch>
            <a:fillRect/>
          </a:stretch>
        </p:blipFill>
        <p:spPr>
          <a:xfrm>
            <a:off x="814388" y="2723871"/>
            <a:ext cx="2142066" cy="1828800"/>
          </a:xfrm>
          <a:prstGeom prst="rect">
            <a:avLst/>
          </a:prstGeom>
          <a:ln w="28575">
            <a:solidFill>
              <a:srgbClr val="FF0000"/>
            </a:solidFill>
          </a:ln>
        </p:spPr>
      </p:pic>
      <p:pic>
        <p:nvPicPr>
          <p:cNvPr id="15" name="Picture 14" descr="C:\Users\pc\Desktop\Content\rose_PNG637.png"/>
          <p:cNvPicPr>
            <a:picLocks noChangeAspect="1" noChangeArrowheads="1"/>
          </p:cNvPicPr>
          <p:nvPr/>
        </p:nvPicPr>
        <p:blipFill>
          <a:blip r:embed="rId10" cstate="print"/>
          <a:srcRect/>
          <a:stretch>
            <a:fillRect/>
          </a:stretch>
        </p:blipFill>
        <p:spPr bwMode="auto">
          <a:xfrm>
            <a:off x="73935" y="14148"/>
            <a:ext cx="1301459" cy="1023674"/>
          </a:xfrm>
          <a:prstGeom prst="rect">
            <a:avLst/>
          </a:prstGeom>
          <a:noFill/>
        </p:spPr>
      </p:pic>
      <p:pic>
        <p:nvPicPr>
          <p:cNvPr id="17" name="Picture 16" descr="640x392_73862_169949.jpg"/>
          <p:cNvPicPr>
            <a:picLocks noChangeAspect="1"/>
          </p:cNvPicPr>
          <p:nvPr/>
        </p:nvPicPr>
        <p:blipFill>
          <a:blip r:embed="rId11"/>
          <a:srcRect l="3030" r="3030"/>
          <a:stretch>
            <a:fillRect/>
          </a:stretch>
        </p:blipFill>
        <p:spPr>
          <a:xfrm>
            <a:off x="3580869" y="2723871"/>
            <a:ext cx="2286531" cy="1828800"/>
          </a:xfrm>
          <a:prstGeom prst="rect">
            <a:avLst/>
          </a:prstGeom>
          <a:ln w="28575">
            <a:solidFill>
              <a:srgbClr val="FF0000"/>
            </a:solidFill>
          </a:ln>
        </p:spPr>
      </p:pic>
      <p:sp>
        <p:nvSpPr>
          <p:cNvPr id="18" name="Frame 17">
            <a:extLst>
              <a:ext uri="{FF2B5EF4-FFF2-40B4-BE49-F238E27FC236}">
                <a16:creationId xmlns:a16="http://schemas.microsoft.com/office/drawing/2014/main" xmlns="" id="{01CA7562-3982-498E-B1EC-2D9F0A4C489C}"/>
              </a:ext>
            </a:extLst>
          </p:cNvPr>
          <p:cNvSpPr/>
          <p:nvPr/>
        </p:nvSpPr>
        <p:spPr>
          <a:xfrm>
            <a:off x="-152400" y="0"/>
            <a:ext cx="12344400" cy="7010400"/>
          </a:xfrm>
          <a:prstGeom prst="frame">
            <a:avLst>
              <a:gd name="adj1" fmla="val 2578"/>
            </a:avLst>
          </a:prstGeom>
          <a:blipFill dpi="0" rotWithShape="1">
            <a:blip r:embed="rId12">
              <a:extLst>
                <a:ext uri="{28A0092B-C50C-407E-A947-70E740481C1C}">
                  <a14:useLocalDpi xmlns:a14="http://schemas.microsoft.com/office/drawing/2010/main" val="0"/>
                </a:ext>
              </a:extLst>
            </a:blip>
            <a:srcRect/>
            <a:stretch>
              <a:fillRect/>
            </a:stretch>
          </a:blipFill>
          <a:ln>
            <a:solidFill>
              <a:srgbClr val="00206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spTree>
    <p:extLst>
      <p:ext uri="{BB962C8B-B14F-4D97-AF65-F5344CB8AC3E}">
        <p14:creationId xmlns:p14="http://schemas.microsoft.com/office/powerpoint/2010/main" val="37727788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0-#ppt_w/2"/>
                                          </p:val>
                                        </p:tav>
                                        <p:tav tm="100000">
                                          <p:val>
                                            <p:strVal val="#ppt_x"/>
                                          </p:val>
                                        </p:tav>
                                      </p:tavLst>
                                    </p:anim>
                                    <p:anim calcmode="lin" valueType="num">
                                      <p:cBhvr additive="base">
                                        <p:cTn id="20" dur="1000" fill="hold"/>
                                        <p:tgtEl>
                                          <p:spTgt spid="13"/>
                                        </p:tgtEl>
                                        <p:attrNameLst>
                                          <p:attrName>ppt_y</p:attrName>
                                        </p:attrNameLst>
                                      </p:cBhvr>
                                      <p:tavLst>
                                        <p:tav tm="0">
                                          <p:val>
                                            <p:strVal val="#ppt_y"/>
                                          </p:val>
                                        </p:tav>
                                        <p:tav tm="100000">
                                          <p:val>
                                            <p:strVal val="#ppt_y"/>
                                          </p:val>
                                        </p:tav>
                                      </p:tavLst>
                                    </p:anim>
                                  </p:childTnLst>
                                </p:cTn>
                              </p:par>
                              <p:par>
                                <p:cTn id="21" presetID="53" presetClass="entr" presetSubtype="16"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2" presetClass="entr" presetSubtype="8"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1000" fill="hold"/>
                                        <p:tgtEl>
                                          <p:spTgt spid="12"/>
                                        </p:tgtEl>
                                        <p:attrNameLst>
                                          <p:attrName>ppt_x</p:attrName>
                                        </p:attrNameLst>
                                      </p:cBhvr>
                                      <p:tavLst>
                                        <p:tav tm="0">
                                          <p:val>
                                            <p:strVal val="0-#ppt_w/2"/>
                                          </p:val>
                                        </p:tav>
                                        <p:tav tm="100000">
                                          <p:val>
                                            <p:strVal val="#ppt_x"/>
                                          </p:val>
                                        </p:tav>
                                      </p:tavLst>
                                    </p:anim>
                                    <p:anim calcmode="lin" valueType="num">
                                      <p:cBhvr additive="base">
                                        <p:cTn id="29" dur="1000" fill="hold"/>
                                        <p:tgtEl>
                                          <p:spTgt spid="12"/>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1000" fill="hold"/>
                                        <p:tgtEl>
                                          <p:spTgt spid="8"/>
                                        </p:tgtEl>
                                        <p:attrNameLst>
                                          <p:attrName>ppt_x</p:attrName>
                                        </p:attrNameLst>
                                      </p:cBhvr>
                                      <p:tavLst>
                                        <p:tav tm="0">
                                          <p:val>
                                            <p:strVal val="1+#ppt_w/2"/>
                                          </p:val>
                                        </p:tav>
                                        <p:tav tm="100000">
                                          <p:val>
                                            <p:strVal val="#ppt_x"/>
                                          </p:val>
                                        </p:tav>
                                      </p:tavLst>
                                    </p:anim>
                                    <p:anim calcmode="lin" valueType="num">
                                      <p:cBhvr additive="base">
                                        <p:cTn id="33" dur="1000" fill="hold"/>
                                        <p:tgtEl>
                                          <p:spTgt spid="8"/>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1000" fill="hold"/>
                                        <p:tgtEl>
                                          <p:spTgt spid="11"/>
                                        </p:tgtEl>
                                        <p:attrNameLst>
                                          <p:attrName>ppt_x</p:attrName>
                                        </p:attrNameLst>
                                      </p:cBhvr>
                                      <p:tavLst>
                                        <p:tav tm="0">
                                          <p:val>
                                            <p:strVal val="1+#ppt_w/2"/>
                                          </p:val>
                                        </p:tav>
                                        <p:tav tm="100000">
                                          <p:val>
                                            <p:strVal val="#ppt_x"/>
                                          </p:val>
                                        </p:tav>
                                      </p:tavLst>
                                    </p:anim>
                                    <p:anim calcmode="lin" valueType="num">
                                      <p:cBhvr additive="base">
                                        <p:cTn id="37" dur="1000" fill="hold"/>
                                        <p:tgtEl>
                                          <p:spTgt spid="11"/>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000" fill="hold"/>
                                        <p:tgtEl>
                                          <p:spTgt spid="9"/>
                                        </p:tgtEl>
                                        <p:attrNameLst>
                                          <p:attrName>ppt_x</p:attrName>
                                        </p:attrNameLst>
                                      </p:cBhvr>
                                      <p:tavLst>
                                        <p:tav tm="0">
                                          <p:val>
                                            <p:strVal val="1+#ppt_w/2"/>
                                          </p:val>
                                        </p:tav>
                                        <p:tav tm="100000">
                                          <p:val>
                                            <p:strVal val="#ppt_x"/>
                                          </p:val>
                                        </p:tav>
                                      </p:tavLst>
                                    </p:anim>
                                    <p:anim calcmode="lin" valueType="num">
                                      <p:cBhvr additive="base">
                                        <p:cTn id="41" dur="1000" fill="hold"/>
                                        <p:tgtEl>
                                          <p:spTgt spid="9"/>
                                        </p:tgtEl>
                                        <p:attrNameLst>
                                          <p:attrName>ppt_y</p:attrName>
                                        </p:attrNameLst>
                                      </p:cBhvr>
                                      <p:tavLst>
                                        <p:tav tm="0">
                                          <p:val>
                                            <p:strVal val="#ppt_y"/>
                                          </p:val>
                                        </p:tav>
                                        <p:tav tm="100000">
                                          <p:val>
                                            <p:strVal val="#ppt_y"/>
                                          </p:val>
                                        </p:tav>
                                      </p:tavLst>
                                    </p:anim>
                                  </p:childTnLst>
                                </p:cTn>
                              </p:par>
                              <p:par>
                                <p:cTn id="42" presetID="23" presetClass="entr" presetSubtype="16"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1000" fill="hold"/>
                                        <p:tgtEl>
                                          <p:spTgt spid="7"/>
                                        </p:tgtEl>
                                        <p:attrNameLst>
                                          <p:attrName>ppt_w</p:attrName>
                                        </p:attrNameLst>
                                      </p:cBhvr>
                                      <p:tavLst>
                                        <p:tav tm="0">
                                          <p:val>
                                            <p:fltVal val="0"/>
                                          </p:val>
                                        </p:tav>
                                        <p:tav tm="100000">
                                          <p:val>
                                            <p:strVal val="#ppt_w"/>
                                          </p:val>
                                        </p:tav>
                                      </p:tavLst>
                                    </p:anim>
                                    <p:anim calcmode="lin" valueType="num">
                                      <p:cBhvr>
                                        <p:cTn id="45" dur="1000" fill="hold"/>
                                        <p:tgtEl>
                                          <p:spTgt spid="7"/>
                                        </p:tgtEl>
                                        <p:attrNameLst>
                                          <p:attrName>ppt_h</p:attrName>
                                        </p:attrNameLst>
                                      </p:cBhvr>
                                      <p:tavLst>
                                        <p:tav tm="0">
                                          <p:val>
                                            <p:fltVal val="0"/>
                                          </p:val>
                                        </p:tav>
                                        <p:tav tm="100000">
                                          <p:val>
                                            <p:strVal val="#ppt_h"/>
                                          </p:val>
                                        </p:tav>
                                      </p:tavLst>
                                    </p:anim>
                                  </p:childTnLst>
                                </p:cTn>
                              </p:par>
                              <p:par>
                                <p:cTn id="46" presetID="53" presetClass="entr" presetSubtype="16" fill="hold" nodeType="with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p:cTn id="48" dur="500" fill="hold"/>
                                        <p:tgtEl>
                                          <p:spTgt spid="6"/>
                                        </p:tgtEl>
                                        <p:attrNameLst>
                                          <p:attrName>ppt_w</p:attrName>
                                        </p:attrNameLst>
                                      </p:cBhvr>
                                      <p:tavLst>
                                        <p:tav tm="0">
                                          <p:val>
                                            <p:fltVal val="0"/>
                                          </p:val>
                                        </p:tav>
                                        <p:tav tm="100000">
                                          <p:val>
                                            <p:strVal val="#ppt_w"/>
                                          </p:val>
                                        </p:tav>
                                      </p:tavLst>
                                    </p:anim>
                                    <p:anim calcmode="lin" valueType="num">
                                      <p:cBhvr>
                                        <p:cTn id="49" dur="500" fill="hold"/>
                                        <p:tgtEl>
                                          <p:spTgt spid="6"/>
                                        </p:tgtEl>
                                        <p:attrNameLst>
                                          <p:attrName>ppt_h</p:attrName>
                                        </p:attrNameLst>
                                      </p:cBhvr>
                                      <p:tavLst>
                                        <p:tav tm="0">
                                          <p:val>
                                            <p:fltVal val="0"/>
                                          </p:val>
                                        </p:tav>
                                        <p:tav tm="100000">
                                          <p:val>
                                            <p:strVal val="#ppt_h"/>
                                          </p:val>
                                        </p:tav>
                                      </p:tavLst>
                                    </p:anim>
                                    <p:animEffect transition="in" filter="fade">
                                      <p:cBhvr>
                                        <p:cTn id="5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3874" t="13000" r="22189" b="6000"/>
          <a:stretch/>
        </p:blipFill>
        <p:spPr>
          <a:xfrm>
            <a:off x="10373490" y="105039"/>
            <a:ext cx="1670873" cy="1190681"/>
          </a:xfrm>
          <a:prstGeom prst="roundRect">
            <a:avLst>
              <a:gd name="adj" fmla="val 4167"/>
            </a:avLst>
          </a:prstGeom>
          <a:solidFill>
            <a:srgbClr val="FFFFFF"/>
          </a:solidFill>
          <a:ln w="28575" cap="sq">
            <a:solidFill>
              <a:srgbClr val="00B0F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Rectangle 2"/>
          <p:cNvSpPr/>
          <p:nvPr/>
        </p:nvSpPr>
        <p:spPr>
          <a:xfrm>
            <a:off x="871537" y="1295720"/>
            <a:ext cx="10472739" cy="83099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sz="4800" dirty="0" smtClean="0">
                <a:latin typeface="NikoshBAN" panose="02000000000000000000" pitchFamily="2" charset="0"/>
                <a:cs typeface="NikoshBAN" panose="02000000000000000000" pitchFamily="2" charset="0"/>
              </a:rPr>
              <a:t>নিচের চিত্রগুলি লক্ষ্য করি:</a:t>
            </a:r>
            <a:endParaRPr lang="en-US" sz="4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537" y="2605366"/>
            <a:ext cx="4929187" cy="3181072"/>
          </a:xfrm>
          <a:prstGeom prst="rect">
            <a:avLst/>
          </a:prstGeom>
          <a:solidFill>
            <a:srgbClr val="FF0000"/>
          </a:solidFill>
          <a:ln w="28575">
            <a:solidFill>
              <a:srgbClr val="FF0000"/>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2262" y="2605366"/>
            <a:ext cx="4672014" cy="3181072"/>
          </a:xfrm>
          <a:prstGeom prst="rect">
            <a:avLst/>
          </a:prstGeom>
          <a:ln w="28575">
            <a:solidFill>
              <a:srgbClr val="FF0000"/>
            </a:solidFill>
          </a:ln>
        </p:spPr>
      </p:pic>
      <p:pic>
        <p:nvPicPr>
          <p:cNvPr id="8" name="Picture 7" descr="C:\Users\pc\Desktop\Content\rose_PNG637.png"/>
          <p:cNvPicPr>
            <a:picLocks noChangeAspect="1" noChangeArrowheads="1"/>
          </p:cNvPicPr>
          <p:nvPr/>
        </p:nvPicPr>
        <p:blipFill>
          <a:blip r:embed="rId5" cstate="print"/>
          <a:srcRect/>
          <a:stretch>
            <a:fillRect/>
          </a:stretch>
        </p:blipFill>
        <p:spPr bwMode="auto">
          <a:xfrm>
            <a:off x="110773" y="105039"/>
            <a:ext cx="1301459" cy="1023674"/>
          </a:xfrm>
          <a:prstGeom prst="rect">
            <a:avLst/>
          </a:prstGeom>
          <a:noFill/>
        </p:spPr>
      </p:pic>
      <p:sp>
        <p:nvSpPr>
          <p:cNvPr id="9" name="Footer Placeholder 1"/>
          <p:cNvSpPr>
            <a:spLocks noGrp="1"/>
          </p:cNvSpPr>
          <p:nvPr>
            <p:ph type="ftr" sz="quarter" idx="11"/>
          </p:nvPr>
        </p:nvSpPr>
        <p:spPr>
          <a:xfrm>
            <a:off x="4029619" y="6378108"/>
            <a:ext cx="5083427" cy="365125"/>
          </a:xfrm>
        </p:spPr>
        <p:txBody>
          <a:bodyPr/>
          <a:lstStyle/>
          <a:p>
            <a:r>
              <a:rPr lang="en-US" dirty="0" smtClean="0"/>
              <a:t>Niice Akter ,Kharikhali G.P.S ,Jhenidah.</a:t>
            </a:r>
            <a:endParaRPr lang="en-US" dirty="0"/>
          </a:p>
        </p:txBody>
      </p:sp>
      <p:sp>
        <p:nvSpPr>
          <p:cNvPr id="10" name="Frame 9">
            <a:extLst>
              <a:ext uri="{FF2B5EF4-FFF2-40B4-BE49-F238E27FC236}">
                <a16:creationId xmlns:a16="http://schemas.microsoft.com/office/drawing/2014/main" xmlns="" id="{01CA7562-3982-498E-B1EC-2D9F0A4C489C}"/>
              </a:ext>
            </a:extLst>
          </p:cNvPr>
          <p:cNvSpPr/>
          <p:nvPr/>
        </p:nvSpPr>
        <p:spPr>
          <a:xfrm>
            <a:off x="-152400" y="0"/>
            <a:ext cx="12344400" cy="7010400"/>
          </a:xfrm>
          <a:prstGeom prst="frame">
            <a:avLst>
              <a:gd name="adj1" fmla="val 2578"/>
            </a:avLst>
          </a:prstGeom>
          <a:blipFill dpi="0" rotWithShape="1">
            <a:blip r:embed="rId6">
              <a:extLst>
                <a:ext uri="{28A0092B-C50C-407E-A947-70E740481C1C}">
                  <a14:useLocalDpi xmlns:a14="http://schemas.microsoft.com/office/drawing/2010/main" val="0"/>
                </a:ext>
              </a:extLst>
            </a:blip>
            <a:srcRect/>
            <a:stretch>
              <a:fillRect/>
            </a:stretch>
          </a:blipFill>
          <a:ln>
            <a:solidFill>
              <a:srgbClr val="00206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spTree>
    <p:extLst>
      <p:ext uri="{BB962C8B-B14F-4D97-AF65-F5344CB8AC3E}">
        <p14:creationId xmlns:p14="http://schemas.microsoft.com/office/powerpoint/2010/main" val="28075790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
          <p:cNvSpPr>
            <a:spLocks noGrp="1"/>
          </p:cNvSpPr>
          <p:nvPr>
            <p:ph type="ftr" sz="quarter" idx="11"/>
          </p:nvPr>
        </p:nvSpPr>
        <p:spPr>
          <a:xfrm>
            <a:off x="4029619" y="6378108"/>
            <a:ext cx="5083427" cy="365125"/>
          </a:xfrm>
        </p:spPr>
        <p:txBody>
          <a:bodyPr/>
          <a:lstStyle/>
          <a:p>
            <a:r>
              <a:rPr lang="en-US" dirty="0" smtClean="0"/>
              <a:t>Niice Akter ,Kharikhali G.P.S ,Jhenidah.</a:t>
            </a:r>
            <a:endParaRPr lang="en-US" dirty="0"/>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3874" t="13000" r="22189" b="6000"/>
          <a:stretch/>
        </p:blipFill>
        <p:spPr>
          <a:xfrm>
            <a:off x="10402065" y="92365"/>
            <a:ext cx="1670873" cy="1190681"/>
          </a:xfrm>
          <a:prstGeom prst="roundRect">
            <a:avLst>
              <a:gd name="adj" fmla="val 4167"/>
            </a:avLst>
          </a:prstGeom>
          <a:solidFill>
            <a:srgbClr val="FFFFFF"/>
          </a:solidFill>
          <a:ln w="28575" cap="sq">
            <a:solidFill>
              <a:srgbClr val="00B0F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Title 1"/>
          <p:cNvSpPr txBox="1">
            <a:spLocks/>
          </p:cNvSpPr>
          <p:nvPr/>
        </p:nvSpPr>
        <p:spPr>
          <a:xfrm>
            <a:off x="838200" y="1324236"/>
            <a:ext cx="10515600" cy="930594"/>
          </a:xfrm>
          <a:prstGeom prst="rec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US" dirty="0" smtClean="0">
                <a:latin typeface="NikoshBAN" panose="02000000000000000000" pitchFamily="2" charset="0"/>
                <a:cs typeface="NikoshBAN" panose="02000000000000000000" pitchFamily="2" charset="0"/>
              </a:rPr>
              <a:t>প্রিয় শিক্ষার্থী</a:t>
            </a:r>
            <a:endParaRPr lang="en-US" dirty="0">
              <a:latin typeface="NikoshBAN" panose="02000000000000000000" pitchFamily="2" charset="0"/>
              <a:cs typeface="NikoshBAN" panose="02000000000000000000" pitchFamily="2" charset="0"/>
            </a:endParaRPr>
          </a:p>
        </p:txBody>
      </p:sp>
      <p:sp>
        <p:nvSpPr>
          <p:cNvPr id="4" name="Content Placeholder 2"/>
          <p:cNvSpPr txBox="1">
            <a:spLocks/>
          </p:cNvSpPr>
          <p:nvPr/>
        </p:nvSpPr>
        <p:spPr>
          <a:xfrm>
            <a:off x="838200" y="2311401"/>
            <a:ext cx="10515600" cy="2961528"/>
          </a:xfrm>
          <a:prstGeom prst="rect">
            <a:avLst/>
          </a:prstGeom>
          <a:solidFill>
            <a:schemeClr val="accent2">
              <a:lumMod val="40000"/>
              <a:lumOff val="60000"/>
            </a:schemeClr>
          </a:solidFill>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pPr algn="just"/>
            <a:r>
              <a:rPr lang="en-US" sz="4000" dirty="0" smtClean="0">
                <a:latin typeface="NikoshBAN" panose="02000000000000000000" pitchFamily="2" charset="0"/>
                <a:cs typeface="NikoshBAN" panose="02000000000000000000" pitchFamily="2" charset="0"/>
              </a:rPr>
              <a:t>"আজকে আমরা বিভিন্ন ধরনের মেরুদন্ডী প্রাণী সম্পর্কে জানব। যে সকল প্রাণীর মেরুদণ্ড আছে, তাদের মেরুদণ্ডী প্রাণী বলে। আমরা কিভাবে মেরুদণ্ডী প্রাণীর শ্রেণিবিন্যাস করতে পারি? আমাদের আজকের পাঠের প্রশ্ন এটাই। আমরা বিভিন্ন কাজের মাধ্যমে এই প্রশ্নের সমাধান করব।"</a:t>
            </a:r>
            <a:endParaRPr lang="en-US" sz="4000" dirty="0">
              <a:latin typeface="NikoshBAN" panose="02000000000000000000" pitchFamily="2" charset="0"/>
              <a:cs typeface="NikoshBAN" panose="02000000000000000000" pitchFamily="2" charset="0"/>
            </a:endParaRPr>
          </a:p>
        </p:txBody>
      </p:sp>
      <p:sp>
        <p:nvSpPr>
          <p:cNvPr id="5" name="Title 1"/>
          <p:cNvSpPr txBox="1">
            <a:spLocks/>
          </p:cNvSpPr>
          <p:nvPr/>
        </p:nvSpPr>
        <p:spPr>
          <a:xfrm>
            <a:off x="838200" y="5468452"/>
            <a:ext cx="10515600" cy="955153"/>
          </a:xfrm>
          <a:prstGeom prst="rect">
            <a:avLst/>
          </a:prstGeom>
          <a:solidFill>
            <a:schemeClr val="accent2">
              <a:lumMod val="40000"/>
              <a:lumOff val="60000"/>
            </a:schemeClr>
          </a:solidFill>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latin typeface="NikoshBAN" panose="02000000000000000000" pitchFamily="2" charset="0"/>
                <a:cs typeface="NikoshBAN" panose="02000000000000000000" pitchFamily="2" charset="0"/>
              </a:rPr>
              <a:t>কীভাবে</a:t>
            </a:r>
            <a:r>
              <a:rPr lang="en-US" dirty="0">
                <a:latin typeface="NikoshBAN" panose="02000000000000000000" pitchFamily="2" charset="0"/>
                <a:cs typeface="NikoshBAN" panose="02000000000000000000" pitchFamily="2" charset="0"/>
              </a:rPr>
              <a:t> মেরুদণ্ডী </a:t>
            </a:r>
            <a:r>
              <a:rPr lang="en-US" dirty="0" smtClean="0">
                <a:latin typeface="NikoshBAN" panose="02000000000000000000" pitchFamily="2" charset="0"/>
                <a:cs typeface="NikoshBAN" panose="02000000000000000000" pitchFamily="2" charset="0"/>
              </a:rPr>
              <a:t>প্রাণীর শ্রেণিবিন্যাস </a:t>
            </a:r>
            <a:r>
              <a:rPr lang="en-US" dirty="0">
                <a:latin typeface="NikoshBAN" panose="02000000000000000000" pitchFamily="2" charset="0"/>
                <a:cs typeface="NikoshBAN" panose="02000000000000000000" pitchFamily="2" charset="0"/>
              </a:rPr>
              <a:t>করতে পারি?</a:t>
            </a:r>
          </a:p>
        </p:txBody>
      </p:sp>
      <p:pic>
        <p:nvPicPr>
          <p:cNvPr id="7" name="Picture 6" descr="C:\Users\pc\Desktop\Content\rose_PNG637.png"/>
          <p:cNvPicPr>
            <a:picLocks noChangeAspect="1" noChangeArrowheads="1"/>
          </p:cNvPicPr>
          <p:nvPr/>
        </p:nvPicPr>
        <p:blipFill>
          <a:blip r:embed="rId3" cstate="print"/>
          <a:srcRect/>
          <a:stretch>
            <a:fillRect/>
          </a:stretch>
        </p:blipFill>
        <p:spPr bwMode="auto">
          <a:xfrm>
            <a:off x="110773" y="105039"/>
            <a:ext cx="1301459" cy="1023674"/>
          </a:xfrm>
          <a:prstGeom prst="rect">
            <a:avLst/>
          </a:prstGeom>
          <a:noFill/>
        </p:spPr>
      </p:pic>
      <p:sp>
        <p:nvSpPr>
          <p:cNvPr id="9" name="Frame 8">
            <a:extLst>
              <a:ext uri="{FF2B5EF4-FFF2-40B4-BE49-F238E27FC236}">
                <a16:creationId xmlns:a16="http://schemas.microsoft.com/office/drawing/2014/main" xmlns="" id="{01CA7562-3982-498E-B1EC-2D9F0A4C489C}"/>
              </a:ext>
            </a:extLst>
          </p:cNvPr>
          <p:cNvSpPr/>
          <p:nvPr/>
        </p:nvSpPr>
        <p:spPr>
          <a:xfrm>
            <a:off x="-152400" y="0"/>
            <a:ext cx="12344400" cy="7010400"/>
          </a:xfrm>
          <a:prstGeom prst="frame">
            <a:avLst>
              <a:gd name="adj1" fmla="val 2578"/>
            </a:avLst>
          </a:prstGeom>
          <a:blipFill dpi="0" rotWithShape="1">
            <a:blip r:embed="rId4">
              <a:extLst>
                <a:ext uri="{28A0092B-C50C-407E-A947-70E740481C1C}">
                  <a14:useLocalDpi xmlns:a14="http://schemas.microsoft.com/office/drawing/2010/main" val="0"/>
                </a:ext>
              </a:extLst>
            </a:blip>
            <a:srcRect/>
            <a:stretch>
              <a:fillRect/>
            </a:stretch>
          </a:blipFill>
          <a:ln>
            <a:solidFill>
              <a:srgbClr val="00206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spTree>
    <p:extLst>
      <p:ext uri="{BB962C8B-B14F-4D97-AF65-F5344CB8AC3E}">
        <p14:creationId xmlns:p14="http://schemas.microsoft.com/office/powerpoint/2010/main" val="4384175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1000" fill="hold"/>
                                        <p:tgtEl>
                                          <p:spTgt spid="4">
                                            <p:bg/>
                                          </p:spTgt>
                                        </p:tgtEl>
                                        <p:attrNameLst>
                                          <p:attrName>ppt_w</p:attrName>
                                        </p:attrNameLst>
                                      </p:cBhvr>
                                      <p:tavLst>
                                        <p:tav tm="0">
                                          <p:val>
                                            <p:strVal val="#ppt_w*0.70"/>
                                          </p:val>
                                        </p:tav>
                                        <p:tav tm="100000">
                                          <p:val>
                                            <p:strVal val="#ppt_w"/>
                                          </p:val>
                                        </p:tav>
                                      </p:tavLst>
                                    </p:anim>
                                    <p:anim calcmode="lin" valueType="num">
                                      <p:cBhvr>
                                        <p:cTn id="8" dur="1000" fill="hold"/>
                                        <p:tgtEl>
                                          <p:spTgt spid="4">
                                            <p:bg/>
                                          </p:spTgt>
                                        </p:tgtEl>
                                        <p:attrNameLst>
                                          <p:attrName>ppt_h</p:attrName>
                                        </p:attrNameLst>
                                      </p:cBhvr>
                                      <p:tavLst>
                                        <p:tav tm="0">
                                          <p:val>
                                            <p:strVal val="#ppt_h"/>
                                          </p:val>
                                        </p:tav>
                                        <p:tav tm="100000">
                                          <p:val>
                                            <p:strVal val="#ppt_h"/>
                                          </p:val>
                                        </p:tav>
                                      </p:tavLst>
                                    </p:anim>
                                    <p:animEffect transition="in" filter="fade">
                                      <p:cBhvr>
                                        <p:cTn id="9" dur="1000"/>
                                        <p:tgtEl>
                                          <p:spTgt spid="4">
                                            <p:bg/>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strVal val="#ppt_w*0.70"/>
                                          </p:val>
                                        </p:tav>
                                        <p:tav tm="100000">
                                          <p:val>
                                            <p:strVal val="#ppt_w"/>
                                          </p:val>
                                        </p:tav>
                                      </p:tavLst>
                                    </p:anim>
                                    <p:anim calcmode="lin" valueType="num">
                                      <p:cBhvr>
                                        <p:cTn id="21" dur="1000" fill="hold"/>
                                        <p:tgtEl>
                                          <p:spTgt spid="5"/>
                                        </p:tgtEl>
                                        <p:attrNameLst>
                                          <p:attrName>ppt_h</p:attrName>
                                        </p:attrNameLst>
                                      </p:cBhvr>
                                      <p:tavLst>
                                        <p:tav tm="0">
                                          <p:val>
                                            <p:strVal val="#ppt_h"/>
                                          </p:val>
                                        </p:tav>
                                        <p:tav tm="100000">
                                          <p:val>
                                            <p:strVal val="#ppt_h"/>
                                          </p:val>
                                        </p:tav>
                                      </p:tavLst>
                                    </p:anim>
                                    <p:animEffect transition="in" filter="fade">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3874" t="13000" r="22189" b="6000"/>
          <a:stretch/>
        </p:blipFill>
        <p:spPr>
          <a:xfrm>
            <a:off x="10373490" y="105039"/>
            <a:ext cx="1670873" cy="1190681"/>
          </a:xfrm>
          <a:prstGeom prst="roundRect">
            <a:avLst>
              <a:gd name="adj" fmla="val 4167"/>
            </a:avLst>
          </a:prstGeom>
          <a:solidFill>
            <a:srgbClr val="FFFFFF"/>
          </a:solidFill>
          <a:ln w="28575" cap="sq">
            <a:solidFill>
              <a:srgbClr val="00B0F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Title 1"/>
          <p:cNvSpPr txBox="1">
            <a:spLocks/>
          </p:cNvSpPr>
          <p:nvPr/>
        </p:nvSpPr>
        <p:spPr>
          <a:xfrm>
            <a:off x="838200" y="4861646"/>
            <a:ext cx="10515600" cy="1325563"/>
          </a:xfrm>
          <a:prstGeom prst="rect">
            <a:avLst/>
          </a:prstGeom>
          <a:ln>
            <a:solidFill>
              <a:schemeClr val="accent6">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b="1" dirty="0" smtClean="0">
                <a:latin typeface="NikoshBAN" panose="02000000000000000000" pitchFamily="2" charset="0"/>
                <a:cs typeface="NikoshBAN" panose="02000000000000000000" pitchFamily="2" charset="0"/>
              </a:rPr>
              <a:t>মেরুদণ্ডী প্রাণীর শ্রেণিবিন্যাস</a:t>
            </a:r>
            <a:endParaRPr lang="en-US" sz="80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5" name="Picture 1" descr="masranga.jpg"/>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557589" y="772914"/>
            <a:ext cx="4900612" cy="3734109"/>
          </a:xfrm>
          <a:prstGeom prst="rect">
            <a:avLst/>
          </a:prstGeom>
          <a:solidFill>
            <a:srgbClr val="FFFFFF">
              <a:shade val="85000"/>
            </a:srgbClr>
          </a:solidFill>
          <a:ln w="28575"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 name="Picture 6" descr="C:\Users\pc\Desktop\Content\rose_PNG637.png"/>
          <p:cNvPicPr>
            <a:picLocks noChangeAspect="1" noChangeArrowheads="1"/>
          </p:cNvPicPr>
          <p:nvPr/>
        </p:nvPicPr>
        <p:blipFill>
          <a:blip r:embed="rId5" cstate="print"/>
          <a:srcRect/>
          <a:stretch>
            <a:fillRect/>
          </a:stretch>
        </p:blipFill>
        <p:spPr bwMode="auto">
          <a:xfrm>
            <a:off x="110773" y="105039"/>
            <a:ext cx="1301459" cy="1023674"/>
          </a:xfrm>
          <a:prstGeom prst="rect">
            <a:avLst/>
          </a:prstGeom>
          <a:noFill/>
        </p:spPr>
      </p:pic>
      <p:sp>
        <p:nvSpPr>
          <p:cNvPr id="8" name="Footer Placeholder 1"/>
          <p:cNvSpPr>
            <a:spLocks noGrp="1"/>
          </p:cNvSpPr>
          <p:nvPr>
            <p:ph type="ftr" sz="quarter" idx="11"/>
          </p:nvPr>
        </p:nvSpPr>
        <p:spPr>
          <a:xfrm>
            <a:off x="3729582" y="6349533"/>
            <a:ext cx="5083427" cy="365125"/>
          </a:xfrm>
        </p:spPr>
        <p:txBody>
          <a:bodyPr/>
          <a:lstStyle/>
          <a:p>
            <a:r>
              <a:rPr lang="en-US" dirty="0" smtClean="0"/>
              <a:t>Niice Akter ,Kharikhali G.P.S ,Jhenidah.</a:t>
            </a:r>
            <a:endParaRPr lang="en-US" dirty="0"/>
          </a:p>
        </p:txBody>
      </p:sp>
      <p:sp>
        <p:nvSpPr>
          <p:cNvPr id="9" name="Frame 8">
            <a:extLst>
              <a:ext uri="{FF2B5EF4-FFF2-40B4-BE49-F238E27FC236}">
                <a16:creationId xmlns:a16="http://schemas.microsoft.com/office/drawing/2014/main" xmlns="" id="{01CA7562-3982-498E-B1EC-2D9F0A4C489C}"/>
              </a:ext>
            </a:extLst>
          </p:cNvPr>
          <p:cNvSpPr/>
          <p:nvPr/>
        </p:nvSpPr>
        <p:spPr>
          <a:xfrm>
            <a:off x="-152400" y="0"/>
            <a:ext cx="12344400" cy="7010400"/>
          </a:xfrm>
          <a:prstGeom prst="frame">
            <a:avLst>
              <a:gd name="adj1" fmla="val 2578"/>
            </a:avLst>
          </a:prstGeom>
          <a:blipFill dpi="0" rotWithShape="1">
            <a:blip r:embed="rId6">
              <a:extLst>
                <a:ext uri="{28A0092B-C50C-407E-A947-70E740481C1C}">
                  <a14:useLocalDpi xmlns:a14="http://schemas.microsoft.com/office/drawing/2010/main" val="0"/>
                </a:ext>
              </a:extLst>
            </a:blip>
            <a:srcRect/>
            <a:stretch>
              <a:fillRect/>
            </a:stretch>
          </a:blipFill>
          <a:ln>
            <a:solidFill>
              <a:srgbClr val="00206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spTree>
    <p:extLst>
      <p:ext uri="{BB962C8B-B14F-4D97-AF65-F5344CB8AC3E}">
        <p14:creationId xmlns:p14="http://schemas.microsoft.com/office/powerpoint/2010/main" val="21480206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strVal val="#ppt_w*0.70"/>
                                          </p:val>
                                        </p:tav>
                                        <p:tav tm="100000">
                                          <p:val>
                                            <p:strVal val="#ppt_w"/>
                                          </p:val>
                                        </p:tav>
                                      </p:tavLst>
                                    </p:anim>
                                    <p:anim calcmode="lin" valueType="num">
                                      <p:cBhvr>
                                        <p:cTn id="12" dur="1000" fill="hold"/>
                                        <p:tgtEl>
                                          <p:spTgt spid="3"/>
                                        </p:tgtEl>
                                        <p:attrNameLst>
                                          <p:attrName>ppt_h</p:attrName>
                                        </p:attrNameLst>
                                      </p:cBhvr>
                                      <p:tavLst>
                                        <p:tav tm="0">
                                          <p:val>
                                            <p:strVal val="#ppt_h"/>
                                          </p:val>
                                        </p:tav>
                                        <p:tav tm="100000">
                                          <p:val>
                                            <p:strVal val="#ppt_h"/>
                                          </p:val>
                                        </p:tav>
                                      </p:tavLst>
                                    </p:anim>
                                    <p:animEffect transition="in" filter="fade">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953</TotalTime>
  <Words>660</Words>
  <Application>Microsoft Office PowerPoint</Application>
  <PresentationFormat>Widescreen</PresentationFormat>
  <Paragraphs>131</Paragraphs>
  <Slides>25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Calibri Light</vt:lpstr>
      <vt:lpstr>Cambria Math</vt:lpstr>
      <vt:lpstr>Kalpurush</vt:lpstr>
      <vt:lpstr>NikoshBAN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জীব ও জড়</dc:title>
  <dc:creator>নাইচ আকতার</dc:creator>
  <cp:lastModifiedBy>Windows User</cp:lastModifiedBy>
  <cp:revision>160</cp:revision>
  <dcterms:created xsi:type="dcterms:W3CDTF">2021-03-10T05:08:20Z</dcterms:created>
  <dcterms:modified xsi:type="dcterms:W3CDTF">2022-11-04T14:32:16Z</dcterms:modified>
</cp:coreProperties>
</file>