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7" r:id="rId3"/>
    <p:sldId id="269" r:id="rId4"/>
    <p:sldId id="272" r:id="rId5"/>
    <p:sldId id="271" r:id="rId6"/>
    <p:sldId id="270" r:id="rId7"/>
    <p:sldId id="276" r:id="rId8"/>
    <p:sldId id="281" r:id="rId9"/>
    <p:sldId id="256" r:id="rId10"/>
    <p:sldId id="258" r:id="rId11"/>
    <p:sldId id="259" r:id="rId12"/>
    <p:sldId id="260" r:id="rId13"/>
    <p:sldId id="261" r:id="rId14"/>
    <p:sldId id="262" r:id="rId15"/>
    <p:sldId id="278" r:id="rId16"/>
    <p:sldId id="263" r:id="rId17"/>
    <p:sldId id="264" r:id="rId18"/>
    <p:sldId id="265" r:id="rId19"/>
    <p:sldId id="266" r:id="rId20"/>
    <p:sldId id="267" r:id="rId21"/>
    <p:sldId id="275" r:id="rId22"/>
    <p:sldId id="277" r:id="rId23"/>
    <p:sldId id="280" r:id="rId24"/>
    <p:sldId id="268" r:id="rId25"/>
  </p:sldIdLst>
  <p:sldSz cx="12344400" cy="6858000"/>
  <p:notesSz cx="6858000" cy="9144000"/>
  <p:defaultTextStyle>
    <a:defPPr>
      <a:defRPr lang="en-US"/>
    </a:defPPr>
    <a:lvl1pPr marL="0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6397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2795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9192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5590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81987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8384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54782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91179" algn="l" defTabSz="8727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4" y="-96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3EB35-2371-4707-B7BD-F8337987C8A5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8C274-4BE7-4213-ACC8-E42C4CDC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6397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2795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9192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45590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81987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8384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54782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91179" algn="l" defTabSz="8727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8C274-4BE7-4213-ACC8-E42C4CDC587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9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42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42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20090" y="1371600"/>
            <a:ext cx="10599725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20090" y="3228536"/>
            <a:ext cx="10603840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75" y="1316736"/>
            <a:ext cx="1049274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975" y="2704664"/>
            <a:ext cx="1049274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04088"/>
            <a:ext cx="1110996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920085"/>
            <a:ext cx="545211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920085"/>
            <a:ext cx="545211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04088"/>
            <a:ext cx="1110996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855248"/>
            <a:ext cx="5454254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70785" y="1859758"/>
            <a:ext cx="5456396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7220" y="2514600"/>
            <a:ext cx="545425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514600"/>
            <a:ext cx="5456396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04088"/>
            <a:ext cx="1121283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830" y="514352"/>
            <a:ext cx="370332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25830" y="1676400"/>
            <a:ext cx="370332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26317" y="1676400"/>
            <a:ext cx="6900863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73767" y="1108077"/>
            <a:ext cx="709803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805581" y="5359769"/>
            <a:ext cx="209855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76997"/>
            <a:ext cx="2987345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2828785"/>
            <a:ext cx="298323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04220" y="6356351"/>
            <a:ext cx="82296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705821" y="1199517"/>
            <a:ext cx="6233922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859" y="5816600"/>
            <a:ext cx="1237011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915025" y="6219826"/>
            <a:ext cx="642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914402"/>
            <a:ext cx="277749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914402"/>
            <a:ext cx="812673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4"/>
            <a:ext cx="1049274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3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7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1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55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819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83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54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911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7"/>
            <a:ext cx="5454254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97" indent="0">
              <a:buNone/>
              <a:defRPr sz="1900" b="1"/>
            </a:lvl2pPr>
            <a:lvl3pPr marL="872795" indent="0">
              <a:buNone/>
              <a:defRPr sz="1700" b="1"/>
            </a:lvl3pPr>
            <a:lvl4pPr marL="1309192" indent="0">
              <a:buNone/>
              <a:defRPr sz="1500" b="1"/>
            </a:lvl4pPr>
            <a:lvl5pPr marL="1745590" indent="0">
              <a:buNone/>
              <a:defRPr sz="1500" b="1"/>
            </a:lvl5pPr>
            <a:lvl6pPr marL="2181987" indent="0">
              <a:buNone/>
              <a:defRPr sz="1500" b="1"/>
            </a:lvl6pPr>
            <a:lvl7pPr marL="2618384" indent="0">
              <a:buNone/>
              <a:defRPr sz="1500" b="1"/>
            </a:lvl7pPr>
            <a:lvl8pPr marL="3054782" indent="0">
              <a:buNone/>
              <a:defRPr sz="1500" b="1"/>
            </a:lvl8pPr>
            <a:lvl9pPr marL="349117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9"/>
            <a:ext cx="5454254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9" y="1535117"/>
            <a:ext cx="545639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97" indent="0">
              <a:buNone/>
              <a:defRPr sz="1900" b="1"/>
            </a:lvl2pPr>
            <a:lvl3pPr marL="872795" indent="0">
              <a:buNone/>
              <a:defRPr sz="1700" b="1"/>
            </a:lvl3pPr>
            <a:lvl4pPr marL="1309192" indent="0">
              <a:buNone/>
              <a:defRPr sz="1500" b="1"/>
            </a:lvl4pPr>
            <a:lvl5pPr marL="1745590" indent="0">
              <a:buNone/>
              <a:defRPr sz="1500" b="1"/>
            </a:lvl5pPr>
            <a:lvl6pPr marL="2181987" indent="0">
              <a:buNone/>
              <a:defRPr sz="1500" b="1"/>
            </a:lvl6pPr>
            <a:lvl7pPr marL="2618384" indent="0">
              <a:buNone/>
              <a:defRPr sz="1500" b="1"/>
            </a:lvl7pPr>
            <a:lvl8pPr marL="3054782" indent="0">
              <a:buNone/>
              <a:defRPr sz="1500" b="1"/>
            </a:lvl8pPr>
            <a:lvl9pPr marL="349117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9" y="2174879"/>
            <a:ext cx="5456396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5" y="273050"/>
            <a:ext cx="406122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8" y="273054"/>
            <a:ext cx="6900863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5" y="1435103"/>
            <a:ext cx="406122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6397" indent="0">
              <a:buNone/>
              <a:defRPr sz="1100"/>
            </a:lvl2pPr>
            <a:lvl3pPr marL="872795" indent="0">
              <a:buNone/>
              <a:defRPr sz="1000"/>
            </a:lvl3pPr>
            <a:lvl4pPr marL="1309192" indent="0">
              <a:buNone/>
              <a:defRPr sz="900"/>
            </a:lvl4pPr>
            <a:lvl5pPr marL="1745590" indent="0">
              <a:buNone/>
              <a:defRPr sz="900"/>
            </a:lvl5pPr>
            <a:lvl6pPr marL="2181987" indent="0">
              <a:buNone/>
              <a:defRPr sz="900"/>
            </a:lvl6pPr>
            <a:lvl7pPr marL="2618384" indent="0">
              <a:buNone/>
              <a:defRPr sz="900"/>
            </a:lvl7pPr>
            <a:lvl8pPr marL="3054782" indent="0">
              <a:buNone/>
              <a:defRPr sz="900"/>
            </a:lvl8pPr>
            <a:lvl9pPr marL="349117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4"/>
            <a:ext cx="740664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397" indent="0">
              <a:buNone/>
              <a:defRPr sz="2700"/>
            </a:lvl2pPr>
            <a:lvl3pPr marL="872795" indent="0">
              <a:buNone/>
              <a:defRPr sz="2300"/>
            </a:lvl3pPr>
            <a:lvl4pPr marL="1309192" indent="0">
              <a:buNone/>
              <a:defRPr sz="1900"/>
            </a:lvl4pPr>
            <a:lvl5pPr marL="1745590" indent="0">
              <a:buNone/>
              <a:defRPr sz="1900"/>
            </a:lvl5pPr>
            <a:lvl6pPr marL="2181987" indent="0">
              <a:buNone/>
              <a:defRPr sz="1900"/>
            </a:lvl6pPr>
            <a:lvl7pPr marL="2618384" indent="0">
              <a:buNone/>
              <a:defRPr sz="1900"/>
            </a:lvl7pPr>
            <a:lvl8pPr marL="3054782" indent="0">
              <a:buNone/>
              <a:defRPr sz="1900"/>
            </a:lvl8pPr>
            <a:lvl9pPr marL="3491179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42"/>
            <a:ext cx="740664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6397" indent="0">
              <a:buNone/>
              <a:defRPr sz="1100"/>
            </a:lvl2pPr>
            <a:lvl3pPr marL="872795" indent="0">
              <a:buNone/>
              <a:defRPr sz="1000"/>
            </a:lvl3pPr>
            <a:lvl4pPr marL="1309192" indent="0">
              <a:buNone/>
              <a:defRPr sz="900"/>
            </a:lvl4pPr>
            <a:lvl5pPr marL="1745590" indent="0">
              <a:buNone/>
              <a:defRPr sz="900"/>
            </a:lvl5pPr>
            <a:lvl6pPr marL="2181987" indent="0">
              <a:buNone/>
              <a:defRPr sz="900"/>
            </a:lvl6pPr>
            <a:lvl7pPr marL="2618384" indent="0">
              <a:buNone/>
              <a:defRPr sz="900"/>
            </a:lvl7pPr>
            <a:lvl8pPr marL="3054782" indent="0">
              <a:buNone/>
              <a:defRPr sz="900"/>
            </a:lvl8pPr>
            <a:lvl9pPr marL="349117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400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87279" tIns="43640" rIns="87279" bIns="436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87279" tIns="43640" rIns="87279" bIns="43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4"/>
            <a:ext cx="2880360" cy="365125"/>
          </a:xfrm>
          <a:prstGeom prst="rect">
            <a:avLst/>
          </a:prstGeom>
        </p:spPr>
        <p:txBody>
          <a:bodyPr vert="horz" lIns="87279" tIns="43640" rIns="87279" bIns="4364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4"/>
            <a:ext cx="3909060" cy="365125"/>
          </a:xfrm>
          <a:prstGeom prst="rect">
            <a:avLst/>
          </a:prstGeom>
        </p:spPr>
        <p:txBody>
          <a:bodyPr vert="horz" lIns="87279" tIns="43640" rIns="87279" bIns="4364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4"/>
            <a:ext cx="2880360" cy="365125"/>
          </a:xfrm>
          <a:prstGeom prst="rect">
            <a:avLst/>
          </a:prstGeom>
        </p:spPr>
        <p:txBody>
          <a:bodyPr vert="horz" lIns="87279" tIns="43640" rIns="87279" bIns="4364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2795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98" indent="-327298" algn="l" defTabSz="872795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146" indent="-272748" algn="l" defTabSz="87279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994" indent="-218199" algn="l" defTabSz="87279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91" indent="-218199" algn="l" defTabSz="87279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788" indent="-218199" algn="l" defTabSz="87279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6" indent="-218199" algn="l" defTabSz="87279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583" indent="-218199" algn="l" defTabSz="87279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981" indent="-218199" algn="l" defTabSz="87279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378" indent="-218199" algn="l" defTabSz="87279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97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95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92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90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87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384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782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179" algn="l" defTabSz="8727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859" y="-7144"/>
            <a:ext cx="1237011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15025" y="-7144"/>
            <a:ext cx="642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7220" y="704088"/>
            <a:ext cx="1110996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7220" y="1935480"/>
            <a:ext cx="1110996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600450" y="6356351"/>
            <a:ext cx="45262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698480" y="6356351"/>
            <a:ext cx="10287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673" y="202408"/>
            <a:ext cx="12393740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482" name="Picture 2" descr="PPT - স্বাগতম PowerPoint Presentation, free download - ID:675220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905000" y="304800"/>
            <a:ext cx="8610600" cy="62484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57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Kalpurush" pitchFamily="2" charset="0"/>
                <a:cs typeface="Kalpurush" pitchFamily="2" charset="0"/>
              </a:rPr>
              <a:t>২।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অ্যাসিটাল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Co-A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সৃষ্টি 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219200"/>
            <a:ext cx="10896600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গ্লাইকোলাইসিস পর্যায়ে সৃষ্ট দুই অনু পাইরুভিক এসিড (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3C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)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পর্যাপ্ত অক্সিজেনের উপস্থিতিতে পর্যায়ক্রমিক বিক্রিয়া করে। বিক্রিয়া শেষে প্রতি অনু পাইরুভিক এসিড থেকে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2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কার্বনবিশিষ্ট এক অনু অ্যাসিটাল কো এনজাইম,এক অনু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CO2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(যা বের হয়ে চলে যায়) এবং এক অনু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NADH2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উৎপন্ন হয়। এই বিক্রিয়াটি কোষের সাইটোপ্লাজমে ঘটে এবং ক্রেবস চক্রের মাধ্যমে বিক্রিয়াটি সম্পন্ন করে। 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bn-IN" sz="3200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6482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পাইরুভিক এসিড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3C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)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জারিত হয়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)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5177" y="4976949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47244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অ্যাসিটাল-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Co-A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2C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)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717177" y="4672149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62600" y="4191000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2 </a:t>
            </a:r>
            <a:endParaRPr lang="en-US" sz="2800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172200" y="53340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NADH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5336176" y="4976948"/>
            <a:ext cx="1217023" cy="357051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76800" y="5334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NAD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5791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Kalpurush" pitchFamily="2" charset="0"/>
                <a:cs typeface="Kalpurush" pitchFamily="2" charset="0"/>
              </a:rPr>
              <a:t>(NAD </a:t>
            </a:r>
            <a:r>
              <a:rPr lang="bn-IN" sz="2800" smtClean="0">
                <a:latin typeface="Kalpurush" pitchFamily="2" charset="0"/>
                <a:cs typeface="Kalpurush" pitchFamily="2" charset="0"/>
              </a:rPr>
              <a:t>বিজারিত হয়</a:t>
            </a:r>
            <a:r>
              <a:rPr lang="en-US" sz="2800" smtClean="0">
                <a:latin typeface="Kalpurush" pitchFamily="2" charset="0"/>
                <a:cs typeface="Kalpurush" pitchFamily="2" charset="0"/>
              </a:rPr>
              <a:t>)</a:t>
            </a:r>
            <a:r>
              <a:rPr lang="bn-IN" sz="2800" smtClean="0">
                <a:latin typeface="Kalpurush" pitchFamily="2" charset="0"/>
                <a:cs typeface="Kalpurush" pitchFamily="2" charset="0"/>
              </a:rPr>
              <a:t>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0" grpId="0"/>
      <p:bldP spid="11" grpId="0"/>
      <p:bldP spid="12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CA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581400"/>
            <a:ext cx="3937000" cy="2952750"/>
          </a:xfrm>
          <a:prstGeom prst="rect">
            <a:avLst/>
          </a:prstGeom>
          <a:noFill/>
        </p:spPr>
      </p:pic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381000"/>
            <a:ext cx="297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Kalpurush" pitchFamily="2" charset="0"/>
                <a:cs typeface="Kalpurush" pitchFamily="2" charset="0"/>
              </a:rPr>
              <a:t>৩।</a:t>
            </a:r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ক্রেবস চক্র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143000"/>
            <a:ext cx="990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ইংরেজ প্রাণ রসায়নবিদ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Sir Hans Krebs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এ চক্রটি আবিষ্কার করেন বলে একে ক্রেবস চক্র বলে। ক্রেবস চক্র পর্যাপ্ত অক্সিজেনের উপস্থিতিতে মাইটোকন্ড্রিয়ার ম্যাট্রিক্সে সংঘটিত হয়। এই ধাপে ২ অণু অ্যাসিটাইল কো-এ জারিত হয়। প্রতি অনু এসিটাল কো-এ থেকে ৩ অণু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NADH2,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১ অণু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FADH2,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১ অণু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GTP,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২ অণু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CO2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তৈরি হয়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981200"/>
            <a:ext cx="8915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এ প্রক্রিয়ায় উপরোক্ত তিনটি ধাপে উত্পন্ন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NADH2, FADH2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জারিত হয়ে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ইলেক্ট্রন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)</a:t>
            </a:r>
            <a:r>
              <a:rPr lang="bn-IN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ATP,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পানি ও তাপশক্তি উত্পন্ন করে। ইলেকট্রন প্রবাহতন্ত্র কোষের মাইটোকন্ড্রিয়ার অন্তঃপর্দায়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ক্রিস্টিতে ঘটে।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6096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Kalpurush" pitchFamily="2" charset="0"/>
                <a:cs typeface="Kalpurush" pitchFamily="2" charset="0"/>
              </a:rPr>
              <a:t>৪।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ইলেকট্রন প্রবাহতন্ত্র  </a:t>
            </a:r>
            <a:endParaRPr lang="en-US" sz="3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352800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১।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2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ATP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2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ATP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362200" y="7620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শ্বসনে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উৎপাদিত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রাসায়নিক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শক্তির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হিসাবঃ -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4600" y="3962400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২। ১০ 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NADH2=30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ATP  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46482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৩।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২ 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FADH2=4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ATP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2514600" y="525780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৪।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২ 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GTP=2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ATP </a:t>
            </a:r>
            <a:endParaRPr lang="en-US" sz="32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391400" y="3352800"/>
            <a:ext cx="1588" cy="2743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696200" y="4419600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মোট ৩৮টি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ATP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1524000"/>
            <a:ext cx="8229600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>1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অনু 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NADH2                                  3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অনু 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ATP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>1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অনু 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FADH2                                   2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অনু 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ATP</a:t>
            </a:r>
          </a:p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>1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অনু 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GTP                                       1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অনু 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ATP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267200" y="1752600"/>
            <a:ext cx="4059967" cy="1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191000" y="2209800"/>
            <a:ext cx="4059967" cy="1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191000" y="2590800"/>
            <a:ext cx="4059967" cy="1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জোড়ায় কা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0"/>
            <a:ext cx="12192000" cy="6858000"/>
          </a:xfrm>
          <a:prstGeom prst="rect">
            <a:avLst/>
          </a:prstGeom>
        </p:spPr>
      </p:pic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3716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গ্লাইকোলাইসিস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কী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বুঝায়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?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981200"/>
            <a:ext cx="1013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সবাত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শ্বসনের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ধাপে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অণু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ATP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উৎপন্ন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?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ব্যাখ্যা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 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838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অবাত শ্বসন 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057400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দুটি ধাপে অবাত শ্বসন প্রক্রিয়া হয়ে থাকে। ধাপ দুটি হলোঃ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28956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১। গ্লুকোজের অসম্পূর্ণ জারণ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048000" y="3657600"/>
            <a:ext cx="5904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২। পাইরুভিক অ্যাসিডের বিজারণ।</a:t>
            </a:r>
            <a:endParaRPr lang="en-US" sz="3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86000"/>
            <a:ext cx="9982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এই ধাপে এক অণু গ্লুকোজ থেকে দুই অণু পাইরুভিক এসিড, চার অণু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ATP (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এর মধ্যে দুই অণু ব্যবহার হয়ে যায়) ও ২ অণু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NADH+H</a:t>
            </a:r>
            <a:r>
              <a:rPr lang="en-US" sz="3600" baseline="30000" dirty="0" smtClean="0">
                <a:latin typeface="Kalpurush" pitchFamily="2" charset="0"/>
                <a:cs typeface="Kalpurush" pitchFamily="2" charset="0"/>
              </a:rPr>
              <a:t>+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 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উৎপন্ন হয়।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495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এনজাইম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49530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864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Kalpurush" pitchFamily="2" charset="0"/>
                <a:cs typeface="Kalpurush" pitchFamily="2" charset="0"/>
              </a:rPr>
              <a:t>পাইরুভিক এসিড</a:t>
            </a:r>
            <a:r>
              <a:rPr lang="bn-IN" sz="2000" smtClean="0">
                <a:latin typeface="Kalpurush" pitchFamily="2" charset="0"/>
                <a:cs typeface="Kalpurush" pitchFamily="2" charset="0"/>
              </a:rPr>
              <a:t> 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7620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Kalpurush" pitchFamily="2" charset="0"/>
                <a:cs typeface="Kalpurush" pitchFamily="2" charset="0"/>
              </a:rPr>
              <a:t>ধাপ-১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 : গ্লুকোজের অসম্পূর্ণ জারণ বা গ্লাইকোলাইসিস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95400" y="4632068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C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6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12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876800" y="4632069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2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CH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-CO-COOH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 + 2ATP +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296400" y="4648200"/>
            <a:ext cx="236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2(NADH+H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09800"/>
            <a:ext cx="1021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পাইরুভিক এসিড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3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কার্বন বিশিষ্ট। এটি থেকে দুই টাইপের উৎপাদ উৎপন্ন হওয়া সম্ভব।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হয় উৎপন্ন হবে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২ অনু পাইরুভিক অ্যাসিড থেকে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3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কার্বন বিশিষ্ট ২ অনু ল্যাকটিক অ্যাসিড (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CH3-CHOH-COOH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) অথবা উৎপন্ন হবে ২ অনু ইথাইল অ্যালকোহল/ইথানল (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CH3-CH2-OH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)।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ইথানলে কার্বন সংখ্যা ২টা যার কারণে এর সাথে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CO2 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উৎপন্ন হবে।             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7620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Kalpurush" pitchFamily="2" charset="0"/>
                <a:cs typeface="Kalpurush" pitchFamily="2" charset="0"/>
              </a:rPr>
              <a:t>ধাপ-২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 : পাইরুভিক অ্যাসিডের বিজারণ </a:t>
            </a:r>
            <a:endParaRPr lang="en-US" sz="3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990600"/>
            <a:ext cx="1043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arenBoth"/>
            </a:pPr>
            <a:r>
              <a:rPr lang="bn-IN" sz="3200" b="1" dirty="0" smtClean="0">
                <a:latin typeface="Kalpurush" pitchFamily="2" charset="0"/>
                <a:cs typeface="Kalpurush" pitchFamily="2" charset="0"/>
              </a:rPr>
              <a:t>ইথানল সৃষ্টিঃ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এই পর্যায়ে ২টি পাইরুভিক অ্যাসিড বিভিন্ন এনজাইমের প্রভাবে ২ অনু ইথানল, 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অনু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CO2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উৎপন্ন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          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২ টি হাইড্রোজেন ত্যাগ করে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NAD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তে মুক্ত হয়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  </a:t>
            </a:r>
          </a:p>
          <a:p>
            <a:pPr marL="514350" indent="-514350"/>
            <a:endParaRPr lang="en-US" sz="2400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4400" y="15240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>NADH+H</a:t>
            </a:r>
            <a:r>
              <a:rPr lang="en-US" sz="2800" baseline="30000" dirty="0" smtClean="0">
                <a:latin typeface="Kalpurush" pitchFamily="2" charset="0"/>
                <a:cs typeface="Kalpurush" pitchFamily="2" charset="0"/>
              </a:rPr>
              <a:t>+</a:t>
            </a:r>
            <a:endParaRPr lang="en-US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38862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-CO-COOH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4191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14800" y="3886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038600" y="3352800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2 </a:t>
            </a:r>
            <a:endParaRPr lang="en-US" sz="28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800600" y="3886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-CHO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239000" y="4191000"/>
            <a:ext cx="2590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48600" y="4191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এনজাইম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39000" y="33528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>NADH+H</a:t>
            </a:r>
            <a:r>
              <a:rPr lang="en-US" sz="2800" baseline="30000" dirty="0" smtClean="0">
                <a:latin typeface="Kalpurush" pitchFamily="2" charset="0"/>
                <a:cs typeface="Kalpurush" pitchFamily="2" charset="0"/>
              </a:rPr>
              <a:t>+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9296400" y="3352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>NAD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9753600" y="38862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-CH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Nirmala UI" pitchFamily="34" charset="0"/>
              </a:rPr>
              <a:t>OH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10800" y="4419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ইথানল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4343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পাইরুভিক এসিড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7924800" y="3962400"/>
            <a:ext cx="1600200" cy="22860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4343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এসিটালডিহাইড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2590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নিচে প্রতি অনু পাইরুভিক অ্যাসিডের বিক্রিয়া দেখান হলো-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5181600"/>
            <a:ext cx="1043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পাইরুভিক অ্যাসিড এনজাইমের সাহায্যে কার্বনডাই অক্সাইড এবং এসিটালডিহাইড উৎপন্ন করে। আবার এসিটালডিহাইড এনজাইমের সাহায্যে ইথানল তৈরি করে।    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(II) </a:t>
            </a:r>
            <a:r>
              <a:rPr lang="bn-IN" sz="3200" b="1" dirty="0" smtClean="0">
                <a:latin typeface="Kalpurush" pitchFamily="2" charset="0"/>
                <a:cs typeface="Kalpurush" pitchFamily="2" charset="0"/>
              </a:rPr>
              <a:t>ল্যাকটিক অ্যাসিড সৃষ্টি</a:t>
            </a:r>
            <a:r>
              <a:rPr lang="en-US" sz="3200" b="1" dirty="0" smtClean="0">
                <a:latin typeface="Kalpurush" pitchFamily="2" charset="0"/>
                <a:cs typeface="Kalpurush" pitchFamily="2" charset="0"/>
              </a:rPr>
              <a:t>: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এই পর্যায়ে ২ অনু পাইরু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ভি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ক অ্যাসিড  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58400" y="12954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NADH+H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+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981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হতে হাইড্রোজেন গ্রহণ 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81200"/>
            <a:ext cx="1028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                       </a:t>
            </a:r>
            <a:r>
              <a:rPr lang="bn-IN" sz="3200" smtClean="0">
                <a:latin typeface="Kalpurush" pitchFamily="2" charset="0"/>
                <a:cs typeface="Kalpurush" pitchFamily="2" charset="0"/>
              </a:rPr>
              <a:t>করে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২ অনু ল্যাকটিক অ্যাসিডে পরিনত হয়। এ </a:t>
            </a:r>
            <a:r>
              <a:rPr lang="bn-IN" sz="3200" smtClean="0">
                <a:latin typeface="Kalpurush" pitchFamily="2" charset="0"/>
                <a:cs typeface="Kalpurush" pitchFamily="2" charset="0"/>
              </a:rPr>
              <a:t>ক্ষেত্রে      উৎপন্ন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হয় না।  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24384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 </a:t>
            </a:r>
            <a:endParaRPr lang="en-US" sz="20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057400" y="44958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-CO-COOH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4724400"/>
            <a:ext cx="2667000" cy="285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419600" y="39624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NADH+H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+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5257799" y="4495800"/>
            <a:ext cx="1143000" cy="22860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3962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alpurush" pitchFamily="2" charset="0"/>
                <a:cs typeface="Kalpurush" pitchFamily="2" charset="0"/>
              </a:rPr>
              <a:t>NAD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162800" y="44196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-CHOH-COOH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953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পাইরুভিক এসিড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487680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ল্যাকটিক অ্যাসিড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828800" y="3352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নিচে প্রতি অনু পাইরুভিক অ্যাসিডের বিক্রিয়া দেখান হলো-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9906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Kalpurush" pitchFamily="2" charset="0"/>
                <a:cs typeface="Kalpurush" pitchFamily="2" charset="0"/>
              </a:rPr>
              <a:t>পরিচিতি</a:t>
            </a:r>
            <a:r>
              <a:rPr lang="en-US" sz="1800" smtClean="0"/>
              <a:t> </a:t>
            </a:r>
            <a:endParaRPr 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1219200" y="2667000"/>
            <a:ext cx="525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মিল্লাত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হোসেন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সহকারী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শিক্ষক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দারুল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ইসলাম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বালিকা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উচ্চবিদ্যালয়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চাটখিল,নোয়াখালী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millat7107@gmail.com 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2590800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নবম-দশম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শ্রেণি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জীববিজ্ঞান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চতুর্থ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অধ্যায়</a:t>
            </a:r>
            <a:endParaRPr lang="en-US" sz="32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শ্বসন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তাং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দলগত কাজ-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209800"/>
            <a:ext cx="7665948" cy="4325247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609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Kalpurush" pitchFamily="2" charset="0"/>
                <a:cs typeface="Kalpurush" pitchFamily="2" charset="0"/>
              </a:rPr>
              <a:t>দলগত কাজ </a:t>
            </a:r>
            <a:endParaRPr lang="en-US" sz="40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10858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পাইরুভিক এসিড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3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কার্বন বিশিষ্ট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,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এটি থেকে দুই টাইপের উৎপাদ উৎপন্ন হওয়া সম্ভব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--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যুক্তিসহকারে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বুঝিয়ে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লিখ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762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মূল্যায়ন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638" y="1943100"/>
            <a:ext cx="6786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১। সবাত শ্বসনের রাসায়নিক সমীকরণটি লিখ? 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438" y="25527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২। সবাত শ্বসনের কোন ধাপে আত্তীকরন শক্তি উৎপন্ন হয়? 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3438" y="3162300"/>
            <a:ext cx="10829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৩। সবাত শ্বসনের কোন কোন ধাপ কোষের সাইটোপ্লাজোমে সংঘটিত হয়? 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438" y="37719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৪। পাইরুভিক এসিডের সংকেত কী?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267200"/>
            <a:ext cx="4348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৫। ক্রেবস চক্র কাকে বলে?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800600"/>
            <a:ext cx="7005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৬। অবাত শ্বসনে কম শক্তি উৎপন্ন হয় কেনো? 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53340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smtClean="0">
                <a:latin typeface="Kalpurush" pitchFamily="2" charset="0"/>
                <a:cs typeface="Kalpurush" pitchFamily="2" charset="0"/>
              </a:rPr>
              <a:t> </a:t>
            </a:r>
            <a:r>
              <a:rPr lang="en-US" sz="3200" smtClean="0">
                <a:latin typeface="Kalpurush" pitchFamily="2" charset="0"/>
                <a:cs typeface="Kalpurush" pitchFamily="2" charset="0"/>
              </a:rPr>
              <a:t>৭। </a:t>
            </a:r>
            <a:r>
              <a:rPr lang="as-IN" sz="3200" smtClean="0">
                <a:latin typeface="Kalpurush" pitchFamily="2" charset="0"/>
                <a:cs typeface="Kalpurush" pitchFamily="2" charset="0"/>
              </a:rPr>
              <a:t>গ্লাইকোলাইসিস ধাপে কত অণু </a:t>
            </a:r>
            <a:r>
              <a:rPr lang="en-US" sz="3200" smtClean="0">
                <a:latin typeface="Kalpurush" pitchFamily="2" charset="0"/>
                <a:cs typeface="Kalpurush" pitchFamily="2" charset="0"/>
              </a:rPr>
              <a:t>ATP </a:t>
            </a:r>
            <a:r>
              <a:rPr lang="as-IN" sz="3200" smtClean="0">
                <a:latin typeface="Kalpurush" pitchFamily="2" charset="0"/>
                <a:cs typeface="Kalpurush" pitchFamily="2" charset="0"/>
              </a:rPr>
              <a:t>অবশিষ্ট থাকে?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00" y="685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Kalpurush" pitchFamily="2" charset="0"/>
                <a:cs typeface="Kalpurush" pitchFamily="2" charset="0"/>
              </a:rPr>
              <a:t>বাড়ির কাজ </a:t>
            </a:r>
            <a:endParaRPr lang="en-US" sz="40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752600"/>
            <a:ext cx="108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as-IN" sz="3200" dirty="0" smtClean="0">
                <a:latin typeface="Kalpurush" pitchFamily="2" charset="0"/>
                <a:cs typeface="Kalpurush" pitchFamily="2" charset="0"/>
              </a:rPr>
              <a:t>শ্বসন প্রক্রিয়ায় গ্লুকোজে সঞ্চিত শক্তির মুক্তি ঘটে</a:t>
            </a:r>
            <a:r>
              <a:rPr lang="en-US" sz="3200" b="1" dirty="0" smtClean="0">
                <a:latin typeface="Kalpurush" pitchFamily="2" charset="0"/>
                <a:cs typeface="Kalpurush" pitchFamily="2" charset="0"/>
              </a:rPr>
              <a:t>--</a:t>
            </a:r>
            <a:r>
              <a:rPr lang="as-IN" sz="3200" dirty="0" smtClean="0">
                <a:latin typeface="Kalpurush" pitchFamily="2" charset="0"/>
                <a:cs typeface="Kalpurush" pitchFamily="2" charset="0"/>
              </a:rPr>
              <a:t>বিষয়টি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ব্যাখ্যা</a:t>
            </a:r>
            <a:r>
              <a:rPr lang="as-IN" sz="3200" dirty="0" smtClean="0">
                <a:latin typeface="Kalpurush" pitchFamily="2" charset="0"/>
                <a:cs typeface="Kalpurush" pitchFamily="2" charset="0"/>
              </a:rPr>
              <a:t> করো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as-IN" sz="3200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2050" name="Picture 2" descr="CSS কি? What is CSS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819400"/>
            <a:ext cx="3581400" cy="358140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সবাইকে ধন্যবাদ ছবি - Online Shikkha S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8915400" cy="609600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762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নিচে শ্বসনের বিক্রিয়া দুটির মধ্যে প্রধান পার্থক্য কী?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724400"/>
            <a:ext cx="1127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একটি বিক্রিয়া অক্সিজেনের উপস্থিতিতে এবং অন্যটি অক্সিজেনের অনুপস্থিতিতে এনজাইমের দিয়ে সংগঠিত হয়। 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95400"/>
            <a:ext cx="1150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তা হলে অক্সিজেনের প্রয়োজনীয়তার ভিত্তিতে শ্বসনকে কয় ভাগে ভাগ করা যায়?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34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1234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AutoShape 4"/>
          <p:cNvSpPr>
            <a:spLocks noChangeShapeType="1"/>
          </p:cNvSpPr>
          <p:nvPr/>
        </p:nvSpPr>
        <p:spPr bwMode="auto">
          <a:xfrm rot="540000" flipV="1">
            <a:off x="4193677" y="2403451"/>
            <a:ext cx="533400" cy="761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676400" y="213360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1. C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6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H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12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O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6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+6O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2                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6CO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2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+6H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2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O+ 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Times New Roman" pitchFamily="18" charset="0"/>
                <a:cs typeface="Nirmala UI" pitchFamily="34" charset="0"/>
              </a:rPr>
              <a:t>energy (686 k cal/Mole</a:t>
            </a:r>
            <a:r>
              <a:rPr lang="en-US" sz="2800" smtClean="0">
                <a:latin typeface="Nirmala UI" pitchFamily="34" charset="0"/>
                <a:ea typeface="Times New Roman" pitchFamily="18" charset="0"/>
                <a:cs typeface="Nirmala UI" pitchFamily="34" charset="0"/>
              </a:rPr>
              <a:t>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1234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7" name="AutoShape 7"/>
          <p:cNvSpPr>
            <a:spLocks noChangeShapeType="1"/>
          </p:cNvSpPr>
          <p:nvPr/>
        </p:nvSpPr>
        <p:spPr bwMode="auto">
          <a:xfrm flipV="1">
            <a:off x="3684273" y="3249926"/>
            <a:ext cx="154686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676400" y="29718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smtClean="0">
                <a:latin typeface="Calibri" pitchFamily="34" charset="0"/>
                <a:ea typeface="Times New Roman" pitchFamily="18" charset="0"/>
                <a:cs typeface="Vrinda"/>
              </a:rPr>
              <a:t>2.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C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6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H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1 2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O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6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                         2C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2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H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5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OH+2CO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2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+enery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2819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Kalpurush" pitchFamily="2" charset="0"/>
                <a:cs typeface="Kalpurush" pitchFamily="2" charset="0"/>
              </a:rPr>
              <a:t>এনজাইম</a:t>
            </a:r>
            <a:r>
              <a:rPr lang="en-US" smtClean="0"/>
              <a:t>  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343400" y="4724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Kalpurush" pitchFamily="2" charset="0"/>
                <a:cs typeface="Kalpurush" pitchFamily="2" charset="0"/>
              </a:rPr>
              <a:t>দুই ভাগে ভাগ করা যায়। </a:t>
            </a:r>
            <a:endParaRPr lang="en-US" sz="320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7" name="Picture 16" descr="Dul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838200"/>
            <a:ext cx="7951304" cy="48006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05200" y="57150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Kalpurush" pitchFamily="2" charset="0"/>
                <a:cs typeface="Kalpurush" pitchFamily="2" charset="0"/>
              </a:rPr>
              <a:t>সবাত শ্বসন ও অবাত শ্বসন </a:t>
            </a:r>
            <a:endParaRPr lang="en-US" sz="400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30724" grpId="0" animBg="1"/>
      <p:bldP spid="30726" grpId="0"/>
      <p:bldP spid="30727" grpId="0" animBg="1"/>
      <p:bldP spid="30729" grpId="0"/>
      <p:bldP spid="18" grpId="0"/>
      <p:bldP spid="19" grpId="0"/>
      <p:bldP spid="19" grpId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0" y="685800"/>
            <a:ext cx="7854044" cy="5638800"/>
            <a:chOff x="2286000" y="685800"/>
            <a:chExt cx="7854044" cy="5638800"/>
          </a:xfrm>
        </p:grpSpPr>
        <p:pic>
          <p:nvPicPr>
            <p:cNvPr id="7" name="Picture 6" descr="male-teacher-writing-on-blank-260nw-77623279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0" y="685800"/>
              <a:ext cx="7854044" cy="5638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286000" y="914400"/>
              <a:ext cx="4419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u="sng" dirty="0" err="1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আজকের</a:t>
              </a:r>
              <a:r>
                <a:rPr lang="en-US" sz="4400" u="sng" dirty="0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400" u="sng" dirty="0" err="1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পাঠ-সবাত</a:t>
              </a:r>
              <a:r>
                <a:rPr lang="en-US" sz="4400" u="sng" dirty="0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400" u="sng" dirty="0" err="1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শ্বসন</a:t>
              </a:r>
              <a:r>
                <a:rPr lang="en-US" sz="4400" u="sng" dirty="0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 ও </a:t>
              </a:r>
              <a:r>
                <a:rPr lang="en-US" sz="4400" u="sng" dirty="0" err="1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অবাত</a:t>
              </a:r>
              <a:r>
                <a:rPr lang="en-US" sz="4400" u="sng" dirty="0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400" u="sng" dirty="0" err="1" smtClean="0">
                  <a:solidFill>
                    <a:schemeClr val="bg1"/>
                  </a:solidFill>
                  <a:latin typeface="Kalpurush" pitchFamily="2" charset="0"/>
                  <a:cs typeface="Kalpurush" pitchFamily="2" charset="0"/>
                </a:rPr>
                <a:t>শ্বসন</a:t>
              </a:r>
              <a:endParaRPr lang="en-US" sz="4400" u="sng" dirty="0">
                <a:solidFill>
                  <a:schemeClr val="bg1"/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7526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শিক্ষার্থীরা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---  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62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শিখনফল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8312" y="2890837"/>
            <a:ext cx="7939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২।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সবাত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শ্বসন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প্রক্রিয়ার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সংক্ষিপ্ত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বর্ণনা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দিতে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,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3429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৩।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অবাত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শ্বসন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প্রক্রিয়ার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সংক্ষিপ্ত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বর্ণনা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দিতে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2438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১।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শ্বসন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কাকে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,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530" name="AutoShape 2" descr="অবাত শ্বসন ও সবাত শ্বসন | 704915 | কালের কণ্ঠ | kalerkant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kalerkt-2a-2019-04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"/>
            <a:ext cx="4572000" cy="424329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90800" y="838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নিচের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চিত্রটি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দেখে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শ্বসনের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?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4648200"/>
            <a:ext cx="11049000" cy="181588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as-IN" sz="2800" dirty="0" smtClean="0">
                <a:latin typeface="Kalpurush" pitchFamily="2" charset="0"/>
                <a:cs typeface="Kalpurush" pitchFamily="2" charset="0"/>
              </a:rPr>
              <a:t>যে জৈব রাসায়নিক প্রক্রিয়ায় জীবকোষস্থ খাদ্যবস্তু মুক্ত অক্সিজেনের উপস্থিতিতে বা অনুপস্থিতিতে উৎসেচকের সহায়তায় জারিত হয়ে কার্বন ডাই-অক্সাইড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ও</a:t>
            </a:r>
            <a:r>
              <a:rPr lang="as-IN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পানি</a:t>
            </a:r>
            <a:r>
              <a:rPr lang="as-IN" sz="2800" dirty="0" smtClean="0">
                <a:latin typeface="Kalpurush" pitchFamily="2" charset="0"/>
                <a:cs typeface="Kalpurush" pitchFamily="2" charset="0"/>
              </a:rPr>
              <a:t> উৎপন্ন করে এবং খাদ্যে আবদ্ধ স্থৈতিক শক্তি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গ্লুকোজ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সালোক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সংশ্লেষণের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উৎপন্ন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) </a:t>
            </a:r>
            <a:r>
              <a:rPr lang="as-IN" sz="2800" dirty="0" smtClean="0">
                <a:latin typeface="Kalpurush" pitchFamily="2" charset="0"/>
                <a:cs typeface="Kalpurush" pitchFamily="2" charset="0"/>
              </a:rPr>
              <a:t>গতি শক্তি বা তাপশক্তিতে রূপান্তরিত হয়ে মুক্ত হয় তাকে শ্বসন বলে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।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533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Kalpurush" pitchFamily="2" charset="0"/>
                <a:cs typeface="Kalpurush" pitchFamily="2" charset="0"/>
              </a:rPr>
              <a:t>একক কাজ </a:t>
            </a:r>
            <a:endParaRPr lang="en-US" sz="40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2530" name="AutoShape 2" descr="অবাত শ্বসন ও সবাত শ্বসন | 704915 | কালের কণ্ঠ | kalerkant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1143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শ্বসনের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লিখ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7" name="Picture 6" descr="একক কাজ-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981200"/>
            <a:ext cx="6705600" cy="4191000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4191000"/>
            <a:ext cx="3733800" cy="580575"/>
          </a:xfrm>
          <a:prstGeom prst="rect">
            <a:avLst/>
          </a:prstGeom>
          <a:noFill/>
        </p:spPr>
        <p:txBody>
          <a:bodyPr wrap="square" lIns="87279" tIns="43640" rIns="87279" bIns="43640" rtlCol="0">
            <a:spAutoFit/>
          </a:bodyPr>
          <a:lstStyle/>
          <a:p>
            <a:r>
              <a:rPr lang="bn-IN" sz="3200" smtClean="0">
                <a:latin typeface="Kalpurush" pitchFamily="2" charset="0"/>
                <a:cs typeface="Kalpurush" pitchFamily="2" charset="0"/>
              </a:rPr>
              <a:t>৪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। ইলেকট্রন প্রবাহতন্ত্র। 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609600"/>
            <a:ext cx="7162800" cy="703685"/>
          </a:xfrm>
          <a:prstGeom prst="rect">
            <a:avLst/>
          </a:prstGeom>
        </p:spPr>
        <p:txBody>
          <a:bodyPr wrap="square" lIns="87279" tIns="43640" rIns="87279" bIns="43640">
            <a:spAutoFit/>
          </a:bodyPr>
          <a:lstStyle/>
          <a:p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সবাত শ্বস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নের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ধাপ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সবাত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শ্বসন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bn-IN" sz="40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4000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676400"/>
            <a:ext cx="937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সবাত শ্বসন প্রক্রিয়া চারটি ধাপে সম্পন্ন হয়। ধাপগুলো এরকমঃ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-</a:t>
            </a:r>
            <a:endParaRPr lang="bn-IN" sz="3200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23622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smtClean="0">
                <a:latin typeface="Kalpurush" pitchFamily="2" charset="0"/>
                <a:cs typeface="Kalpurush" pitchFamily="2" charset="0"/>
              </a:rPr>
              <a:t>১। গ্লাইকোলাইসিস </a:t>
            </a:r>
            <a:endParaRPr lang="en-US" sz="2800"/>
          </a:p>
        </p:txBody>
      </p:sp>
      <p:sp>
        <p:nvSpPr>
          <p:cNvPr id="8" name="Rectangle 7"/>
          <p:cNvSpPr/>
          <p:nvPr/>
        </p:nvSpPr>
        <p:spPr>
          <a:xfrm>
            <a:off x="3810000" y="30480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smtClean="0">
                <a:latin typeface="Kalpurush" pitchFamily="2" charset="0"/>
                <a:cs typeface="Kalpurush" pitchFamily="2" charset="0"/>
              </a:rPr>
              <a:t>২। অ্যাসিটাল কো-এ সৃষ্টি </a:t>
            </a:r>
            <a:endParaRPr lang="en-US" sz="2800"/>
          </a:p>
        </p:txBody>
      </p:sp>
      <p:sp>
        <p:nvSpPr>
          <p:cNvPr id="9" name="Rectangle 8"/>
          <p:cNvSpPr/>
          <p:nvPr/>
        </p:nvSpPr>
        <p:spPr>
          <a:xfrm>
            <a:off x="3810000" y="3581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smtClean="0">
                <a:latin typeface="Kalpurush" pitchFamily="2" charset="0"/>
                <a:cs typeface="Kalpurush" pitchFamily="2" charset="0"/>
              </a:rPr>
              <a:t>৩। ক্রেবস চক্র </a:t>
            </a:r>
            <a:endParaRPr lang="en-US" sz="28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19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228600"/>
            <a:ext cx="11887200" cy="6400800"/>
          </a:xfrm>
          <a:prstGeom prst="frame">
            <a:avLst>
              <a:gd name="adj1" fmla="val 85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81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alpurush" pitchFamily="2" charset="0"/>
                <a:cs typeface="Kalpurush" pitchFamily="2" charset="0"/>
              </a:rPr>
              <a:t>১।</a:t>
            </a:r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গ্লাইকোলাইসিস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গ্লুকোজ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ভাঙ্গা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) </a:t>
            </a:r>
            <a:r>
              <a:rPr lang="bn-IN" sz="40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219200"/>
            <a:ext cx="9982200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এই প্রক্রিয়ায় এক অনু গ্লুকোজ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6c)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বিভিন্ন রাসায়নিক বিক্রিয়ায় জারিত হয়ে দুই অনু পাইরুভিক এসিড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(3c),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চার-অনু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ATP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এবং দুই অনু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NADH2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উৎপন্ন করে।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ATP ও NADPH2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আত্তীকরণ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শক্তি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-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অনু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ATP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খরছ হয়ে যায়। গ্লাইকোলাইসিসের বিক্রিয়াগুলো কোষের সাইটোপ্লাজমে ঘটে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সাইটোপ্লাজমিক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ধাপ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733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গ্লুকোজ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6C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)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638800" y="4191000"/>
            <a:ext cx="1588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579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২ অনু পাইরুভিক এসিড(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3C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)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4191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4 ATP 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4495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38800" y="5029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05400" y="4648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0400" y="4343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খরছ-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2ATP</a:t>
            </a:r>
            <a:endParaRPr lang="en-US" sz="32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172200" y="48006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NADH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  <p:bldP spid="13" grpId="0"/>
      <p:bldP spid="1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900</Words>
  <Application>Microsoft Office PowerPoint</Application>
  <PresentationFormat>Custom</PresentationFormat>
  <Paragraphs>118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Millat Hossain</cp:lastModifiedBy>
  <cp:revision>111</cp:revision>
  <dcterms:created xsi:type="dcterms:W3CDTF">2006-08-16T00:00:00Z</dcterms:created>
  <dcterms:modified xsi:type="dcterms:W3CDTF">2022-08-11T05:02:33Z</dcterms:modified>
</cp:coreProperties>
</file>