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58" r:id="rId5"/>
    <p:sldId id="259" r:id="rId6"/>
    <p:sldId id="276" r:id="rId7"/>
    <p:sldId id="274" r:id="rId8"/>
    <p:sldId id="275" r:id="rId9"/>
    <p:sldId id="273" r:id="rId10"/>
    <p:sldId id="272" r:id="rId11"/>
    <p:sldId id="271" r:id="rId12"/>
    <p:sldId id="270" r:id="rId13"/>
    <p:sldId id="268" r:id="rId14"/>
    <p:sldId id="267" r:id="rId15"/>
    <p:sldId id="269" r:id="rId16"/>
    <p:sldId id="265" r:id="rId17"/>
    <p:sldId id="266"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81" d="100"/>
          <a:sy n="81"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148650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137683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84742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204618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275528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33532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35987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111186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61318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421559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BC28-B75F-4A8D-908A-6D6918C41A9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C20F1-83A0-4742-AD05-C3D8DBCAA201}" type="slidenum">
              <a:rPr lang="en-US" smtClean="0"/>
              <a:t>‹#›</a:t>
            </a:fld>
            <a:endParaRPr lang="en-US" dirty="0"/>
          </a:p>
        </p:txBody>
      </p:sp>
    </p:spTree>
    <p:extLst>
      <p:ext uri="{BB962C8B-B14F-4D97-AF65-F5344CB8AC3E}">
        <p14:creationId xmlns:p14="http://schemas.microsoft.com/office/powerpoint/2010/main" val="263041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FBC28-B75F-4A8D-908A-6D6918C41A9A}" type="datetimeFigureOut">
              <a:rPr lang="en-US" smtClean="0"/>
              <a:t>11/6/2022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C20F1-83A0-4742-AD05-C3D8DBCAA201}" type="slidenum">
              <a:rPr lang="en-US" smtClean="0"/>
              <a:t>‹#›</a:t>
            </a:fld>
            <a:endParaRPr lang="en-US" dirty="0"/>
          </a:p>
        </p:txBody>
      </p:sp>
    </p:spTree>
    <p:extLst>
      <p:ext uri="{BB962C8B-B14F-4D97-AF65-F5344CB8AC3E}">
        <p14:creationId xmlns:p14="http://schemas.microsoft.com/office/powerpoint/2010/main" val="3636627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4122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9" name="Can 8"/>
          <p:cNvSpPr/>
          <p:nvPr/>
        </p:nvSpPr>
        <p:spPr>
          <a:xfrm>
            <a:off x="3317628" y="672681"/>
            <a:ext cx="2180493" cy="738553"/>
          </a:xfrm>
          <a:prstGeom prst="can">
            <a:avLst>
              <a:gd name="adj" fmla="val 50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00092" y="612279"/>
            <a:ext cx="1477107"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latin typeface="SutonnyOMJ" panose="01010600010101010101" pitchFamily="2" charset="0"/>
                <a:cs typeface="SutonnyOMJ" panose="01010600010101010101" pitchFamily="2" charset="0"/>
              </a:rPr>
              <a:t>জোড়ায় কাজ </a:t>
            </a:r>
            <a:endParaRPr lang="en-US" sz="2400" b="1" dirty="0">
              <a:ln/>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846" t="30285" r="54744" b="8861"/>
          <a:stretch/>
        </p:blipFill>
        <p:spPr>
          <a:xfrm>
            <a:off x="2631826" y="1660739"/>
            <a:ext cx="3165234" cy="1814007"/>
          </a:xfrm>
          <a:prstGeom prst="rect">
            <a:avLst/>
          </a:prstGeom>
        </p:spPr>
      </p:pic>
      <p:sp>
        <p:nvSpPr>
          <p:cNvPr id="5" name="TextBox 4"/>
          <p:cNvSpPr txBox="1"/>
          <p:nvPr/>
        </p:nvSpPr>
        <p:spPr>
          <a:xfrm>
            <a:off x="277691" y="3954399"/>
            <a:ext cx="4591047"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 </a:t>
            </a:r>
            <a:r>
              <a:rPr lang="bn-IN" sz="3200" b="1" dirty="0" smtClean="0">
                <a:ln/>
                <a:solidFill>
                  <a:srgbClr val="FF0000"/>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ক) দলঃ </a:t>
            </a:r>
          </a:p>
          <a:p>
            <a:r>
              <a:rPr lang="bn-IN"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en-US"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গবাদি পশুর খাদ্য কত প্রকার বলো।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6" name="TextBox 5"/>
          <p:cNvSpPr txBox="1"/>
          <p:nvPr/>
        </p:nvSpPr>
        <p:spPr>
          <a:xfrm>
            <a:off x="5146429" y="3647275"/>
            <a:ext cx="3704494"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FF0000"/>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খ) দলঃ</a:t>
            </a:r>
          </a:p>
          <a:p>
            <a:r>
              <a:rPr lang="bn-IN"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খাদ্য গুলোর নাম লিখ।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8" name="TextBox 7"/>
          <p:cNvSpPr txBox="1"/>
          <p:nvPr/>
        </p:nvSpPr>
        <p:spPr>
          <a:xfrm>
            <a:off x="5146429" y="4931759"/>
            <a:ext cx="201637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সময়ঃ ৪ মিনিট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466015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6" name="TextBox 5"/>
          <p:cNvSpPr txBox="1"/>
          <p:nvPr/>
        </p:nvSpPr>
        <p:spPr>
          <a:xfrm>
            <a:off x="2674186" y="277222"/>
            <a:ext cx="402101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আঁশজাতীয় ও দানাজাতীয় খাদ্য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cxnSp>
        <p:nvCxnSpPr>
          <p:cNvPr id="8" name="Straight Connector 7"/>
          <p:cNvCxnSpPr/>
          <p:nvPr/>
        </p:nvCxnSpPr>
        <p:spPr>
          <a:xfrm flipV="1">
            <a:off x="2601287" y="867845"/>
            <a:ext cx="3658925" cy="11722"/>
          </a:xfrm>
          <a:prstGeom prst="line">
            <a:avLst/>
          </a:prstGeom>
          <a:ln w="28575">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074" y="1421359"/>
            <a:ext cx="3720523" cy="178510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১। আঁশজাতীয় খাদ্যঃ </a:t>
            </a:r>
            <a:r>
              <a:rPr lang="bn-IN"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রাফেজ জাতীয় খাদ্যে প্রচুর পরিমাণ আঁশ এবং কম পরিমাণ শক্তি পাওয়া যায়। যেমনঃ যে কোনো খড়,প্রাকৃতিক বা চাষ করা সবুজ ঘাস, হে, সাইলেজ প্রভৃতি। রাফেজ জাতীয় ঘাস গবাদি পশু চারণভুমি থেকে পেয়ে থাকে বা ঘাস কেটে পশুকে সরবরাহ করা হয়।   </a:t>
            </a:r>
            <a:endParaRPr lang="en-US"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grpSp>
        <p:nvGrpSpPr>
          <p:cNvPr id="5" name="Group 4"/>
          <p:cNvGrpSpPr/>
          <p:nvPr/>
        </p:nvGrpSpPr>
        <p:grpSpPr>
          <a:xfrm>
            <a:off x="4369591" y="1354091"/>
            <a:ext cx="4201992" cy="1799336"/>
            <a:chOff x="4337538" y="1551496"/>
            <a:chExt cx="4201992" cy="179933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4672" r="72809" b="22671"/>
            <a:stretch/>
          </p:blipFill>
          <p:spPr>
            <a:xfrm>
              <a:off x="4337538" y="1565030"/>
              <a:ext cx="1503119" cy="178580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076" y="1551496"/>
              <a:ext cx="1381583" cy="178580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000" t="22154" r="50205" b="33846"/>
            <a:stretch/>
          </p:blipFill>
          <p:spPr>
            <a:xfrm>
              <a:off x="7186659" y="1551496"/>
              <a:ext cx="1352871" cy="1785802"/>
            </a:xfrm>
            <a:prstGeom prst="rect">
              <a:avLst/>
            </a:prstGeom>
          </p:spPr>
        </p:pic>
        <p:sp>
          <p:nvSpPr>
            <p:cNvPr id="12" name="TextBox 11"/>
            <p:cNvSpPr txBox="1"/>
            <p:nvPr/>
          </p:nvSpPr>
          <p:spPr>
            <a:xfrm>
              <a:off x="4619993" y="1996266"/>
              <a:ext cx="539262"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latin typeface="SutonnyOMJ" panose="01010600010101010101" pitchFamily="2" charset="0"/>
                  <a:cs typeface="SutonnyOMJ" panose="01010600010101010101" pitchFamily="2" charset="0"/>
                </a:rPr>
                <a:t>খড়</a:t>
              </a:r>
              <a:endParaRPr lang="en-US" sz="2400" b="1" dirty="0">
                <a:ln/>
                <a:latin typeface="SutonnyOMJ" panose="01010600010101010101" pitchFamily="2" charset="0"/>
                <a:cs typeface="SutonnyOMJ" panose="01010600010101010101" pitchFamily="2" charset="0"/>
              </a:endParaRPr>
            </a:p>
          </p:txBody>
        </p:sp>
        <p:sp>
          <p:nvSpPr>
            <p:cNvPr id="13" name="TextBox 12"/>
            <p:cNvSpPr txBox="1"/>
            <p:nvPr/>
          </p:nvSpPr>
          <p:spPr>
            <a:xfrm>
              <a:off x="6081621" y="1626934"/>
              <a:ext cx="943018"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সাইলেজ </a:t>
              </a:r>
              <a:endParaRPr lang="en-US" b="1" dirty="0">
                <a:ln/>
                <a:latin typeface="SutonnyOMJ" panose="01010600010101010101" pitchFamily="2" charset="0"/>
                <a:cs typeface="SutonnyOMJ" panose="01010600010101010101" pitchFamily="2" charset="0"/>
              </a:endParaRPr>
            </a:p>
          </p:txBody>
        </p:sp>
        <p:sp>
          <p:nvSpPr>
            <p:cNvPr id="14" name="TextBox 13"/>
            <p:cNvSpPr txBox="1"/>
            <p:nvPr/>
          </p:nvSpPr>
          <p:spPr>
            <a:xfrm>
              <a:off x="7702062" y="1840523"/>
              <a:ext cx="539261"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latin typeface="SutonnyOMJ" panose="01010600010101010101" pitchFamily="2" charset="0"/>
                  <a:cs typeface="SutonnyOMJ" panose="01010600010101010101" pitchFamily="2" charset="0"/>
                </a:rPr>
                <a:t>হে </a:t>
              </a:r>
              <a:endParaRPr lang="en-US" sz="2400" b="1" dirty="0">
                <a:ln/>
                <a:latin typeface="SutonnyOMJ" panose="01010600010101010101" pitchFamily="2" charset="0"/>
                <a:cs typeface="SutonnyOMJ" panose="01010600010101010101" pitchFamily="2" charset="0"/>
              </a:endParaRPr>
            </a:p>
          </p:txBody>
        </p:sp>
      </p:grpSp>
      <p:sp>
        <p:nvSpPr>
          <p:cNvPr id="15" name="TextBox 14"/>
          <p:cNvSpPr txBox="1"/>
          <p:nvPr/>
        </p:nvSpPr>
        <p:spPr>
          <a:xfrm>
            <a:off x="227399" y="3429000"/>
            <a:ext cx="3108660" cy="147732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তুলনামূলক বিচারে লিগিউম জাতীয় ঘাস যেমনঃ আলফা- আলফা, কাউপি, খেসারি, মাসকলাই, ইপিল-ইপিল ইত্যাদিতে বেশি পরিমাণ প্রোটিন, শক্তি, ভিটামিন ও খনজ পদার্থ সাধারণ ঘাসের চেয়ে বেশি থাকে।  </a:t>
            </a:r>
            <a:endParaRPr lang="en-US"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grpSp>
        <p:nvGrpSpPr>
          <p:cNvPr id="16" name="Group 15"/>
          <p:cNvGrpSpPr/>
          <p:nvPr/>
        </p:nvGrpSpPr>
        <p:grpSpPr>
          <a:xfrm>
            <a:off x="3405434" y="3450957"/>
            <a:ext cx="5553565" cy="1607373"/>
            <a:chOff x="3379419" y="3516753"/>
            <a:chExt cx="5553565" cy="1607373"/>
          </a:xfrm>
        </p:grpSpPr>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34000"/>
            <a:stretch/>
          </p:blipFill>
          <p:spPr>
            <a:xfrm>
              <a:off x="6168991" y="3526287"/>
              <a:ext cx="1287082" cy="156934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135" y="3526287"/>
              <a:ext cx="1379856" cy="1588306"/>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29690"/>
            <a:stretch/>
          </p:blipFill>
          <p:spPr>
            <a:xfrm>
              <a:off x="3379419" y="3516753"/>
              <a:ext cx="1409716" cy="1607373"/>
            </a:xfrm>
            <a:prstGeom prst="rect">
              <a:avLst/>
            </a:prstGeom>
          </p:spPr>
        </p:pic>
        <p:sp>
          <p:nvSpPr>
            <p:cNvPr id="20" name="TextBox 19"/>
            <p:cNvSpPr txBox="1"/>
            <p:nvPr/>
          </p:nvSpPr>
          <p:spPr>
            <a:xfrm>
              <a:off x="3463942" y="3713819"/>
              <a:ext cx="1278270"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আলফা-আলফা </a:t>
              </a:r>
              <a:endParaRPr lang="en-US" b="1" dirty="0">
                <a:ln/>
                <a:latin typeface="SutonnyOMJ" panose="01010600010101010101" pitchFamily="2" charset="0"/>
                <a:cs typeface="SutonnyOMJ" panose="01010600010101010101" pitchFamily="2" charset="0"/>
              </a:endParaRPr>
            </a:p>
          </p:txBody>
        </p:sp>
        <p:sp>
          <p:nvSpPr>
            <p:cNvPr id="21" name="TextBox 20"/>
            <p:cNvSpPr txBox="1"/>
            <p:nvPr/>
          </p:nvSpPr>
          <p:spPr>
            <a:xfrm>
              <a:off x="5155593" y="3735351"/>
              <a:ext cx="799734"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latin typeface="SutonnyOMJ" panose="01010600010101010101" pitchFamily="2" charset="0"/>
                  <a:cs typeface="SutonnyOMJ" panose="01010600010101010101" pitchFamily="2" charset="0"/>
                </a:rPr>
                <a:t>কাউপি </a:t>
              </a:r>
              <a:endParaRPr lang="en-US" b="1" dirty="0">
                <a:ln/>
                <a:latin typeface="SutonnyOMJ" panose="01010600010101010101" pitchFamily="2" charset="0"/>
                <a:cs typeface="SutonnyOMJ" panose="01010600010101010101" pitchFamily="2" charset="0"/>
              </a:endParaRPr>
            </a:p>
          </p:txBody>
        </p:sp>
        <p:sp>
          <p:nvSpPr>
            <p:cNvPr id="22" name="TextBox 21"/>
            <p:cNvSpPr txBox="1"/>
            <p:nvPr/>
          </p:nvSpPr>
          <p:spPr>
            <a:xfrm>
              <a:off x="6553130" y="3898485"/>
              <a:ext cx="797239"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খেসারি </a:t>
              </a:r>
              <a:endParaRPr lang="en-US" b="1" dirty="0">
                <a:ln/>
                <a:latin typeface="SutonnyOMJ" panose="01010600010101010101" pitchFamily="2" charset="0"/>
                <a:cs typeface="SutonnyOMJ" panose="01010600010101010101" pitchFamily="2" charset="0"/>
              </a:endParaRP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9711" y="3526287"/>
              <a:ext cx="1483273" cy="1562100"/>
            </a:xfrm>
            <a:prstGeom prst="rect">
              <a:avLst/>
            </a:prstGeom>
          </p:spPr>
        </p:pic>
        <p:sp>
          <p:nvSpPr>
            <p:cNvPr id="24" name="TextBox 23"/>
            <p:cNvSpPr txBox="1"/>
            <p:nvPr/>
          </p:nvSpPr>
          <p:spPr>
            <a:xfrm>
              <a:off x="7766854" y="4560566"/>
              <a:ext cx="1093949"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smtClean="0">
                  <a:ln/>
                  <a:solidFill>
                    <a:srgbClr val="FFFF00"/>
                  </a:solidFill>
                  <a:latin typeface="SutonnyOMJ" panose="01010600010101010101" pitchFamily="2" charset="0"/>
                  <a:cs typeface="SutonnyOMJ" panose="01010600010101010101" pitchFamily="2" charset="0"/>
                </a:rPr>
                <a:t>মাষকলাই  </a:t>
              </a:r>
              <a:endParaRPr lang="en-US" sz="2000" b="1" dirty="0">
                <a:ln/>
                <a:solidFill>
                  <a:srgbClr val="FFFF00"/>
                </a:solidFill>
                <a:latin typeface="SutonnyOMJ" panose="01010600010101010101" pitchFamily="2" charset="0"/>
                <a:cs typeface="SutonnyOMJ" panose="01010600010101010101" pitchFamily="2" charset="0"/>
              </a:endParaRPr>
            </a:p>
          </p:txBody>
        </p:sp>
      </p:grpSp>
    </p:spTree>
    <p:extLst>
      <p:ext uri="{BB962C8B-B14F-4D97-AF65-F5344CB8AC3E}">
        <p14:creationId xmlns:p14="http://schemas.microsoft.com/office/powerpoint/2010/main" val="180624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2000" fill="hold"/>
                                        <p:tgtEl>
                                          <p:spTgt spid="9"/>
                                        </p:tgtEl>
                                        <p:attrNameLst>
                                          <p:attrName>ppt_y</p:attrName>
                                        </p:attrNameLst>
                                      </p:cBhvr>
                                      <p:tavLst>
                                        <p:tav tm="0">
                                          <p:val>
                                            <p:strVal val="#ppt_y"/>
                                          </p:val>
                                        </p:tav>
                                        <p:tav tm="100000">
                                          <p:val>
                                            <p:strVal val="#ppt_y"/>
                                          </p:val>
                                        </p:tav>
                                      </p:tavLst>
                                    </p:anim>
                                    <p:anim calcmode="lin" valueType="num">
                                      <p:cBhvr>
                                        <p:cTn id="23"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0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15">
                                            <p:txEl>
                                              <p:pRg st="0" end="0"/>
                                            </p:txEl>
                                          </p:spTgt>
                                        </p:tgtEl>
                                        <p:attrNameLst>
                                          <p:attrName>ppt_w</p:attrName>
                                        </p:attrNameLst>
                                      </p:cBhvr>
                                    </p:anim>
                                    <p:anim by="(#ppt_w*0.50)" calcmode="lin" valueType="num">
                                      <p:cBhvr>
                                        <p:cTn id="38" dur="500" decel="50000" autoRev="1" fill="hold">
                                          <p:stCondLst>
                                            <p:cond delay="0"/>
                                          </p:stCondLst>
                                        </p:cTn>
                                        <p:tgtEl>
                                          <p:spTgt spid="15">
                                            <p:txEl>
                                              <p:pRg st="0" end="0"/>
                                            </p:txEl>
                                          </p:spTgt>
                                        </p:tgtEl>
                                        <p:attrNameLst>
                                          <p:attrName>ppt_x</p:attrName>
                                        </p:attrNameLst>
                                      </p:cBhvr>
                                    </p:anim>
                                    <p:anim from="(-#ppt_h/2)" to="(#ppt_y)" calcmode="lin" valueType="num">
                                      <p:cBhvr>
                                        <p:cTn id="39" dur="1000" fill="hold">
                                          <p:stCondLst>
                                            <p:cond delay="0"/>
                                          </p:stCondLst>
                                        </p:cTn>
                                        <p:tgtEl>
                                          <p:spTgt spid="15">
                                            <p:txEl>
                                              <p:pRg st="0" end="0"/>
                                            </p:txEl>
                                          </p:spTgt>
                                        </p:tgtEl>
                                        <p:attrNameLst>
                                          <p:attrName>ppt_y</p:attrName>
                                        </p:attrNameLst>
                                      </p:cBhvr>
                                    </p:anim>
                                    <p:animRot by="21600000">
                                      <p:cBhvr>
                                        <p:cTn id="40" dur="1000" fill="hold">
                                          <p:stCondLst>
                                            <p:cond delay="0"/>
                                          </p:stCondLst>
                                        </p:cTn>
                                        <p:tgtEl>
                                          <p:spTgt spid="15">
                                            <p:txEl>
                                              <p:pRg st="0" end="0"/>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0" fill="hold"/>
                                        <p:tgtEl>
                                          <p:spTgt spid="16"/>
                                        </p:tgtEl>
                                        <p:attrNameLst>
                                          <p:attrName>ppt_w</p:attrName>
                                        </p:attrNameLst>
                                      </p:cBhvr>
                                      <p:tavLst>
                                        <p:tav tm="0">
                                          <p:val>
                                            <p:fltVal val="0"/>
                                          </p:val>
                                        </p:tav>
                                        <p:tav tm="100000">
                                          <p:val>
                                            <p:strVal val="#ppt_w"/>
                                          </p:val>
                                        </p:tav>
                                      </p:tavLst>
                                    </p:anim>
                                    <p:anim calcmode="lin" valueType="num">
                                      <p:cBhvr>
                                        <p:cTn id="46" dur="2000" fill="hold"/>
                                        <p:tgtEl>
                                          <p:spTgt spid="16"/>
                                        </p:tgtEl>
                                        <p:attrNameLst>
                                          <p:attrName>ppt_h</p:attrName>
                                        </p:attrNameLst>
                                      </p:cBhvr>
                                      <p:tavLst>
                                        <p:tav tm="0">
                                          <p:val>
                                            <p:fltVal val="0"/>
                                          </p:val>
                                        </p:tav>
                                        <p:tav tm="100000">
                                          <p:val>
                                            <p:strVal val="#ppt_h"/>
                                          </p:val>
                                        </p:tav>
                                      </p:tavLst>
                                    </p:anim>
                                    <p:animEffect transition="in" filter="fade">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6" name="Rectangle 5"/>
          <p:cNvSpPr/>
          <p:nvPr/>
        </p:nvSpPr>
        <p:spPr>
          <a:xfrm>
            <a:off x="507754" y="4301142"/>
            <a:ext cx="8241323" cy="95410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সাধারণ ঘাসের মধ্যে ভুট্টা,নেপিয়ার, প্যারা, জার্মান প্রভৃতি প্রধান। এ জাতীয় ঘাসের সুবধা হলো হেক্তর প্রতি এর ফলন অন্যান্য ঘাসের চেয়ে বেশি থাকে।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8666"/>
          <a:stretch/>
        </p:blipFill>
        <p:spPr>
          <a:xfrm>
            <a:off x="675378" y="458845"/>
            <a:ext cx="2721989" cy="17430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77" y="2354568"/>
            <a:ext cx="2721989" cy="17430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0377"/>
          <a:stretch/>
        </p:blipFill>
        <p:spPr>
          <a:xfrm>
            <a:off x="4363160" y="443748"/>
            <a:ext cx="2858256" cy="1743075"/>
          </a:xfrm>
          <a:prstGeom prst="rect">
            <a:avLst/>
          </a:prstGeom>
        </p:spPr>
      </p:pic>
      <p:sp>
        <p:nvSpPr>
          <p:cNvPr id="12" name="TextBox 11"/>
          <p:cNvSpPr txBox="1"/>
          <p:nvPr/>
        </p:nvSpPr>
        <p:spPr>
          <a:xfrm>
            <a:off x="3467980" y="942174"/>
            <a:ext cx="859997"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ভুট্টা</a:t>
            </a:r>
            <a:r>
              <a:rPr lang="bn-IN" sz="2800" b="1" dirty="0" smtClean="0">
                <a:ln/>
                <a:solidFill>
                  <a:schemeClr val="accent3"/>
                </a:solidFill>
                <a:effectLst>
                  <a:outerShdw blurRad="50800" dist="38100" dir="5400000" algn="t" rotWithShape="0">
                    <a:prstClr val="black">
                      <a:alpha val="40000"/>
                    </a:prstClr>
                  </a:outerShdw>
                </a:effectLst>
              </a:rPr>
              <a:t> </a:t>
            </a:r>
            <a:endParaRPr lang="en-US" sz="2800" b="1" dirty="0">
              <a:ln/>
              <a:solidFill>
                <a:schemeClr val="accent3"/>
              </a:solidFill>
              <a:effectLst>
                <a:outerShdw blurRad="50800" dist="38100" dir="5400000" algn="t" rotWithShape="0">
                  <a:prstClr val="black">
                    <a:alpha val="40000"/>
                  </a:prstClr>
                </a:outerShdw>
              </a:effectLst>
            </a:endParaRPr>
          </a:p>
        </p:txBody>
      </p:sp>
      <p:sp>
        <p:nvSpPr>
          <p:cNvPr id="13" name="TextBox 12"/>
          <p:cNvSpPr txBox="1"/>
          <p:nvPr/>
        </p:nvSpPr>
        <p:spPr>
          <a:xfrm>
            <a:off x="7362642" y="705762"/>
            <a:ext cx="140621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নেপিয়ার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4" name="TextBox 13"/>
          <p:cNvSpPr txBox="1"/>
          <p:nvPr/>
        </p:nvSpPr>
        <p:spPr>
          <a:xfrm>
            <a:off x="3486507" y="2905780"/>
            <a:ext cx="822942"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প্যারা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2308" t="18589" r="769" b="10641"/>
          <a:stretch/>
        </p:blipFill>
        <p:spPr>
          <a:xfrm>
            <a:off x="4363160" y="2310571"/>
            <a:ext cx="2858256" cy="1743075"/>
          </a:xfrm>
          <a:prstGeom prst="rect">
            <a:avLst/>
          </a:prstGeom>
        </p:spPr>
      </p:pic>
      <p:sp>
        <p:nvSpPr>
          <p:cNvPr id="16" name="TextBox 15"/>
          <p:cNvSpPr txBox="1"/>
          <p:nvPr/>
        </p:nvSpPr>
        <p:spPr>
          <a:xfrm>
            <a:off x="7573928" y="2840249"/>
            <a:ext cx="98363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জার্মান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48470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6">
                                            <p:txEl>
                                              <p:pRg st="0" end="0"/>
                                            </p:txEl>
                                          </p:spTgt>
                                        </p:tgtEl>
                                        <p:attrNameLst>
                                          <p:attrName>ppt_w</p:attrName>
                                        </p:attrNameLst>
                                      </p:cBhvr>
                                    </p:anim>
                                    <p:anim by="(#ppt_w*0.50)" calcmode="lin" valueType="num">
                                      <p:cBhvr>
                                        <p:cTn id="34" dur="500" decel="50000" autoRev="1" fill="hold">
                                          <p:stCondLst>
                                            <p:cond delay="0"/>
                                          </p:stCondLst>
                                        </p:cTn>
                                        <p:tgtEl>
                                          <p:spTgt spid="6">
                                            <p:txEl>
                                              <p:pRg st="0" end="0"/>
                                            </p:txEl>
                                          </p:spTgt>
                                        </p:tgtEl>
                                        <p:attrNameLst>
                                          <p:attrName>ppt_x</p:attrName>
                                        </p:attrNameLst>
                                      </p:cBhvr>
                                    </p:anim>
                                    <p:anim from="(-#ppt_h/2)" to="(#ppt_y)" calcmode="lin" valueType="num">
                                      <p:cBhvr>
                                        <p:cTn id="35" dur="1000" fill="hold">
                                          <p:stCondLst>
                                            <p:cond delay="0"/>
                                          </p:stCondLst>
                                        </p:cTn>
                                        <p:tgtEl>
                                          <p:spTgt spid="6">
                                            <p:txEl>
                                              <p:pRg st="0" end="0"/>
                                            </p:txEl>
                                          </p:spTgt>
                                        </p:tgtEl>
                                        <p:attrNameLst>
                                          <p:attrName>ppt_y</p:attrName>
                                        </p:attrNameLst>
                                      </p:cBhvr>
                                    </p:anim>
                                    <p:animRot by="21600000">
                                      <p:cBhvr>
                                        <p:cTn id="36"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6" name="TextBox 5"/>
          <p:cNvSpPr txBox="1"/>
          <p:nvPr/>
        </p:nvSpPr>
        <p:spPr>
          <a:xfrm>
            <a:off x="3651737" y="383902"/>
            <a:ext cx="199878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দানাজাতীয় খাদ্য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cxnSp>
        <p:nvCxnSpPr>
          <p:cNvPr id="8" name="Straight Connector 7"/>
          <p:cNvCxnSpPr/>
          <p:nvPr/>
        </p:nvCxnSpPr>
        <p:spPr>
          <a:xfrm flipV="1">
            <a:off x="3206261" y="1043355"/>
            <a:ext cx="2731477" cy="11722"/>
          </a:xfrm>
          <a:prstGeom prst="line">
            <a:avLst/>
          </a:prstGeom>
          <a:ln w="190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8553" y="1593837"/>
            <a:ext cx="7151078" cy="34778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দানাজাতীয় খাদ্যঃ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যে খাদ্যে কম পরিমাণে আঁশ এবং বেশি পরিমাণে শক্তি পাওয়া যায় তাকে দানাদার খাদ্য বলে। দুধাল বা মাংশ উৎপদনকারী গবাদি পশুর ক্ষেত্রে শুধু আঁশজাতীয় খাদ্য সরবরাহ করলে কাঙ্ক্ষিতফল পাওয়া যাবে না। সে ক্ষেত্রে পর্যাপ্ত পরিমাণে দানাদার খাদ্য সরবরাহ করতে হবে। </a:t>
            </a:r>
          </a:p>
          <a:p>
            <a:endPar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a:p>
            <a:endPar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a:p>
            <a:r>
              <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দানাজাতীয় খাদ্যকে নিম্নোক্ত উপায়ে ভাগ করা যায়- </a:t>
            </a:r>
          </a:p>
          <a:p>
            <a:r>
              <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ক) প্রাণিজ উৎস- ফিসমিল, ব্লাডমিল, ফেদার মিল প্রভৃতি।</a:t>
            </a:r>
          </a:p>
          <a:p>
            <a:r>
              <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খ) উদ্ভিজ্জ উৎস- গম, ভুট্টা, বার্লি, সরগম, খুদ, খৈল, কুঁড়া, ভুসি প্রভৃতি।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323609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9">
                                            <p:txEl>
                                              <p:pRg st="0" end="0"/>
                                            </p:txEl>
                                          </p:spTgt>
                                        </p:tgtEl>
                                        <p:attrNameLst>
                                          <p:attrName>ppt_w</p:attrName>
                                        </p:attrNameLst>
                                      </p:cBhvr>
                                    </p:anim>
                                    <p:anim by="(#ppt_w*0.50)" calcmode="lin" valueType="num">
                                      <p:cBhvr>
                                        <p:cTn id="16" dur="500" decel="50000" autoRev="1" fill="hold">
                                          <p:stCondLst>
                                            <p:cond delay="0"/>
                                          </p:stCondLst>
                                        </p:cTn>
                                        <p:tgtEl>
                                          <p:spTgt spid="9">
                                            <p:txEl>
                                              <p:pRg st="0" end="0"/>
                                            </p:txEl>
                                          </p:spTgt>
                                        </p:tgtEl>
                                        <p:attrNameLst>
                                          <p:attrName>ppt_x</p:attrName>
                                        </p:attrNameLst>
                                      </p:cBhvr>
                                    </p:anim>
                                    <p:anim from="(-#ppt_h/2)" to="(#ppt_y)" calcmode="lin" valueType="num">
                                      <p:cBhvr>
                                        <p:cTn id="17" dur="1000" fill="hold">
                                          <p:stCondLst>
                                            <p:cond delay="0"/>
                                          </p:stCondLst>
                                        </p:cTn>
                                        <p:tgtEl>
                                          <p:spTgt spid="9">
                                            <p:txEl>
                                              <p:pRg st="0" end="0"/>
                                            </p:txEl>
                                          </p:spTgt>
                                        </p:tgtEl>
                                        <p:attrNameLst>
                                          <p:attrName>ppt_y</p:attrName>
                                        </p:attrNameLst>
                                      </p:cBhvr>
                                    </p:anim>
                                    <p:animRot by="21600000">
                                      <p:cBhvr>
                                        <p:cTn id="18" dur="10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9">
                                            <p:txEl>
                                              <p:pRg st="3" end="3"/>
                                            </p:txEl>
                                          </p:spTgt>
                                        </p:tgtEl>
                                        <p:attrNameLst>
                                          <p:attrName>ppt_w</p:attrName>
                                        </p:attrNameLst>
                                      </p:cBhvr>
                                    </p:anim>
                                    <p:anim by="(#ppt_w*0.50)" calcmode="lin" valueType="num">
                                      <p:cBhvr>
                                        <p:cTn id="24" dur="500" decel="50000" autoRev="1" fill="hold">
                                          <p:stCondLst>
                                            <p:cond delay="0"/>
                                          </p:stCondLst>
                                        </p:cTn>
                                        <p:tgtEl>
                                          <p:spTgt spid="9">
                                            <p:txEl>
                                              <p:pRg st="3" end="3"/>
                                            </p:txEl>
                                          </p:spTgt>
                                        </p:tgtEl>
                                        <p:attrNameLst>
                                          <p:attrName>ppt_x</p:attrName>
                                        </p:attrNameLst>
                                      </p:cBhvr>
                                    </p:anim>
                                    <p:anim from="(-#ppt_h/2)" to="(#ppt_y)" calcmode="lin" valueType="num">
                                      <p:cBhvr>
                                        <p:cTn id="25" dur="1000" fill="hold">
                                          <p:stCondLst>
                                            <p:cond delay="0"/>
                                          </p:stCondLst>
                                        </p:cTn>
                                        <p:tgtEl>
                                          <p:spTgt spid="9">
                                            <p:txEl>
                                              <p:pRg st="3" end="3"/>
                                            </p:txEl>
                                          </p:spTgt>
                                        </p:tgtEl>
                                        <p:attrNameLst>
                                          <p:attrName>ppt_y</p:attrName>
                                        </p:attrNameLst>
                                      </p:cBhvr>
                                    </p:anim>
                                    <p:animRot by="21600000">
                                      <p:cBhvr>
                                        <p:cTn id="26" dur="1000" fill="hold">
                                          <p:stCondLst>
                                            <p:cond delay="0"/>
                                          </p:stCondLst>
                                        </p:cTn>
                                        <p:tgtEl>
                                          <p:spTgt spid="9">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xEl>
                                              <p:pRg st="4" end="4"/>
                                            </p:txEl>
                                          </p:spTgt>
                                        </p:tgtEl>
                                        <p:attrNameLst>
                                          <p:attrName>style.visibility</p:attrName>
                                        </p:attrNameLst>
                                      </p:cBhvr>
                                      <p:to>
                                        <p:strVal val="visible"/>
                                      </p:to>
                                    </p:set>
                                    <p:anim by="(-#ppt_w*2)" calcmode="lin" valueType="num">
                                      <p:cBhvr rctx="PPT">
                                        <p:cTn id="31" dur="500" autoRev="1" fill="hold">
                                          <p:stCondLst>
                                            <p:cond delay="0"/>
                                          </p:stCondLst>
                                        </p:cTn>
                                        <p:tgtEl>
                                          <p:spTgt spid="9">
                                            <p:txEl>
                                              <p:pRg st="4" end="4"/>
                                            </p:txEl>
                                          </p:spTgt>
                                        </p:tgtEl>
                                        <p:attrNameLst>
                                          <p:attrName>ppt_w</p:attrName>
                                        </p:attrNameLst>
                                      </p:cBhvr>
                                    </p:anim>
                                    <p:anim by="(#ppt_w*0.50)" calcmode="lin" valueType="num">
                                      <p:cBhvr>
                                        <p:cTn id="32" dur="500" decel="50000" autoRev="1" fill="hold">
                                          <p:stCondLst>
                                            <p:cond delay="0"/>
                                          </p:stCondLst>
                                        </p:cTn>
                                        <p:tgtEl>
                                          <p:spTgt spid="9">
                                            <p:txEl>
                                              <p:pRg st="4" end="4"/>
                                            </p:txEl>
                                          </p:spTgt>
                                        </p:tgtEl>
                                        <p:attrNameLst>
                                          <p:attrName>ppt_x</p:attrName>
                                        </p:attrNameLst>
                                      </p:cBhvr>
                                    </p:anim>
                                    <p:anim from="(-#ppt_h/2)" to="(#ppt_y)" calcmode="lin" valueType="num">
                                      <p:cBhvr>
                                        <p:cTn id="33" dur="1000" fill="hold">
                                          <p:stCondLst>
                                            <p:cond delay="0"/>
                                          </p:stCondLst>
                                        </p:cTn>
                                        <p:tgtEl>
                                          <p:spTgt spid="9">
                                            <p:txEl>
                                              <p:pRg st="4" end="4"/>
                                            </p:txEl>
                                          </p:spTgt>
                                        </p:tgtEl>
                                        <p:attrNameLst>
                                          <p:attrName>ppt_y</p:attrName>
                                        </p:attrNameLst>
                                      </p:cBhvr>
                                    </p:anim>
                                    <p:animRot by="21600000">
                                      <p:cBhvr>
                                        <p:cTn id="34" dur="1000" fill="hold">
                                          <p:stCondLst>
                                            <p:cond delay="0"/>
                                          </p:stCondLst>
                                        </p:cTn>
                                        <p:tgtEl>
                                          <p:spTgt spid="9">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xEl>
                                              <p:pRg st="5" end="5"/>
                                            </p:txEl>
                                          </p:spTgt>
                                        </p:tgtEl>
                                        <p:attrNameLst>
                                          <p:attrName>style.visibility</p:attrName>
                                        </p:attrNameLst>
                                      </p:cBhvr>
                                      <p:to>
                                        <p:strVal val="visible"/>
                                      </p:to>
                                    </p:set>
                                    <p:anim by="(-#ppt_w*2)" calcmode="lin" valueType="num">
                                      <p:cBhvr rctx="PPT">
                                        <p:cTn id="39" dur="500" autoRev="1" fill="hold">
                                          <p:stCondLst>
                                            <p:cond delay="0"/>
                                          </p:stCondLst>
                                        </p:cTn>
                                        <p:tgtEl>
                                          <p:spTgt spid="9">
                                            <p:txEl>
                                              <p:pRg st="5" end="5"/>
                                            </p:txEl>
                                          </p:spTgt>
                                        </p:tgtEl>
                                        <p:attrNameLst>
                                          <p:attrName>ppt_w</p:attrName>
                                        </p:attrNameLst>
                                      </p:cBhvr>
                                    </p:anim>
                                    <p:anim by="(#ppt_w*0.50)" calcmode="lin" valueType="num">
                                      <p:cBhvr>
                                        <p:cTn id="40" dur="500" decel="50000" autoRev="1" fill="hold">
                                          <p:stCondLst>
                                            <p:cond delay="0"/>
                                          </p:stCondLst>
                                        </p:cTn>
                                        <p:tgtEl>
                                          <p:spTgt spid="9">
                                            <p:txEl>
                                              <p:pRg st="5" end="5"/>
                                            </p:txEl>
                                          </p:spTgt>
                                        </p:tgtEl>
                                        <p:attrNameLst>
                                          <p:attrName>ppt_x</p:attrName>
                                        </p:attrNameLst>
                                      </p:cBhvr>
                                    </p:anim>
                                    <p:anim from="(-#ppt_h/2)" to="(#ppt_y)" calcmode="lin" valueType="num">
                                      <p:cBhvr>
                                        <p:cTn id="41" dur="1000" fill="hold">
                                          <p:stCondLst>
                                            <p:cond delay="0"/>
                                          </p:stCondLst>
                                        </p:cTn>
                                        <p:tgtEl>
                                          <p:spTgt spid="9">
                                            <p:txEl>
                                              <p:pRg st="5" end="5"/>
                                            </p:txEl>
                                          </p:spTgt>
                                        </p:tgtEl>
                                        <p:attrNameLst>
                                          <p:attrName>ppt_y</p:attrName>
                                        </p:attrNameLst>
                                      </p:cBhvr>
                                    </p:anim>
                                    <p:animRot by="21600000">
                                      <p:cBhvr>
                                        <p:cTn id="42" dur="1000" fill="hold">
                                          <p:stCondLst>
                                            <p:cond delay="0"/>
                                          </p:stCondLst>
                                        </p:cTn>
                                        <p:tgtEl>
                                          <p:spTgt spid="9">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6" name="TextBox 5"/>
          <p:cNvSpPr txBox="1"/>
          <p:nvPr/>
        </p:nvSpPr>
        <p:spPr>
          <a:xfrm>
            <a:off x="460047" y="2737953"/>
            <a:ext cx="8472938"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এ ছাড়া গবাদি পশুর খাদ্যে খনিজ উপাদান হিসাবে কিছু ঝিনুকের গুড়া, ডিমের খোসার গুড়া,হাঁড়ের গুড়া প্রভৃতি ভিটামিন হিসাবে পাতা জাতীয় সবজি, ভিটামিন- মিনারেল প্রিমিক্স এবং খাদ্য অনুষঙ্গ হিসাবে কিছু এন্টিবায়োটিক, হরমোন প্রভৃতি প্রয়োজন হয়।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866" y="495110"/>
            <a:ext cx="1699847" cy="1828800"/>
          </a:xfrm>
          <a:prstGeom prst="rect">
            <a:avLst/>
          </a:prstGeom>
          <a:ln w="9525">
            <a:solidFill>
              <a:schemeClr val="tx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3122" t="33363" b="30992"/>
          <a:stretch/>
        </p:blipFill>
        <p:spPr>
          <a:xfrm>
            <a:off x="4298892" y="539579"/>
            <a:ext cx="1972954" cy="1828800"/>
          </a:xfrm>
          <a:prstGeom prst="rect">
            <a:avLst/>
          </a:prstGeom>
          <a:ln w="9525">
            <a:solidFill>
              <a:schemeClr val="tx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051" t="7113" r="3436" b="11117"/>
          <a:stretch/>
        </p:blipFill>
        <p:spPr>
          <a:xfrm>
            <a:off x="416632" y="495110"/>
            <a:ext cx="1723931" cy="1828800"/>
          </a:xfrm>
          <a:prstGeom prst="rect">
            <a:avLst/>
          </a:prstGeom>
          <a:ln w="9525">
            <a:solidFill>
              <a:schemeClr val="tx1"/>
            </a:solidFill>
          </a:ln>
        </p:spPr>
      </p:pic>
      <p:sp>
        <p:nvSpPr>
          <p:cNvPr id="12" name="TextBox 11"/>
          <p:cNvSpPr txBox="1"/>
          <p:nvPr/>
        </p:nvSpPr>
        <p:spPr>
          <a:xfrm>
            <a:off x="557396" y="730704"/>
            <a:ext cx="1583167"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ঝিনুকের গুড়া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8" name="TextBox 7"/>
          <p:cNvSpPr txBox="1"/>
          <p:nvPr/>
        </p:nvSpPr>
        <p:spPr>
          <a:xfrm>
            <a:off x="2417948" y="766055"/>
            <a:ext cx="1572147"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ডিমের খোসা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3" name="TextBox 12"/>
          <p:cNvSpPr txBox="1"/>
          <p:nvPr/>
        </p:nvSpPr>
        <p:spPr>
          <a:xfrm>
            <a:off x="4644552" y="669149"/>
            <a:ext cx="1503872"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হাড়ের গুড়া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r="27557"/>
          <a:stretch/>
        </p:blipFill>
        <p:spPr>
          <a:xfrm>
            <a:off x="6541478" y="584808"/>
            <a:ext cx="2226126" cy="1817723"/>
          </a:xfrm>
          <a:prstGeom prst="rect">
            <a:avLst/>
          </a:prstGeom>
        </p:spPr>
      </p:pic>
      <p:sp>
        <p:nvSpPr>
          <p:cNvPr id="16" name="TextBox 15"/>
          <p:cNvSpPr txBox="1"/>
          <p:nvPr/>
        </p:nvSpPr>
        <p:spPr>
          <a:xfrm>
            <a:off x="7292212" y="775933"/>
            <a:ext cx="852306"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সবজি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7" name="TextBox 16"/>
          <p:cNvSpPr txBox="1"/>
          <p:nvPr/>
        </p:nvSpPr>
        <p:spPr>
          <a:xfrm>
            <a:off x="416632" y="4200099"/>
            <a:ext cx="8117681"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বাংলাদেশে গবাদিপশুর খাদ্যের প্রাপ্যতা ঋতু ভেদে পার্থক্য পরিলক্ষিত হয়। সবুজ ঘাস বছরের একটি নির্দিষ্ট সময়ে পাওয়া যায় এবং এগুলো যদি সঠিকভাবে সংরক্ষণ করে রাখা যায় তাহলে সারা বছর সবুজ ঘাসের অপ্রাপ্যতা থাকবে না।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35058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6">
                                            <p:txEl>
                                              <p:pRg st="0" end="0"/>
                                            </p:txEl>
                                          </p:spTgt>
                                        </p:tgtEl>
                                        <p:attrNameLst>
                                          <p:attrName>ppt_w</p:attrName>
                                        </p:attrNameLst>
                                      </p:cBhvr>
                                    </p:anim>
                                    <p:anim by="(#ppt_w*0.50)" calcmode="lin" valueType="num">
                                      <p:cBhvr>
                                        <p:cTn id="34" dur="500" decel="50000" autoRev="1" fill="hold">
                                          <p:stCondLst>
                                            <p:cond delay="0"/>
                                          </p:stCondLst>
                                        </p:cTn>
                                        <p:tgtEl>
                                          <p:spTgt spid="6">
                                            <p:txEl>
                                              <p:pRg st="0" end="0"/>
                                            </p:txEl>
                                          </p:spTgt>
                                        </p:tgtEl>
                                        <p:attrNameLst>
                                          <p:attrName>ppt_x</p:attrName>
                                        </p:attrNameLst>
                                      </p:cBhvr>
                                    </p:anim>
                                    <p:anim from="(-#ppt_h/2)" to="(#ppt_y)" calcmode="lin" valueType="num">
                                      <p:cBhvr>
                                        <p:cTn id="35" dur="1000" fill="hold">
                                          <p:stCondLst>
                                            <p:cond delay="0"/>
                                          </p:stCondLst>
                                        </p:cTn>
                                        <p:tgtEl>
                                          <p:spTgt spid="6">
                                            <p:txEl>
                                              <p:pRg st="0" end="0"/>
                                            </p:txEl>
                                          </p:spTgt>
                                        </p:tgtEl>
                                        <p:attrNameLst>
                                          <p:attrName>ppt_y</p:attrName>
                                        </p:attrNameLst>
                                      </p:cBhvr>
                                    </p:anim>
                                    <p:animRot by="21600000">
                                      <p:cBhvr>
                                        <p:cTn id="36" dur="1000" fill="hold">
                                          <p:stCondLst>
                                            <p:cond delay="0"/>
                                          </p:stCondLst>
                                        </p:cTn>
                                        <p:tgtEl>
                                          <p:spTgt spid="6">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7"/>
                                        </p:tgtEl>
                                        <p:attrNameLst>
                                          <p:attrName>style.visibility</p:attrName>
                                        </p:attrNameLst>
                                      </p:cBhvr>
                                      <p:to>
                                        <p:strVal val="visible"/>
                                      </p:to>
                                    </p:set>
                                    <p:anim calcmode="lin" valueType="num">
                                      <p:cBhvr>
                                        <p:cTn id="41" dur="2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2" dur="2000" fill="hold"/>
                                        <p:tgtEl>
                                          <p:spTgt spid="17"/>
                                        </p:tgtEl>
                                        <p:attrNameLst>
                                          <p:attrName>ppt_y</p:attrName>
                                        </p:attrNameLst>
                                      </p:cBhvr>
                                      <p:tavLst>
                                        <p:tav tm="0">
                                          <p:val>
                                            <p:strVal val="#ppt_y"/>
                                          </p:val>
                                        </p:tav>
                                        <p:tav tm="100000">
                                          <p:val>
                                            <p:strVal val="#ppt_y"/>
                                          </p:val>
                                        </p:tav>
                                      </p:tavLst>
                                    </p:anim>
                                    <p:anim calcmode="lin" valueType="num">
                                      <p:cBhvr>
                                        <p:cTn id="43" dur="2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4" dur="2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8" grpId="0"/>
      <p:bldP spid="13"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206"/>
          <a:stretch/>
        </p:blipFill>
        <p:spPr>
          <a:xfrm>
            <a:off x="3255352" y="1157615"/>
            <a:ext cx="2190017" cy="1877892"/>
          </a:xfrm>
          <a:prstGeom prst="rect">
            <a:avLst/>
          </a:prstGeom>
        </p:spPr>
      </p:pic>
      <p:sp>
        <p:nvSpPr>
          <p:cNvPr id="8" name="TextBox 7"/>
          <p:cNvSpPr txBox="1"/>
          <p:nvPr/>
        </p:nvSpPr>
        <p:spPr>
          <a:xfrm>
            <a:off x="3698630" y="424135"/>
            <a:ext cx="1746739"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দলীয় কাজ </a:t>
            </a:r>
            <a:endParaRPr lang="en-US"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9" name="TextBox 8"/>
          <p:cNvSpPr txBox="1"/>
          <p:nvPr/>
        </p:nvSpPr>
        <p:spPr>
          <a:xfrm>
            <a:off x="346654" y="3172059"/>
            <a:ext cx="4225345" cy="144655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solidFill>
                  <a:srgbClr val="FF0000"/>
                </a:solidFill>
                <a:latin typeface="SutonnyOMJ" panose="01010600010101010101" pitchFamily="2" charset="0"/>
                <a:cs typeface="SutonnyOMJ" panose="01010600010101010101" pitchFamily="2" charset="0"/>
              </a:rPr>
              <a:t>ক</a:t>
            </a:r>
            <a:r>
              <a:rPr lang="bn-IN" sz="3200" b="1" dirty="0" smtClean="0">
                <a:ln/>
                <a:solidFill>
                  <a:srgbClr val="FF0000"/>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দলঃ</a:t>
            </a:r>
          </a:p>
          <a:p>
            <a:r>
              <a:rPr lang="bn-IN"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কয়েকটি রাফেজ জাতীয় খাদ্যের নাম লিখ।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0" name="TextBox 9"/>
          <p:cNvSpPr txBox="1"/>
          <p:nvPr/>
        </p:nvSpPr>
        <p:spPr>
          <a:xfrm>
            <a:off x="4571999" y="3195165"/>
            <a:ext cx="4426559" cy="138499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FF0000"/>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খ) দলঃ</a:t>
            </a:r>
          </a:p>
          <a:p>
            <a:r>
              <a:rPr lang="bn-IN"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লিগিউম জাতীয় আলফা-আলফা ঘাসে কি কি পুষ্টি উপাদান থাকে।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1" name="TextBox 10"/>
          <p:cNvSpPr txBox="1"/>
          <p:nvPr/>
        </p:nvSpPr>
        <p:spPr>
          <a:xfrm>
            <a:off x="3394928" y="4859593"/>
            <a:ext cx="1910863"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সময়ঃ ৭ মিনিট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030538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11" name="TextBox 10"/>
          <p:cNvSpPr txBox="1"/>
          <p:nvPr/>
        </p:nvSpPr>
        <p:spPr>
          <a:xfrm>
            <a:off x="487609" y="1222135"/>
            <a:ext cx="5913192"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১। দানাদার খাদ্য কাকে বলে।</a:t>
            </a:r>
          </a:p>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উত্তরঃ যে খাদ্যে কম পরিমাণে আঁশ এবং বেশি পরিমাণে শক্তি পাওয়া যায় তাকে দানাদার খাদ্য বলে।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2" name="TextBox 11"/>
          <p:cNvSpPr txBox="1"/>
          <p:nvPr/>
        </p:nvSpPr>
        <p:spPr>
          <a:xfrm>
            <a:off x="346931" y="2517166"/>
            <a:ext cx="7378577"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২। কয়েকটি দানাদার খাদ্যের নাম লিখ।</a:t>
            </a:r>
          </a:p>
          <a:p>
            <a:pPr>
              <a:lnSpc>
                <a:spcPct val="150000"/>
              </a:lnSpc>
            </a:pPr>
            <a:r>
              <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উত্তরঃ ভুট্টা, গম, খুদ, গমের ভুসি ইত্যাদি</a:t>
            </a:r>
          </a:p>
          <a:p>
            <a:pPr>
              <a:lnSpc>
                <a:spcPct val="150000"/>
              </a:lnSpc>
            </a:pP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৪। সবুজ ঘাসের অভাব কেমন করে পূরণ করা সম্ভব।</a:t>
            </a:r>
          </a:p>
          <a:p>
            <a:pPr>
              <a:lnSpc>
                <a:spcPct val="150000"/>
              </a:lnSpc>
            </a:pPr>
            <a:r>
              <a:rPr lang="bn-IN"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উত্তরঃ সবুজ ঘাস বছরের একটি নির্দিষ্ট সময়ে পাওয়া যায় ,তাই এ গুলো সঠিক ভাবে সংরক্ষণ করে রাখলে অভাব দূর হবে।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0" name="TextBox 9"/>
          <p:cNvSpPr txBox="1"/>
          <p:nvPr/>
        </p:nvSpPr>
        <p:spPr>
          <a:xfrm>
            <a:off x="3899024" y="479235"/>
            <a:ext cx="1441938" cy="584775"/>
          </a:xfrm>
          <a:prstGeom prst="rect">
            <a:avLst/>
          </a:prstGeom>
          <a:noFill/>
        </p:spPr>
        <p:txBody>
          <a:bodyPr wrap="square" rtlCol="0">
            <a:spAutoFit/>
          </a:bodyPr>
          <a:lstStyle/>
          <a:p>
            <a:r>
              <a:rPr lang="en-US" sz="3200" b="1" dirty="0" smtClean="0">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মূল্যায়ণ </a:t>
            </a:r>
            <a:endParaRPr lang="en-US" sz="3200" b="1" dirty="0">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223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99646" y="5659397"/>
            <a:ext cx="8944707" cy="1101052"/>
          </a:xfrm>
          <a:prstGeom prst="rect">
            <a:avLst/>
          </a:prstGeom>
        </p:spPr>
      </p:pic>
      <p:sp>
        <p:nvSpPr>
          <p:cNvPr id="4" name="&quot;No&quot; Symbol 3"/>
          <p:cNvSpPr/>
          <p:nvPr/>
        </p:nvSpPr>
        <p:spPr>
          <a:xfrm rot="2732478">
            <a:off x="2918991" y="287781"/>
            <a:ext cx="2472134" cy="2404421"/>
          </a:xfrm>
          <a:prstGeom prst="noSmoking">
            <a:avLst>
              <a:gd name="adj" fmla="val 4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098057" y="1191646"/>
            <a:ext cx="92295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বাড়ির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6" name="TextBox 5"/>
          <p:cNvSpPr txBox="1"/>
          <p:nvPr/>
        </p:nvSpPr>
        <p:spPr>
          <a:xfrm>
            <a:off x="4330405" y="1191646"/>
            <a:ext cx="71485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কাজ</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681" y="672456"/>
            <a:ext cx="2597435" cy="1848005"/>
          </a:xfrm>
          <a:prstGeom prst="rect">
            <a:avLst/>
          </a:prstGeom>
        </p:spPr>
      </p:pic>
      <p:sp>
        <p:nvSpPr>
          <p:cNvPr id="10" name="TextBox 9"/>
          <p:cNvSpPr txBox="1"/>
          <p:nvPr/>
        </p:nvSpPr>
        <p:spPr>
          <a:xfrm>
            <a:off x="767115" y="3866032"/>
            <a:ext cx="7137154"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শুধু দানাদার জাতীয় খাদ্য সরবরাহ করে গবাদিপশু পালন সম্ভব কিনা এ বিষয়ে একটি প্রতিবেদন লিখে জমা দিবে।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551380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0">
                                            <p:txEl>
                                              <p:pRg st="0" end="0"/>
                                            </p:txEl>
                                          </p:spTgt>
                                        </p:tgtEl>
                                        <p:attrNameLst>
                                          <p:attrName>ppt_w</p:attrName>
                                        </p:attrNameLst>
                                      </p:cBhvr>
                                    </p:anim>
                                    <p:anim by="(#ppt_w*0.50)" calcmode="lin" valueType="num">
                                      <p:cBhvr>
                                        <p:cTn id="24" dur="500" decel="50000" autoRev="1" fill="hold">
                                          <p:stCondLst>
                                            <p:cond delay="0"/>
                                          </p:stCondLst>
                                        </p:cTn>
                                        <p:tgtEl>
                                          <p:spTgt spid="10">
                                            <p:txEl>
                                              <p:pRg st="0" end="0"/>
                                            </p:txEl>
                                          </p:spTgt>
                                        </p:tgtEl>
                                        <p:attrNameLst>
                                          <p:attrName>ppt_x</p:attrName>
                                        </p:attrNameLst>
                                      </p:cBhvr>
                                    </p:anim>
                                    <p:anim from="(-#ppt_h/2)" to="(#ppt_y)" calcmode="lin" valueType="num">
                                      <p:cBhvr>
                                        <p:cTn id="25" dur="1000" fill="hold">
                                          <p:stCondLst>
                                            <p:cond delay="0"/>
                                          </p:stCondLst>
                                        </p:cTn>
                                        <p:tgtEl>
                                          <p:spTgt spid="10">
                                            <p:txEl>
                                              <p:pRg st="0" end="0"/>
                                            </p:txEl>
                                          </p:spTgt>
                                        </p:tgtEl>
                                        <p:attrNameLst>
                                          <p:attrName>ppt_y</p:attrName>
                                        </p:attrNameLst>
                                      </p:cBhvr>
                                    </p:anim>
                                    <p:animRot by="21600000">
                                      <p:cBhvr>
                                        <p:cTn id="2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7" name="TextBox 6"/>
          <p:cNvSpPr txBox="1"/>
          <p:nvPr/>
        </p:nvSpPr>
        <p:spPr>
          <a:xfrm>
            <a:off x="3434864" y="276202"/>
            <a:ext cx="2274272" cy="737138"/>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600" b="1" dirty="0" smtClean="0">
                <a:ln/>
                <a:latin typeface="SutonnyOMJ" panose="01010600010101010101" pitchFamily="2" charset="0"/>
                <a:cs typeface="SutonnyOMJ" panose="01010600010101010101" pitchFamily="2" charset="0"/>
              </a:rPr>
              <a:t>সবাইকে ধন্যবাদ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92" t="7261" r="6923" b="5696"/>
          <a:stretch/>
        </p:blipFill>
        <p:spPr>
          <a:xfrm>
            <a:off x="2491153" y="1359877"/>
            <a:ext cx="3903785" cy="4138246"/>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5562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1.38889E-6 -3.33333E-6 L 1.38889E-6 -0.07222 " pathEditMode="relative" rAng="0" ptsTypes="AA">
                                      <p:cBhvr>
                                        <p:cTn id="6" dur="100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500" fill="hold">
                                          <p:stCondLst>
                                            <p:cond delay="0"/>
                                          </p:stCondLst>
                                        </p:cTn>
                                        <p:tgtEl>
                                          <p:spTgt spid="7">
                                            <p:txEl>
                                              <p:pRg st="0" end="0"/>
                                            </p:txEl>
                                          </p:spTgt>
                                        </p:tgtEl>
                                        <p:attrNameLst>
                                          <p:attrName>r</p:attrName>
                                        </p:attrNameLst>
                                      </p:cBhvr>
                                    </p:animRot>
                                    <p:animRot by="-1500000">
                                      <p:cBhvr>
                                        <p:cTn id="8" dur="500" fill="hold">
                                          <p:stCondLst>
                                            <p:cond delay="500"/>
                                          </p:stCondLst>
                                        </p:cTn>
                                        <p:tgtEl>
                                          <p:spTgt spid="7">
                                            <p:txEl>
                                              <p:pRg st="0" end="0"/>
                                            </p:txEl>
                                          </p:spTgt>
                                        </p:tgtEl>
                                        <p:attrNameLst>
                                          <p:attrName>r</p:attrName>
                                        </p:attrNameLst>
                                      </p:cBhvr>
                                    </p:animRot>
                                    <p:animRot by="-1500000">
                                      <p:cBhvr>
                                        <p:cTn id="9" dur="500" fill="hold">
                                          <p:stCondLst>
                                            <p:cond delay="1000"/>
                                          </p:stCondLst>
                                        </p:cTn>
                                        <p:tgtEl>
                                          <p:spTgt spid="7">
                                            <p:txEl>
                                              <p:pRg st="0" end="0"/>
                                            </p:txEl>
                                          </p:spTgt>
                                        </p:tgtEl>
                                        <p:attrNameLst>
                                          <p:attrName>r</p:attrName>
                                        </p:attrNameLst>
                                      </p:cBhvr>
                                    </p:animRot>
                                    <p:animRot by="1500000">
                                      <p:cBhvr>
                                        <p:cTn id="10" dur="500" fill="hold">
                                          <p:stCondLst>
                                            <p:cond delay="150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85025" y="257908"/>
            <a:ext cx="3342582" cy="961292"/>
          </a:xfrm>
          <a:prstGeom prst="rect">
            <a:avLst/>
          </a:prstGeom>
        </p:spPr>
        <p:txBody>
          <a:bodyPr wrap="none">
            <a:prstTxWarp prst="textChevron">
              <a:avLst/>
            </a:prstTxWarp>
            <a:spAutoFit/>
          </a:bodyPr>
          <a:lstStyle/>
          <a:p>
            <a:r>
              <a:rPr lang="en-US" sz="3600" b="1" spc="50" dirty="0">
                <a:ln w="0"/>
                <a:solidFill>
                  <a:srgbClr val="00B0F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আজকের </a:t>
            </a:r>
            <a:r>
              <a:rPr lang="en-US" sz="3600" b="1" spc="50" dirty="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পাঠে </a:t>
            </a:r>
            <a:r>
              <a:rPr lang="en-US" sz="3600" b="1" spc="50" dirty="0">
                <a:ln w="0"/>
                <a:solidFill>
                  <a:schemeClr val="accent2"/>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সবাইকে</a:t>
            </a:r>
            <a:r>
              <a:rPr lang="en-US" sz="3600" b="1" spc="50" dirty="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 </a:t>
            </a:r>
            <a:r>
              <a:rPr lang="en-US" sz="3600" b="1" spc="50"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স্বাগতম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08" y="1545179"/>
            <a:ext cx="7983415" cy="4900315"/>
          </a:xfrm>
          <a:prstGeom prst="rect">
            <a:avLst/>
          </a:prstGeom>
        </p:spPr>
      </p:pic>
    </p:spTree>
    <p:extLst>
      <p:ext uri="{BB962C8B-B14F-4D97-AF65-F5344CB8AC3E}">
        <p14:creationId xmlns:p14="http://schemas.microsoft.com/office/powerpoint/2010/main" val="215406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indefinite" fill="hold" grpId="0" nodeType="clickEffect">
                                  <p:stCondLst>
                                    <p:cond delay="0"/>
                                  </p:stCondLst>
                                  <p:iterate type="lt">
                                    <p:tmPct val="10000"/>
                                  </p:iterate>
                                  <p:childTnLst>
                                    <p:animScale>
                                      <p:cBhvr>
                                        <p:cTn id="6" dur="250" autoRev="1" fill="hold">
                                          <p:stCondLst>
                                            <p:cond delay="0"/>
                                          </p:stCondLst>
                                        </p:cTn>
                                        <p:tgtEl>
                                          <p:spTgt spid="8">
                                            <p:txEl>
                                              <p:pRg st="0" end="0"/>
                                            </p:txEl>
                                          </p:spTgt>
                                        </p:tgtEl>
                                      </p:cBhvr>
                                      <p:to x="80000" y="100000"/>
                                    </p:animScale>
                                    <p:anim by="(#ppt_w*0.10)" calcmode="lin" valueType="num">
                                      <p:cBhvr>
                                        <p:cTn id="7" dur="250" autoRev="1" fill="hold">
                                          <p:stCondLst>
                                            <p:cond delay="0"/>
                                          </p:stCondLst>
                                        </p:cTn>
                                        <p:tgtEl>
                                          <p:spTgt spid="8">
                                            <p:txEl>
                                              <p:pRg st="0" end="0"/>
                                            </p:txEl>
                                          </p:spTgt>
                                        </p:tgtEl>
                                        <p:attrNameLst>
                                          <p:attrName>ppt_x</p:attrName>
                                        </p:attrNameLst>
                                      </p:cBhvr>
                                    </p:anim>
                                    <p:anim by="(-#ppt_w*0.10)" calcmode="lin" valueType="num">
                                      <p:cBhvr>
                                        <p:cTn id="8" dur="250" autoRev="1" fill="hold">
                                          <p:stCondLst>
                                            <p:cond delay="0"/>
                                          </p:stCondLst>
                                        </p:cTn>
                                        <p:tgtEl>
                                          <p:spTgt spid="8">
                                            <p:txEl>
                                              <p:pRg st="0" end="0"/>
                                            </p:txEl>
                                          </p:spTgt>
                                        </p:tgtEl>
                                        <p:attrNameLst>
                                          <p:attrName>ppt_y</p:attrName>
                                        </p:attrNameLst>
                                      </p:cBhvr>
                                    </p:anim>
                                    <p:animRot by="-480000">
                                      <p:cBhvr>
                                        <p:cTn id="9" dur="250" autoRev="1"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75538" y="609600"/>
            <a:ext cx="1805354" cy="650686"/>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b="1" i="1" dirty="0" smtClean="0">
                <a:ln/>
                <a:latin typeface="SutonnyOMJ" panose="01010600010101010101" pitchFamily="2" charset="0"/>
                <a:cs typeface="SutonnyOMJ" panose="01010600010101010101" pitchFamily="2" charset="0"/>
              </a:rPr>
              <a:t>পরিচিতি </a:t>
            </a:r>
            <a:endParaRPr lang="en-US" b="1" i="1" dirty="0">
              <a:ln/>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123950" y="1138561"/>
            <a:ext cx="1787769" cy="1946031"/>
          </a:xfrm>
          <a:prstGeom prst="ellipse">
            <a:avLst/>
          </a:prstGeom>
          <a:ln w="1905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661461" y="3429000"/>
            <a:ext cx="3707240"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মোছাঃ নাজনীন খাতুন</a:t>
            </a:r>
          </a:p>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সহকারী শিক্ষিকা (কৃষি)</a:t>
            </a:r>
          </a:p>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মির্জাপুর দক্ষিণ পাড়া দাখিল মাদ্রাসা।</a:t>
            </a:r>
          </a:p>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মির্জাপুর, শেরপুর, বগুড়া।</a:t>
            </a:r>
          </a:p>
          <a:p>
            <a:r>
              <a:rPr lang="bn-IN" sz="24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মোবাঃ ০১৭৪০২৫৪২০২ </a:t>
            </a:r>
            <a:endParaRPr lang="en-US" sz="24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2906" t="4836" r="30627" b="10119"/>
          <a:stretch/>
        </p:blipFill>
        <p:spPr>
          <a:xfrm>
            <a:off x="4179277" y="1946029"/>
            <a:ext cx="750277" cy="32004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283" y="1260286"/>
            <a:ext cx="1488831" cy="1824306"/>
          </a:xfrm>
          <a:prstGeom prst="rect">
            <a:avLst/>
          </a:prstGeom>
          <a:ln w="19050">
            <a:solidFill>
              <a:schemeClr val="tx1"/>
            </a:solidFill>
          </a:ln>
        </p:spPr>
      </p:pic>
      <p:sp>
        <p:nvSpPr>
          <p:cNvPr id="10" name="TextBox 9"/>
          <p:cNvSpPr txBox="1"/>
          <p:nvPr/>
        </p:nvSpPr>
        <p:spPr>
          <a:xfrm>
            <a:off x="5420848" y="3429000"/>
            <a:ext cx="3374690" cy="224676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বিষয়ঃ কৃষি শিক্ষা</a:t>
            </a:r>
          </a:p>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শ্রেনীঃ নবম- দশম</a:t>
            </a:r>
          </a:p>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অধ্যায়ঃ দ্বিতীয়</a:t>
            </a:r>
          </a:p>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পাঠঃ ৮ ( গবাদি পশুর খাদ্য) </a:t>
            </a:r>
          </a:p>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সময়ঃ ৪৫ মিনিট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43143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600" decel="100000"/>
                                        <p:tgtEl>
                                          <p:spTgt spid="7">
                                            <p:txEl>
                                              <p:pRg st="0" end="0"/>
                                            </p:txEl>
                                          </p:spTgt>
                                        </p:tgtEl>
                                      </p:cBhvr>
                                    </p:animEffect>
                                    <p:anim calcmode="lin" valueType="num">
                                      <p:cBhvr>
                                        <p:cTn id="18" dur="16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600" decel="100000"/>
                                        <p:tgtEl>
                                          <p:spTgt spid="7">
                                            <p:txEl>
                                              <p:pRg st="1" end="1"/>
                                            </p:txEl>
                                          </p:spTgt>
                                        </p:tgtEl>
                                      </p:cBhvr>
                                    </p:animEffect>
                                    <p:anim calcmode="lin" valueType="num">
                                      <p:cBhvr>
                                        <p:cTn id="28" dur="16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1600" decel="100000"/>
                                        <p:tgtEl>
                                          <p:spTgt spid="7">
                                            <p:txEl>
                                              <p:pRg st="2" end="2"/>
                                            </p:txEl>
                                          </p:spTgt>
                                        </p:tgtEl>
                                      </p:cBhvr>
                                    </p:animEffect>
                                    <p:anim calcmode="lin" valueType="num">
                                      <p:cBhvr>
                                        <p:cTn id="38" dur="16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39" dur="16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40" dur="16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600" decel="100000"/>
                                        <p:tgtEl>
                                          <p:spTgt spid="7">
                                            <p:txEl>
                                              <p:pRg st="3" end="3"/>
                                            </p:txEl>
                                          </p:spTgt>
                                        </p:tgtEl>
                                      </p:cBhvr>
                                    </p:animEffect>
                                    <p:anim calcmode="lin" valueType="num">
                                      <p:cBhvr>
                                        <p:cTn id="48" dur="1600" decel="100000" fill="hold"/>
                                        <p:tgtEl>
                                          <p:spTgt spid="7">
                                            <p:txEl>
                                              <p:pRg st="3" end="3"/>
                                            </p:txEl>
                                          </p:spTgt>
                                        </p:tgtEl>
                                        <p:attrNameLst>
                                          <p:attrName>style.rotation</p:attrName>
                                        </p:attrNameLst>
                                      </p:cBhvr>
                                      <p:tavLst>
                                        <p:tav tm="0">
                                          <p:val>
                                            <p:fltVal val="-90"/>
                                          </p:val>
                                        </p:tav>
                                        <p:tav tm="100000">
                                          <p:val>
                                            <p:fltVal val="0"/>
                                          </p:val>
                                        </p:tav>
                                      </p:tavLst>
                                    </p:anim>
                                    <p:anim calcmode="lin" valueType="num">
                                      <p:cBhvr>
                                        <p:cTn id="49" dur="1600" decel="100000" fill="hold"/>
                                        <p:tgtEl>
                                          <p:spTgt spid="7">
                                            <p:txEl>
                                              <p:pRg st="3" end="3"/>
                                            </p:txEl>
                                          </p:spTgt>
                                        </p:tgtEl>
                                        <p:attrNameLst>
                                          <p:attrName>ppt_x</p:attrName>
                                        </p:attrNameLst>
                                      </p:cBhvr>
                                      <p:tavLst>
                                        <p:tav tm="0">
                                          <p:val>
                                            <p:strVal val="#ppt_x+0.4"/>
                                          </p:val>
                                        </p:tav>
                                        <p:tav tm="100000">
                                          <p:val>
                                            <p:strVal val="#ppt_x-0.05"/>
                                          </p:val>
                                        </p:tav>
                                      </p:tavLst>
                                    </p:anim>
                                    <p:anim calcmode="lin" valueType="num">
                                      <p:cBhvr>
                                        <p:cTn id="50" dur="1600" decel="100000" fill="hold"/>
                                        <p:tgtEl>
                                          <p:spTgt spid="7">
                                            <p:txEl>
                                              <p:pRg st="3" end="3"/>
                                            </p:txEl>
                                          </p:spTgt>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7">
                                            <p:txEl>
                                              <p:pRg st="3" end="3"/>
                                            </p:txEl>
                                          </p:spTgt>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1600" decel="100000"/>
                                        <p:tgtEl>
                                          <p:spTgt spid="7">
                                            <p:txEl>
                                              <p:pRg st="4" end="4"/>
                                            </p:txEl>
                                          </p:spTgt>
                                        </p:tgtEl>
                                      </p:cBhvr>
                                    </p:animEffect>
                                    <p:anim calcmode="lin" valueType="num">
                                      <p:cBhvr>
                                        <p:cTn id="58" dur="1600" decel="100000" fill="hold"/>
                                        <p:tgtEl>
                                          <p:spTgt spid="7">
                                            <p:txEl>
                                              <p:pRg st="4" end="4"/>
                                            </p:txEl>
                                          </p:spTgt>
                                        </p:tgtEl>
                                        <p:attrNameLst>
                                          <p:attrName>style.rotation</p:attrName>
                                        </p:attrNameLst>
                                      </p:cBhvr>
                                      <p:tavLst>
                                        <p:tav tm="0">
                                          <p:val>
                                            <p:fltVal val="-90"/>
                                          </p:val>
                                        </p:tav>
                                        <p:tav tm="100000">
                                          <p:val>
                                            <p:fltVal val="0"/>
                                          </p:val>
                                        </p:tav>
                                      </p:tavLst>
                                    </p:anim>
                                    <p:anim calcmode="lin" valueType="num">
                                      <p:cBhvr>
                                        <p:cTn id="59" dur="1600" decel="100000" fill="hold"/>
                                        <p:tgtEl>
                                          <p:spTgt spid="7">
                                            <p:txEl>
                                              <p:pRg st="4" end="4"/>
                                            </p:txEl>
                                          </p:spTgt>
                                        </p:tgtEl>
                                        <p:attrNameLst>
                                          <p:attrName>ppt_x</p:attrName>
                                        </p:attrNameLst>
                                      </p:cBhvr>
                                      <p:tavLst>
                                        <p:tav tm="0">
                                          <p:val>
                                            <p:strVal val="#ppt_x+0.4"/>
                                          </p:val>
                                        </p:tav>
                                        <p:tav tm="100000">
                                          <p:val>
                                            <p:strVal val="#ppt_x-0.05"/>
                                          </p:val>
                                        </p:tav>
                                      </p:tavLst>
                                    </p:anim>
                                    <p:anim calcmode="lin" valueType="num">
                                      <p:cBhvr>
                                        <p:cTn id="60" dur="1600" decel="100000" fill="hold"/>
                                        <p:tgtEl>
                                          <p:spTgt spid="7">
                                            <p:txEl>
                                              <p:pRg st="4" end="4"/>
                                            </p:txEl>
                                          </p:spTgt>
                                        </p:tgtEl>
                                        <p:attrNameLst>
                                          <p:attrName>ppt_y</p:attrName>
                                        </p:attrNameLst>
                                      </p:cBhvr>
                                      <p:tavLst>
                                        <p:tav tm="0">
                                          <p:val>
                                            <p:strVal val="#ppt_y-0.4"/>
                                          </p:val>
                                        </p:tav>
                                        <p:tav tm="100000">
                                          <p:val>
                                            <p:strVal val="#ppt_y+0.1"/>
                                          </p:val>
                                        </p:tav>
                                      </p:tavLst>
                                    </p:anim>
                                    <p:anim calcmode="lin" valueType="num">
                                      <p:cBhvr>
                                        <p:cTn id="61" dur="400" accel="100000" fill="hold">
                                          <p:stCondLst>
                                            <p:cond delay="1600"/>
                                          </p:stCondLst>
                                        </p:cTn>
                                        <p:tgtEl>
                                          <p:spTgt spid="7">
                                            <p:txEl>
                                              <p:pRg st="4" end="4"/>
                                            </p:txEl>
                                          </p:spTgt>
                                        </p:tgtEl>
                                        <p:attrNameLst>
                                          <p:attrName>ppt_x</p:attrName>
                                        </p:attrNameLst>
                                      </p:cBhvr>
                                      <p:tavLst>
                                        <p:tav tm="0">
                                          <p:val>
                                            <p:strVal val="#ppt_x-0.05"/>
                                          </p:val>
                                        </p:tav>
                                        <p:tav tm="100000">
                                          <p:val>
                                            <p:strVal val="#ppt_x"/>
                                          </p:val>
                                        </p:tav>
                                      </p:tavLst>
                                    </p:anim>
                                    <p:anim calcmode="lin" valueType="num">
                                      <p:cBhvr>
                                        <p:cTn id="62" dur="400" accel="100000" fill="hold">
                                          <p:stCondLst>
                                            <p:cond delay="1600"/>
                                          </p:stCondLst>
                                        </p:cTn>
                                        <p:tgtEl>
                                          <p:spTgt spid="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600" decel="100000"/>
                                        <p:tgtEl>
                                          <p:spTgt spid="10">
                                            <p:txEl>
                                              <p:pRg st="0" end="0"/>
                                            </p:txEl>
                                          </p:spTgt>
                                        </p:tgtEl>
                                      </p:cBhvr>
                                    </p:animEffect>
                                    <p:anim calcmode="lin" valueType="num">
                                      <p:cBhvr>
                                        <p:cTn id="78" dur="1600" decel="100000" fill="hold"/>
                                        <p:tgtEl>
                                          <p:spTgt spid="10">
                                            <p:txEl>
                                              <p:pRg st="0" end="0"/>
                                            </p:txEl>
                                          </p:spTgt>
                                        </p:tgtEl>
                                        <p:attrNameLst>
                                          <p:attrName>style.rotation</p:attrName>
                                        </p:attrNameLst>
                                      </p:cBhvr>
                                      <p:tavLst>
                                        <p:tav tm="0">
                                          <p:val>
                                            <p:fltVal val="-90"/>
                                          </p:val>
                                        </p:tav>
                                        <p:tav tm="100000">
                                          <p:val>
                                            <p:fltVal val="0"/>
                                          </p:val>
                                        </p:tav>
                                      </p:tavLst>
                                    </p:anim>
                                    <p:anim calcmode="lin" valueType="num">
                                      <p:cBhvr>
                                        <p:cTn id="79" dur="1600" decel="100000" fill="hold"/>
                                        <p:tgtEl>
                                          <p:spTgt spid="10">
                                            <p:txEl>
                                              <p:pRg st="0" end="0"/>
                                            </p:txEl>
                                          </p:spTgt>
                                        </p:tgtEl>
                                        <p:attrNameLst>
                                          <p:attrName>ppt_x</p:attrName>
                                        </p:attrNameLst>
                                      </p:cBhvr>
                                      <p:tavLst>
                                        <p:tav tm="0">
                                          <p:val>
                                            <p:strVal val="#ppt_x+0.4"/>
                                          </p:val>
                                        </p:tav>
                                        <p:tav tm="100000">
                                          <p:val>
                                            <p:strVal val="#ppt_x-0.05"/>
                                          </p:val>
                                        </p:tav>
                                      </p:tavLst>
                                    </p:anim>
                                    <p:anim calcmode="lin" valueType="num">
                                      <p:cBhvr>
                                        <p:cTn id="80" dur="1600" decel="100000" fill="hold"/>
                                        <p:tgtEl>
                                          <p:spTgt spid="10">
                                            <p:txEl>
                                              <p:pRg st="0" end="0"/>
                                            </p:txEl>
                                          </p:spTgt>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10">
                                            <p:txEl>
                                              <p:pRg st="0" end="0"/>
                                            </p:txEl>
                                          </p:spTgt>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1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fade">
                                      <p:cBhvr>
                                        <p:cTn id="87" dur="1600" decel="100000"/>
                                        <p:tgtEl>
                                          <p:spTgt spid="10">
                                            <p:txEl>
                                              <p:pRg st="1" end="1"/>
                                            </p:txEl>
                                          </p:spTgt>
                                        </p:tgtEl>
                                      </p:cBhvr>
                                    </p:animEffect>
                                    <p:anim calcmode="lin" valueType="num">
                                      <p:cBhvr>
                                        <p:cTn id="88" dur="1600" decel="100000" fill="hold"/>
                                        <p:tgtEl>
                                          <p:spTgt spid="10">
                                            <p:txEl>
                                              <p:pRg st="1" end="1"/>
                                            </p:txEl>
                                          </p:spTgt>
                                        </p:tgtEl>
                                        <p:attrNameLst>
                                          <p:attrName>style.rotation</p:attrName>
                                        </p:attrNameLst>
                                      </p:cBhvr>
                                      <p:tavLst>
                                        <p:tav tm="0">
                                          <p:val>
                                            <p:fltVal val="-90"/>
                                          </p:val>
                                        </p:tav>
                                        <p:tav tm="100000">
                                          <p:val>
                                            <p:fltVal val="0"/>
                                          </p:val>
                                        </p:tav>
                                      </p:tavLst>
                                    </p:anim>
                                    <p:anim calcmode="lin" valueType="num">
                                      <p:cBhvr>
                                        <p:cTn id="89" dur="1600" decel="100000" fill="hold"/>
                                        <p:tgtEl>
                                          <p:spTgt spid="10">
                                            <p:txEl>
                                              <p:pRg st="1" end="1"/>
                                            </p:txEl>
                                          </p:spTgt>
                                        </p:tgtEl>
                                        <p:attrNameLst>
                                          <p:attrName>ppt_x</p:attrName>
                                        </p:attrNameLst>
                                      </p:cBhvr>
                                      <p:tavLst>
                                        <p:tav tm="0">
                                          <p:val>
                                            <p:strVal val="#ppt_x+0.4"/>
                                          </p:val>
                                        </p:tav>
                                        <p:tav tm="100000">
                                          <p:val>
                                            <p:strVal val="#ppt_x-0.05"/>
                                          </p:val>
                                        </p:tav>
                                      </p:tavLst>
                                    </p:anim>
                                    <p:anim calcmode="lin" valueType="num">
                                      <p:cBhvr>
                                        <p:cTn id="90" dur="1600" decel="100000" fill="hold"/>
                                        <p:tgtEl>
                                          <p:spTgt spid="10">
                                            <p:txEl>
                                              <p:pRg st="1" end="1"/>
                                            </p:txEl>
                                          </p:spTgt>
                                        </p:tgtEl>
                                        <p:attrNameLst>
                                          <p:attrName>ppt_y</p:attrName>
                                        </p:attrNameLst>
                                      </p:cBhvr>
                                      <p:tavLst>
                                        <p:tav tm="0">
                                          <p:val>
                                            <p:strVal val="#ppt_y-0.4"/>
                                          </p:val>
                                        </p:tav>
                                        <p:tav tm="100000">
                                          <p:val>
                                            <p:strVal val="#ppt_y+0.1"/>
                                          </p:val>
                                        </p:tav>
                                      </p:tavLst>
                                    </p:anim>
                                    <p:anim calcmode="lin" valueType="num">
                                      <p:cBhvr>
                                        <p:cTn id="91" dur="400" accel="100000" fill="hold">
                                          <p:stCondLst>
                                            <p:cond delay="1600"/>
                                          </p:stCondLst>
                                        </p:cTn>
                                        <p:tgtEl>
                                          <p:spTgt spid="10">
                                            <p:txEl>
                                              <p:pRg st="1" end="1"/>
                                            </p:txEl>
                                          </p:spTgt>
                                        </p:tgtEl>
                                        <p:attrNameLst>
                                          <p:attrName>ppt_x</p:attrName>
                                        </p:attrNameLst>
                                      </p:cBhvr>
                                      <p:tavLst>
                                        <p:tav tm="0">
                                          <p:val>
                                            <p:strVal val="#ppt_x-0.05"/>
                                          </p:val>
                                        </p:tav>
                                        <p:tav tm="100000">
                                          <p:val>
                                            <p:strVal val="#ppt_x"/>
                                          </p:val>
                                        </p:tav>
                                      </p:tavLst>
                                    </p:anim>
                                    <p:anim calcmode="lin" valueType="num">
                                      <p:cBhvr>
                                        <p:cTn id="92" dur="400" accel="100000" fill="hold">
                                          <p:stCondLst>
                                            <p:cond delay="1600"/>
                                          </p:stCondLst>
                                        </p:cTn>
                                        <p:tgtEl>
                                          <p:spTgt spid="1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10">
                                            <p:txEl>
                                              <p:pRg st="2" end="2"/>
                                            </p:txEl>
                                          </p:spTgt>
                                        </p:tgtEl>
                                        <p:attrNameLst>
                                          <p:attrName>style.visibility</p:attrName>
                                        </p:attrNameLst>
                                      </p:cBhvr>
                                      <p:to>
                                        <p:strVal val="visible"/>
                                      </p:to>
                                    </p:set>
                                    <p:animEffect transition="in" filter="fade">
                                      <p:cBhvr>
                                        <p:cTn id="97" dur="1600" decel="100000"/>
                                        <p:tgtEl>
                                          <p:spTgt spid="10">
                                            <p:txEl>
                                              <p:pRg st="2" end="2"/>
                                            </p:txEl>
                                          </p:spTgt>
                                        </p:tgtEl>
                                      </p:cBhvr>
                                    </p:animEffect>
                                    <p:anim calcmode="lin" valueType="num">
                                      <p:cBhvr>
                                        <p:cTn id="98" dur="1600" decel="100000" fill="hold"/>
                                        <p:tgtEl>
                                          <p:spTgt spid="10">
                                            <p:txEl>
                                              <p:pRg st="2" end="2"/>
                                            </p:txEl>
                                          </p:spTgt>
                                        </p:tgtEl>
                                        <p:attrNameLst>
                                          <p:attrName>style.rotation</p:attrName>
                                        </p:attrNameLst>
                                      </p:cBhvr>
                                      <p:tavLst>
                                        <p:tav tm="0">
                                          <p:val>
                                            <p:fltVal val="-90"/>
                                          </p:val>
                                        </p:tav>
                                        <p:tav tm="100000">
                                          <p:val>
                                            <p:fltVal val="0"/>
                                          </p:val>
                                        </p:tav>
                                      </p:tavLst>
                                    </p:anim>
                                    <p:anim calcmode="lin" valueType="num">
                                      <p:cBhvr>
                                        <p:cTn id="99" dur="1600" decel="100000" fill="hold"/>
                                        <p:tgtEl>
                                          <p:spTgt spid="10">
                                            <p:txEl>
                                              <p:pRg st="2" end="2"/>
                                            </p:txEl>
                                          </p:spTgt>
                                        </p:tgtEl>
                                        <p:attrNameLst>
                                          <p:attrName>ppt_x</p:attrName>
                                        </p:attrNameLst>
                                      </p:cBhvr>
                                      <p:tavLst>
                                        <p:tav tm="0">
                                          <p:val>
                                            <p:strVal val="#ppt_x+0.4"/>
                                          </p:val>
                                        </p:tav>
                                        <p:tav tm="100000">
                                          <p:val>
                                            <p:strVal val="#ppt_x-0.05"/>
                                          </p:val>
                                        </p:tav>
                                      </p:tavLst>
                                    </p:anim>
                                    <p:anim calcmode="lin" valueType="num">
                                      <p:cBhvr>
                                        <p:cTn id="100" dur="1600" decel="100000" fill="hold"/>
                                        <p:tgtEl>
                                          <p:spTgt spid="10">
                                            <p:txEl>
                                              <p:pRg st="2" end="2"/>
                                            </p:txEl>
                                          </p:spTgt>
                                        </p:tgtEl>
                                        <p:attrNameLst>
                                          <p:attrName>ppt_y</p:attrName>
                                        </p:attrNameLst>
                                      </p:cBhvr>
                                      <p:tavLst>
                                        <p:tav tm="0">
                                          <p:val>
                                            <p:strVal val="#ppt_y-0.4"/>
                                          </p:val>
                                        </p:tav>
                                        <p:tav tm="100000">
                                          <p:val>
                                            <p:strVal val="#ppt_y+0.1"/>
                                          </p:val>
                                        </p:tav>
                                      </p:tavLst>
                                    </p:anim>
                                    <p:anim calcmode="lin" valueType="num">
                                      <p:cBhvr>
                                        <p:cTn id="101" dur="400" accel="100000" fill="hold">
                                          <p:stCondLst>
                                            <p:cond delay="1600"/>
                                          </p:stCondLst>
                                        </p:cTn>
                                        <p:tgtEl>
                                          <p:spTgt spid="10">
                                            <p:txEl>
                                              <p:pRg st="2" end="2"/>
                                            </p:txEl>
                                          </p:spTgt>
                                        </p:tgtEl>
                                        <p:attrNameLst>
                                          <p:attrName>ppt_x</p:attrName>
                                        </p:attrNameLst>
                                      </p:cBhvr>
                                      <p:tavLst>
                                        <p:tav tm="0">
                                          <p:val>
                                            <p:strVal val="#ppt_x-0.05"/>
                                          </p:val>
                                        </p:tav>
                                        <p:tav tm="100000">
                                          <p:val>
                                            <p:strVal val="#ppt_x"/>
                                          </p:val>
                                        </p:tav>
                                      </p:tavLst>
                                    </p:anim>
                                    <p:anim calcmode="lin" valueType="num">
                                      <p:cBhvr>
                                        <p:cTn id="102" dur="400" accel="100000" fill="hold">
                                          <p:stCondLst>
                                            <p:cond delay="1600"/>
                                          </p:stCondLst>
                                        </p:cTn>
                                        <p:tgtEl>
                                          <p:spTgt spid="1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10">
                                            <p:txEl>
                                              <p:pRg st="3" end="3"/>
                                            </p:txEl>
                                          </p:spTgt>
                                        </p:tgtEl>
                                        <p:attrNameLst>
                                          <p:attrName>style.visibility</p:attrName>
                                        </p:attrNameLst>
                                      </p:cBhvr>
                                      <p:to>
                                        <p:strVal val="visible"/>
                                      </p:to>
                                    </p:set>
                                    <p:animEffect transition="in" filter="fade">
                                      <p:cBhvr>
                                        <p:cTn id="107" dur="1600" decel="100000"/>
                                        <p:tgtEl>
                                          <p:spTgt spid="10">
                                            <p:txEl>
                                              <p:pRg st="3" end="3"/>
                                            </p:txEl>
                                          </p:spTgt>
                                        </p:tgtEl>
                                      </p:cBhvr>
                                    </p:animEffect>
                                    <p:anim calcmode="lin" valueType="num">
                                      <p:cBhvr>
                                        <p:cTn id="108" dur="1600" decel="100000" fill="hold"/>
                                        <p:tgtEl>
                                          <p:spTgt spid="10">
                                            <p:txEl>
                                              <p:pRg st="3" end="3"/>
                                            </p:txEl>
                                          </p:spTgt>
                                        </p:tgtEl>
                                        <p:attrNameLst>
                                          <p:attrName>style.rotation</p:attrName>
                                        </p:attrNameLst>
                                      </p:cBhvr>
                                      <p:tavLst>
                                        <p:tav tm="0">
                                          <p:val>
                                            <p:fltVal val="-90"/>
                                          </p:val>
                                        </p:tav>
                                        <p:tav tm="100000">
                                          <p:val>
                                            <p:fltVal val="0"/>
                                          </p:val>
                                        </p:tav>
                                      </p:tavLst>
                                    </p:anim>
                                    <p:anim calcmode="lin" valueType="num">
                                      <p:cBhvr>
                                        <p:cTn id="109" dur="1600" decel="100000" fill="hold"/>
                                        <p:tgtEl>
                                          <p:spTgt spid="10">
                                            <p:txEl>
                                              <p:pRg st="3" end="3"/>
                                            </p:txEl>
                                          </p:spTgt>
                                        </p:tgtEl>
                                        <p:attrNameLst>
                                          <p:attrName>ppt_x</p:attrName>
                                        </p:attrNameLst>
                                      </p:cBhvr>
                                      <p:tavLst>
                                        <p:tav tm="0">
                                          <p:val>
                                            <p:strVal val="#ppt_x+0.4"/>
                                          </p:val>
                                        </p:tav>
                                        <p:tav tm="100000">
                                          <p:val>
                                            <p:strVal val="#ppt_x-0.05"/>
                                          </p:val>
                                        </p:tav>
                                      </p:tavLst>
                                    </p:anim>
                                    <p:anim calcmode="lin" valueType="num">
                                      <p:cBhvr>
                                        <p:cTn id="110" dur="1600" decel="100000" fill="hold"/>
                                        <p:tgtEl>
                                          <p:spTgt spid="10">
                                            <p:txEl>
                                              <p:pRg st="3" end="3"/>
                                            </p:txEl>
                                          </p:spTgt>
                                        </p:tgtEl>
                                        <p:attrNameLst>
                                          <p:attrName>ppt_y</p:attrName>
                                        </p:attrNameLst>
                                      </p:cBhvr>
                                      <p:tavLst>
                                        <p:tav tm="0">
                                          <p:val>
                                            <p:strVal val="#ppt_y-0.4"/>
                                          </p:val>
                                        </p:tav>
                                        <p:tav tm="100000">
                                          <p:val>
                                            <p:strVal val="#ppt_y+0.1"/>
                                          </p:val>
                                        </p:tav>
                                      </p:tavLst>
                                    </p:anim>
                                    <p:anim calcmode="lin" valueType="num">
                                      <p:cBhvr>
                                        <p:cTn id="111" dur="400" accel="100000" fill="hold">
                                          <p:stCondLst>
                                            <p:cond delay="1600"/>
                                          </p:stCondLst>
                                        </p:cTn>
                                        <p:tgtEl>
                                          <p:spTgt spid="10">
                                            <p:txEl>
                                              <p:pRg st="3" end="3"/>
                                            </p:txEl>
                                          </p:spTgt>
                                        </p:tgtEl>
                                        <p:attrNameLst>
                                          <p:attrName>ppt_x</p:attrName>
                                        </p:attrNameLst>
                                      </p:cBhvr>
                                      <p:tavLst>
                                        <p:tav tm="0">
                                          <p:val>
                                            <p:strVal val="#ppt_x-0.05"/>
                                          </p:val>
                                        </p:tav>
                                        <p:tav tm="100000">
                                          <p:val>
                                            <p:strVal val="#ppt_x"/>
                                          </p:val>
                                        </p:tav>
                                      </p:tavLst>
                                    </p:anim>
                                    <p:anim calcmode="lin" valueType="num">
                                      <p:cBhvr>
                                        <p:cTn id="112" dur="400" accel="100000" fill="hold">
                                          <p:stCondLst>
                                            <p:cond delay="1600"/>
                                          </p:stCondLst>
                                        </p:cTn>
                                        <p:tgtEl>
                                          <p:spTgt spid="1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10">
                                            <p:txEl>
                                              <p:pRg st="4" end="4"/>
                                            </p:txEl>
                                          </p:spTgt>
                                        </p:tgtEl>
                                        <p:attrNameLst>
                                          <p:attrName>style.visibility</p:attrName>
                                        </p:attrNameLst>
                                      </p:cBhvr>
                                      <p:to>
                                        <p:strVal val="visible"/>
                                      </p:to>
                                    </p:set>
                                    <p:animEffect transition="in" filter="fade">
                                      <p:cBhvr>
                                        <p:cTn id="117" dur="1600" decel="100000"/>
                                        <p:tgtEl>
                                          <p:spTgt spid="10">
                                            <p:txEl>
                                              <p:pRg st="4" end="4"/>
                                            </p:txEl>
                                          </p:spTgt>
                                        </p:tgtEl>
                                      </p:cBhvr>
                                    </p:animEffect>
                                    <p:anim calcmode="lin" valueType="num">
                                      <p:cBhvr>
                                        <p:cTn id="118" dur="1600" decel="100000" fill="hold"/>
                                        <p:tgtEl>
                                          <p:spTgt spid="10">
                                            <p:txEl>
                                              <p:pRg st="4" end="4"/>
                                            </p:txEl>
                                          </p:spTgt>
                                        </p:tgtEl>
                                        <p:attrNameLst>
                                          <p:attrName>style.rotation</p:attrName>
                                        </p:attrNameLst>
                                      </p:cBhvr>
                                      <p:tavLst>
                                        <p:tav tm="0">
                                          <p:val>
                                            <p:fltVal val="-90"/>
                                          </p:val>
                                        </p:tav>
                                        <p:tav tm="100000">
                                          <p:val>
                                            <p:fltVal val="0"/>
                                          </p:val>
                                        </p:tav>
                                      </p:tavLst>
                                    </p:anim>
                                    <p:anim calcmode="lin" valueType="num">
                                      <p:cBhvr>
                                        <p:cTn id="119" dur="1600" decel="100000" fill="hold"/>
                                        <p:tgtEl>
                                          <p:spTgt spid="10">
                                            <p:txEl>
                                              <p:pRg st="4" end="4"/>
                                            </p:txEl>
                                          </p:spTgt>
                                        </p:tgtEl>
                                        <p:attrNameLst>
                                          <p:attrName>ppt_x</p:attrName>
                                        </p:attrNameLst>
                                      </p:cBhvr>
                                      <p:tavLst>
                                        <p:tav tm="0">
                                          <p:val>
                                            <p:strVal val="#ppt_x+0.4"/>
                                          </p:val>
                                        </p:tav>
                                        <p:tav tm="100000">
                                          <p:val>
                                            <p:strVal val="#ppt_x-0.05"/>
                                          </p:val>
                                        </p:tav>
                                      </p:tavLst>
                                    </p:anim>
                                    <p:anim calcmode="lin" valueType="num">
                                      <p:cBhvr>
                                        <p:cTn id="120" dur="1600" decel="100000" fill="hold"/>
                                        <p:tgtEl>
                                          <p:spTgt spid="10">
                                            <p:txEl>
                                              <p:pRg st="4" end="4"/>
                                            </p:txEl>
                                          </p:spTgt>
                                        </p:tgtEl>
                                        <p:attrNameLst>
                                          <p:attrName>ppt_y</p:attrName>
                                        </p:attrNameLst>
                                      </p:cBhvr>
                                      <p:tavLst>
                                        <p:tav tm="0">
                                          <p:val>
                                            <p:strVal val="#ppt_y-0.4"/>
                                          </p:val>
                                        </p:tav>
                                        <p:tav tm="100000">
                                          <p:val>
                                            <p:strVal val="#ppt_y+0.1"/>
                                          </p:val>
                                        </p:tav>
                                      </p:tavLst>
                                    </p:anim>
                                    <p:anim calcmode="lin" valueType="num">
                                      <p:cBhvr>
                                        <p:cTn id="121" dur="400" accel="100000" fill="hold">
                                          <p:stCondLst>
                                            <p:cond delay="1600"/>
                                          </p:stCondLst>
                                        </p:cTn>
                                        <p:tgtEl>
                                          <p:spTgt spid="10">
                                            <p:txEl>
                                              <p:pRg st="4" end="4"/>
                                            </p:txEl>
                                          </p:spTgt>
                                        </p:tgtEl>
                                        <p:attrNameLst>
                                          <p:attrName>ppt_x</p:attrName>
                                        </p:attrNameLst>
                                      </p:cBhvr>
                                      <p:tavLst>
                                        <p:tav tm="0">
                                          <p:val>
                                            <p:strVal val="#ppt_x-0.05"/>
                                          </p:val>
                                        </p:tav>
                                        <p:tav tm="100000">
                                          <p:val>
                                            <p:strVal val="#ppt_x"/>
                                          </p:val>
                                        </p:tav>
                                      </p:tavLst>
                                    </p:anim>
                                    <p:anim calcmode="lin" valueType="num">
                                      <p:cBhvr>
                                        <p:cTn id="122" dur="400" accel="100000" fill="hold">
                                          <p:stCondLst>
                                            <p:cond delay="1600"/>
                                          </p:stCondLst>
                                        </p:cTn>
                                        <p:tgtEl>
                                          <p:spTgt spid="1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4" name="Rectangle 3"/>
          <p:cNvSpPr/>
          <p:nvPr/>
        </p:nvSpPr>
        <p:spPr>
          <a:xfrm>
            <a:off x="2995867" y="559749"/>
            <a:ext cx="3339376"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ছবিগুলো লক্ষ্য করো এবং ভেবে বলো তো ?  </a:t>
            </a:r>
            <a:endParaRPr lang="en-US" b="1" dirty="0">
              <a:ln/>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04424" y="1541585"/>
            <a:ext cx="3130039" cy="3692771"/>
          </a:xfrm>
          <a:prstGeom prst="roundRect">
            <a:avLst>
              <a:gd name="adj" fmla="val 8594"/>
            </a:avLst>
          </a:prstGeom>
          <a:solidFill>
            <a:srgbClr val="FFFFFF">
              <a:shade val="85000"/>
            </a:srgbClr>
          </a:solidFill>
          <a:ln w="9525">
            <a:solidFill>
              <a:schemeClr val="tx1"/>
            </a:solidFill>
          </a:ln>
          <a:effectLst>
            <a:reflection blurRad="12700" stA="38000" endPos="28000" dist="5000" dir="5400000" sy="-100000" algn="bl" rotWithShape="0"/>
          </a:effectLst>
        </p:spPr>
      </p:pic>
      <p:sp>
        <p:nvSpPr>
          <p:cNvPr id="17" name="Rectangle 16"/>
          <p:cNvSpPr/>
          <p:nvPr/>
        </p:nvSpPr>
        <p:spPr>
          <a:xfrm>
            <a:off x="349181" y="1414096"/>
            <a:ext cx="1806488" cy="394774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1453" t="15556" r="27607"/>
          <a:stretch/>
        </p:blipFill>
        <p:spPr>
          <a:xfrm>
            <a:off x="483308" y="1541585"/>
            <a:ext cx="1538234" cy="359312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970" y="1669073"/>
            <a:ext cx="3153508" cy="3565283"/>
          </a:xfrm>
          <a:prstGeom prst="roundRect">
            <a:avLst>
              <a:gd name="adj" fmla="val 4167"/>
            </a:avLst>
          </a:prstGeom>
          <a:solidFill>
            <a:srgbClr val="FFFFFF"/>
          </a:solidFill>
          <a:ln w="952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1856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6015334"/>
            <a:ext cx="8944707" cy="747963"/>
          </a:xfrm>
          <a:prstGeom prst="rect">
            <a:avLst/>
          </a:prstGeom>
        </p:spPr>
      </p:pic>
      <p:sp>
        <p:nvSpPr>
          <p:cNvPr id="6" name="TextBox 5"/>
          <p:cNvSpPr txBox="1"/>
          <p:nvPr/>
        </p:nvSpPr>
        <p:spPr>
          <a:xfrm>
            <a:off x="3181164" y="440028"/>
            <a:ext cx="2674513"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আজ আমরা পড়ব-</a:t>
            </a:r>
            <a:endParaRPr lang="en-US"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8" name="TextBox 7"/>
          <p:cNvSpPr txBox="1"/>
          <p:nvPr/>
        </p:nvSpPr>
        <p:spPr>
          <a:xfrm>
            <a:off x="3288323" y="5436975"/>
            <a:ext cx="2567354" cy="369332"/>
          </a:xfrm>
          <a:prstGeom prst="rect">
            <a:avLst/>
          </a:prstGeom>
          <a:noFill/>
        </p:spPr>
        <p:txBody>
          <a:bodyPr wrap="square" rtlCol="0">
            <a:prstTxWarp prst="textWave2">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গবাদিপশুর খাদ্য </a:t>
            </a:r>
            <a:endParaRPr lang="en-US"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001221" y="1233830"/>
            <a:ext cx="6434869" cy="3994118"/>
          </a:xfrm>
          <a:prstGeom prst="rect">
            <a:avLst/>
          </a:prstGeom>
        </p:spPr>
      </p:pic>
    </p:spTree>
    <p:extLst>
      <p:ext uri="{BB962C8B-B14F-4D97-AF65-F5344CB8AC3E}">
        <p14:creationId xmlns:p14="http://schemas.microsoft.com/office/powerpoint/2010/main" val="9909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3000000">
            <a:off x="-22852" y="1251858"/>
            <a:ext cx="244363" cy="3533904"/>
            <a:chOff x="773723" y="1840524"/>
            <a:chExt cx="281355" cy="3563814"/>
          </a:xfrm>
        </p:grpSpPr>
        <p:sp>
          <p:nvSpPr>
            <p:cNvPr id="6" name="Isosceles Triangle 5"/>
            <p:cNvSpPr/>
            <p:nvPr/>
          </p:nvSpPr>
          <p:spPr>
            <a:xfrm>
              <a:off x="773723" y="1840524"/>
              <a:ext cx="281354" cy="17819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rot="10800000">
              <a:off x="773724" y="3622431"/>
              <a:ext cx="281354" cy="1781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82556" y="2829419"/>
            <a:ext cx="363772" cy="359258"/>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p:cNvSpPr/>
          <p:nvPr/>
        </p:nvSpPr>
        <p:spPr>
          <a:xfrm>
            <a:off x="-1492681" y="1125415"/>
            <a:ext cx="3763108" cy="3737007"/>
          </a:xfrm>
          <a:prstGeom prst="arc">
            <a:avLst>
              <a:gd name="adj1" fmla="val 15440300"/>
              <a:gd name="adj2" fmla="val 617123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Oval 1"/>
          <p:cNvSpPr/>
          <p:nvPr/>
        </p:nvSpPr>
        <p:spPr>
          <a:xfrm>
            <a:off x="1573653" y="1448069"/>
            <a:ext cx="551204" cy="54287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Kalpurush" panose="02000600000000000000" pitchFamily="2" charset="0"/>
                <a:cs typeface="Kalpurush" panose="02000600000000000000" pitchFamily="2" charset="0"/>
              </a:rPr>
              <a:t>১</a:t>
            </a:r>
            <a:endParaRPr lang="en-US" sz="3200" b="1" dirty="0">
              <a:solidFill>
                <a:schemeClr val="tx1"/>
              </a:solidFill>
              <a:latin typeface="Kalpurush" panose="02000600000000000000" pitchFamily="2" charset="0"/>
              <a:cs typeface="Kalpurush" panose="02000600000000000000" pitchFamily="2" charset="0"/>
            </a:endParaRPr>
          </a:p>
        </p:txBody>
      </p:sp>
      <p:sp>
        <p:nvSpPr>
          <p:cNvPr id="5" name="TextBox 4"/>
          <p:cNvSpPr txBox="1"/>
          <p:nvPr/>
        </p:nvSpPr>
        <p:spPr>
          <a:xfrm>
            <a:off x="2124857" y="1490313"/>
            <a:ext cx="3848240" cy="400110"/>
          </a:xfrm>
          <a:prstGeom prst="rect">
            <a:avLst/>
          </a:prstGeom>
          <a:noFill/>
        </p:spPr>
        <p:txBody>
          <a:bodyPr wrap="square" rtlCol="0">
            <a:spAutoFit/>
          </a:bodyPr>
          <a:lstStyle/>
          <a:p>
            <a:r>
              <a:rPr lang="en-US"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গবাদি পশুর খাদ্য কি তা বলতে পারবে । </a:t>
            </a:r>
            <a:endParaRPr lang="en-US" sz="20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16" name="Oval 15"/>
          <p:cNvSpPr/>
          <p:nvPr/>
        </p:nvSpPr>
        <p:spPr>
          <a:xfrm>
            <a:off x="2015937" y="2434703"/>
            <a:ext cx="551204" cy="54287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Kalpurush" panose="02000600000000000000" pitchFamily="2" charset="0"/>
                <a:cs typeface="Kalpurush" panose="02000600000000000000" pitchFamily="2" charset="0"/>
              </a:rPr>
              <a:t>২</a:t>
            </a:r>
            <a:endParaRPr lang="en-US" sz="3200" b="1" dirty="0">
              <a:solidFill>
                <a:schemeClr val="tx1"/>
              </a:solidFill>
              <a:latin typeface="Kalpurush" panose="02000600000000000000" pitchFamily="2" charset="0"/>
              <a:cs typeface="Kalpurush" panose="02000600000000000000" pitchFamily="2" charset="0"/>
            </a:endParaRPr>
          </a:p>
        </p:txBody>
      </p:sp>
      <p:sp>
        <p:nvSpPr>
          <p:cNvPr id="17" name="TextBox 16"/>
          <p:cNvSpPr txBox="1"/>
          <p:nvPr/>
        </p:nvSpPr>
        <p:spPr>
          <a:xfrm>
            <a:off x="2620011" y="2506083"/>
            <a:ext cx="4622999" cy="400110"/>
          </a:xfrm>
          <a:prstGeom prst="rect">
            <a:avLst/>
          </a:prstGeom>
          <a:noFill/>
        </p:spPr>
        <p:txBody>
          <a:bodyPr wrap="square" rtlCol="0">
            <a:spAutoFit/>
          </a:bodyPr>
          <a:lstStyle/>
          <a:p>
            <a:r>
              <a:rPr lang="en-US"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গবাদি পশুর খা</a:t>
            </a:r>
            <a:r>
              <a:rPr lang="bn-IN"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দ্যের প্রকারভেদ বলতে পারবে। </a:t>
            </a:r>
            <a:r>
              <a:rPr lang="en-US"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endParaRPr lang="en-US" sz="20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19" name="Oval 18"/>
          <p:cNvSpPr/>
          <p:nvPr/>
        </p:nvSpPr>
        <p:spPr>
          <a:xfrm>
            <a:off x="1849255" y="3450473"/>
            <a:ext cx="551204" cy="542870"/>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Kalpurush" panose="02000600000000000000" pitchFamily="2" charset="0"/>
                <a:cs typeface="Kalpurush" panose="02000600000000000000" pitchFamily="2" charset="0"/>
              </a:rPr>
              <a:t>৩</a:t>
            </a:r>
            <a:endParaRPr lang="en-US" sz="3200" b="1" dirty="0">
              <a:solidFill>
                <a:schemeClr val="tx1"/>
              </a:solidFill>
              <a:latin typeface="Kalpurush" panose="02000600000000000000" pitchFamily="2" charset="0"/>
              <a:cs typeface="Kalpurush" panose="02000600000000000000" pitchFamily="2" charset="0"/>
            </a:endParaRPr>
          </a:p>
        </p:txBody>
      </p:sp>
      <p:sp>
        <p:nvSpPr>
          <p:cNvPr id="21" name="TextBox 20"/>
          <p:cNvSpPr txBox="1"/>
          <p:nvPr/>
        </p:nvSpPr>
        <p:spPr>
          <a:xfrm>
            <a:off x="2400459" y="3593233"/>
            <a:ext cx="5611184" cy="400110"/>
          </a:xfrm>
          <a:prstGeom prst="rect">
            <a:avLst/>
          </a:prstGeom>
          <a:noFill/>
        </p:spPr>
        <p:txBody>
          <a:bodyPr wrap="square" rtlCol="0">
            <a:spAutoFit/>
          </a:bodyPr>
          <a:lstStyle/>
          <a:p>
            <a:r>
              <a:rPr lang="bn-IN"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পশুর আঁশজাতীয় ও দানাজাতীয় খাদ্য ব্যাখ্যা করতে পারবে। </a:t>
            </a:r>
            <a:r>
              <a:rPr lang="en-US" sz="20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endParaRPr lang="en-US" sz="20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10" name="TextBox 9"/>
          <p:cNvSpPr txBox="1"/>
          <p:nvPr/>
        </p:nvSpPr>
        <p:spPr>
          <a:xfrm>
            <a:off x="4048977" y="188258"/>
            <a:ext cx="1554654" cy="584775"/>
          </a:xfrm>
          <a:prstGeom prst="rect">
            <a:avLst/>
          </a:prstGeom>
          <a:noFill/>
        </p:spPr>
        <p:txBody>
          <a:bodyPr wrap="square" rtlCol="0">
            <a:spAutoFit/>
          </a:bodyPr>
          <a:lstStyle/>
          <a:p>
            <a:r>
              <a:rPr lang="bn-IN" sz="3200" b="1" dirty="0" smtClean="0">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শিখণফল </a:t>
            </a:r>
            <a:endParaRPr lang="en-US" sz="3200" b="1" dirty="0">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11" name="TextBox 10"/>
          <p:cNvSpPr txBox="1"/>
          <p:nvPr/>
        </p:nvSpPr>
        <p:spPr>
          <a:xfrm>
            <a:off x="504092" y="480646"/>
            <a:ext cx="3387970" cy="461665"/>
          </a:xfrm>
          <a:prstGeom prst="rect">
            <a:avLst/>
          </a:prstGeom>
          <a:noFill/>
        </p:spPr>
        <p:txBody>
          <a:bodyPr wrap="square" rtlCol="0">
            <a:spAutoFit/>
          </a:bodyPr>
          <a:lstStyle/>
          <a:p>
            <a:r>
              <a:rPr lang="bn-IN" sz="2400" b="1" dirty="0" smtClean="0">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এই পাঠ শেষে শিক্ষার্থীরা... </a:t>
            </a:r>
            <a:endParaRPr lang="en-US" sz="2400" b="1" dirty="0">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20792" y="5885902"/>
            <a:ext cx="9123208" cy="972098"/>
          </a:xfrm>
          <a:prstGeom prst="rect">
            <a:avLst/>
          </a:prstGeom>
        </p:spPr>
      </p:pic>
    </p:spTree>
    <p:extLst>
      <p:ext uri="{BB962C8B-B14F-4D97-AF65-F5344CB8AC3E}">
        <p14:creationId xmlns:p14="http://schemas.microsoft.com/office/powerpoint/2010/main" val="20604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1800000">
                                      <p:cBhvr>
                                        <p:cTn id="21" dur="500" fill="hold"/>
                                        <p:tgtEl>
                                          <p:spTgt spid="9"/>
                                        </p:tgtEl>
                                        <p:attrNameLst>
                                          <p:attrName>r</p:attrName>
                                        </p:attrNameLst>
                                      </p:cBhvr>
                                    </p:animRo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1800000">
                                      <p:cBhvr>
                                        <p:cTn id="35" dur="500" fill="hold"/>
                                        <p:tgtEl>
                                          <p:spTgt spid="9"/>
                                        </p:tgtEl>
                                        <p:attrNameLst>
                                          <p:attrName>r</p:attrName>
                                        </p:attrNameLst>
                                      </p:cBhvr>
                                    </p:animRo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6" grpId="0" animBg="1"/>
      <p:bldP spid="17" grpId="0"/>
      <p:bldP spid="19"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4" name="TextBox 3"/>
          <p:cNvSpPr txBox="1"/>
          <p:nvPr/>
        </p:nvSpPr>
        <p:spPr>
          <a:xfrm>
            <a:off x="3446585" y="539262"/>
            <a:ext cx="2684584"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গবাদি পশুর খাদ্য কি-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573" y="1156238"/>
            <a:ext cx="4588853" cy="2442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27183" y="3815820"/>
            <a:ext cx="7889631" cy="187743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গবাদি পশুর খাদ্যঃ</a:t>
            </a:r>
            <a:r>
              <a:rPr lang="bn-IN" sz="32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32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প্রাণী বেঁচে থাকার জন্য খাদ্য আবশ্যক। যা কিছু দেহে আহার্যরুপে গৃহিত হয় এবং পরিপাক,শোষণ ও বিপাকের মাধ্যমে দেহে ব্যবহৃত হয় বা শক্তি উৎপাদন করে তাকে খাদ্য বলে। যেমনঃ গম, ভুট্টা, ঘাস, খৈল, ভুসি ইত্যাদি।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12542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7">
                                            <p:txEl>
                                              <p:pRg st="0" end="0"/>
                                            </p:txEl>
                                          </p:spTgt>
                                        </p:tgtEl>
                                        <p:attrNameLst>
                                          <p:attrName>ppt_w</p:attrName>
                                        </p:attrNameLst>
                                      </p:cBhvr>
                                    </p:anim>
                                    <p:anim by="(#ppt_w*0.50)" calcmode="lin" valueType="num">
                                      <p:cBhvr>
                                        <p:cTn id="20" dur="500" decel="50000" autoRev="1" fill="hold">
                                          <p:stCondLst>
                                            <p:cond delay="0"/>
                                          </p:stCondLst>
                                        </p:cTn>
                                        <p:tgtEl>
                                          <p:spTgt spid="7">
                                            <p:txEl>
                                              <p:pRg st="0" end="0"/>
                                            </p:txEl>
                                          </p:spTgt>
                                        </p:tgtEl>
                                        <p:attrNameLst>
                                          <p:attrName>ppt_x</p:attrName>
                                        </p:attrNameLst>
                                      </p:cBhvr>
                                    </p:anim>
                                    <p:anim from="(-#ppt_h/2)" to="(#ppt_y)" calcmode="lin" valueType="num">
                                      <p:cBhvr>
                                        <p:cTn id="21" dur="1000" fill="hold">
                                          <p:stCondLst>
                                            <p:cond delay="0"/>
                                          </p:stCondLst>
                                        </p:cTn>
                                        <p:tgtEl>
                                          <p:spTgt spid="7">
                                            <p:txEl>
                                              <p:pRg st="0" end="0"/>
                                            </p:txEl>
                                          </p:spTgt>
                                        </p:tgtEl>
                                        <p:attrNameLst>
                                          <p:attrName>ppt_y</p:attrName>
                                        </p:attrNameLst>
                                      </p:cBhvr>
                                    </p:anim>
                                    <p:animRot by="21600000">
                                      <p:cBhvr>
                                        <p:cTn id="22"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791200"/>
            <a:ext cx="8944707" cy="972098"/>
          </a:xfrm>
          <a:prstGeom prst="rect">
            <a:avLst/>
          </a:prstGeom>
        </p:spPr>
      </p:pic>
      <p:sp>
        <p:nvSpPr>
          <p:cNvPr id="10" name="Plaque 9"/>
          <p:cNvSpPr/>
          <p:nvPr/>
        </p:nvSpPr>
        <p:spPr>
          <a:xfrm>
            <a:off x="3071446" y="468923"/>
            <a:ext cx="2368062" cy="914400"/>
          </a:xfrm>
          <a:prstGeom prst="plaque">
            <a:avLst>
              <a:gd name="adj" fmla="val 50000"/>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3200" b="1" dirty="0" smtClean="0">
                <a:ln/>
                <a:solidFill>
                  <a:schemeClr val="tx1"/>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একক কাজ </a:t>
            </a:r>
            <a:endParaRPr lang="en-US" sz="3200" b="1" dirty="0">
              <a:ln/>
              <a:solidFill>
                <a:schemeClr val="tx1"/>
              </a:solidFill>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0114" b="10266"/>
          <a:stretch/>
        </p:blipFill>
        <p:spPr>
          <a:xfrm>
            <a:off x="2420815" y="1645017"/>
            <a:ext cx="3317632" cy="1952904"/>
          </a:xfrm>
          <a:prstGeom prst="rect">
            <a:avLst/>
          </a:prstGeom>
        </p:spPr>
      </p:pic>
      <p:sp>
        <p:nvSpPr>
          <p:cNvPr id="13" name="TextBox 12"/>
          <p:cNvSpPr txBox="1"/>
          <p:nvPr/>
        </p:nvSpPr>
        <p:spPr>
          <a:xfrm>
            <a:off x="2420815" y="3729281"/>
            <a:ext cx="3804140"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গবাদি পশুর খাদ্য কাকে বলে।</a:t>
            </a:r>
          </a:p>
          <a:p>
            <a:pPr marL="285750" indent="-285750">
              <a:buFont typeface="Arial" panose="020B0604020202020204" pitchFamily="34" charset="0"/>
              <a:buChar char="•"/>
            </a:pP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৩ টি খাদ্যের নাম লিখ।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14" name="TextBox 13"/>
          <p:cNvSpPr txBox="1"/>
          <p:nvPr/>
        </p:nvSpPr>
        <p:spPr>
          <a:xfrm>
            <a:off x="5627076" y="4878252"/>
            <a:ext cx="212187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সময়ঃ ৩ মিনিট।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498062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6525">
            <a:gradFill flip="none" rotWithShape="1">
              <a:gsLst>
                <a:gs pos="0">
                  <a:srgbClr val="00B0F0"/>
                </a:gs>
                <a:gs pos="10000">
                  <a:srgbClr val="FFFF00"/>
                </a:gs>
                <a:gs pos="19000">
                  <a:srgbClr val="FF0000"/>
                </a:gs>
                <a:gs pos="81000">
                  <a:srgbClr val="FF0000"/>
                </a:gs>
                <a:gs pos="69000">
                  <a:srgbClr val="FFFF00"/>
                </a:gs>
                <a:gs pos="61000">
                  <a:srgbClr val="00B050"/>
                </a:gs>
                <a:gs pos="49000">
                  <a:srgbClr val="FFFF00"/>
                </a:gs>
                <a:gs pos="45000">
                  <a:srgbClr val="00B0F0"/>
                </a:gs>
                <a:gs pos="28000">
                  <a:srgbClr val="FF0000"/>
                </a:gs>
              </a:gsLst>
              <a:lin ang="2700000" scaled="1"/>
              <a:tileRect/>
            </a:gra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 t="29105" r="1069"/>
          <a:stretch/>
        </p:blipFill>
        <p:spPr>
          <a:xfrm>
            <a:off x="105508" y="5662246"/>
            <a:ext cx="8944707" cy="1101052"/>
          </a:xfrm>
          <a:prstGeom prst="rect">
            <a:avLst/>
          </a:prstGeom>
        </p:spPr>
      </p:pic>
      <p:sp>
        <p:nvSpPr>
          <p:cNvPr id="6" name="TextBox 5"/>
          <p:cNvSpPr txBox="1"/>
          <p:nvPr/>
        </p:nvSpPr>
        <p:spPr>
          <a:xfrm>
            <a:off x="3113942" y="671087"/>
            <a:ext cx="253218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খাদ্যের প্রকার ভেদ-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sp>
        <p:nvSpPr>
          <p:cNvPr id="7" name="TextBox 6"/>
          <p:cNvSpPr txBox="1"/>
          <p:nvPr/>
        </p:nvSpPr>
        <p:spPr>
          <a:xfrm>
            <a:off x="788376" y="1514478"/>
            <a:ext cx="5884985" cy="203132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গবাদি পশুর খাদ্যকে দু’ই ভাগে ভাগ করা হয়েছে।          যথাঃ ১) আঁশজাতীয় এবং </a:t>
            </a:r>
          </a:p>
          <a:p>
            <a:pPr>
              <a:lnSpc>
                <a:spcPct val="150000"/>
              </a:lnSpc>
            </a:pPr>
            <a:r>
              <a:rPr lang="bn-IN"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a:t>
            </a:r>
            <a:r>
              <a:rPr lang="bn-IN" sz="2800" b="1" dirty="0" smtClean="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rPr>
              <a:t>    ২) দানাজাতীয় খাদ্য  </a:t>
            </a:r>
            <a:endParaRPr lang="en-US" sz="2800" b="1" dirty="0">
              <a:ln/>
              <a:effectLst>
                <a:outerShdw blurRad="50800" dist="38100" dir="5400000" algn="t" rotWithShape="0">
                  <a:prstClr val="black">
                    <a:alpha val="40000"/>
                  </a:prstClr>
                </a:outerShdw>
              </a:effectLst>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729" r="26000" b="24757"/>
          <a:stretch/>
        </p:blipFill>
        <p:spPr>
          <a:xfrm>
            <a:off x="2476500" y="3686480"/>
            <a:ext cx="2716823" cy="16653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127" y="3686480"/>
            <a:ext cx="2872155" cy="1685925"/>
          </a:xfrm>
          <a:prstGeom prst="rect">
            <a:avLst/>
          </a:prstGeom>
        </p:spPr>
      </p:pic>
    </p:spTree>
    <p:extLst>
      <p:ext uri="{BB962C8B-B14F-4D97-AF65-F5344CB8AC3E}">
        <p14:creationId xmlns:p14="http://schemas.microsoft.com/office/powerpoint/2010/main" val="2999477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TotalTime>
  <Words>629</Words>
  <Application>Microsoft Office PowerPoint</Application>
  <PresentationFormat>On-screen Show (4:3)</PresentationFormat>
  <Paragraphs>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Kalpurush</vt:lpstr>
      <vt:lpstr>SutonnyOMJ</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simple</dc:creator>
  <cp:lastModifiedBy>it's simple</cp:lastModifiedBy>
  <cp:revision>834</cp:revision>
  <dcterms:created xsi:type="dcterms:W3CDTF">2022-07-31T11:20:53Z</dcterms:created>
  <dcterms:modified xsi:type="dcterms:W3CDTF">2022-11-06T04:19:18Z</dcterms:modified>
</cp:coreProperties>
</file>