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21" r:id="rId2"/>
    <p:sldId id="320" r:id="rId3"/>
    <p:sldId id="283" r:id="rId4"/>
    <p:sldId id="314" r:id="rId5"/>
    <p:sldId id="261" r:id="rId6"/>
    <p:sldId id="262" r:id="rId7"/>
    <p:sldId id="293" r:id="rId8"/>
    <p:sldId id="298" r:id="rId9"/>
    <p:sldId id="319" r:id="rId10"/>
    <p:sldId id="312" r:id="rId11"/>
    <p:sldId id="310" r:id="rId12"/>
    <p:sldId id="309" r:id="rId13"/>
    <p:sldId id="304" r:id="rId14"/>
    <p:sldId id="290" r:id="rId15"/>
    <p:sldId id="305" r:id="rId16"/>
    <p:sldId id="311" r:id="rId17"/>
    <p:sldId id="318" r:id="rId18"/>
    <p:sldId id="302" r:id="rId19"/>
    <p:sldId id="301" r:id="rId20"/>
    <p:sldId id="300" r:id="rId21"/>
    <p:sldId id="307" r:id="rId22"/>
    <p:sldId id="308" r:id="rId23"/>
    <p:sldId id="317" r:id="rId24"/>
    <p:sldId id="316" r:id="rId25"/>
    <p:sldId id="315" r:id="rId26"/>
    <p:sldId id="276" r:id="rId27"/>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2B66C-3204-4547-AB64-02C52F178A56}"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AA11E-0D4B-4B01-9584-948ECB2F508A}" type="slidenum">
              <a:rPr lang="en-US" smtClean="0"/>
              <a:t>‹#›</a:t>
            </a:fld>
            <a:endParaRPr lang="en-US"/>
          </a:p>
        </p:txBody>
      </p:sp>
    </p:spTree>
    <p:extLst>
      <p:ext uri="{BB962C8B-B14F-4D97-AF65-F5344CB8AC3E}">
        <p14:creationId xmlns:p14="http://schemas.microsoft.com/office/powerpoint/2010/main" val="108719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E4FF-521A-4C02-B2CD-6F1024A670B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2723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086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16199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44408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0467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6504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66507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9356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25410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06260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9356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78252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10/21/2022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2919451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foizahmedrana@gmail.com"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304800"/>
            <a:ext cx="12093262" cy="6172200"/>
          </a:xfrm>
          <a:prstGeom prst="frame">
            <a:avLst>
              <a:gd name="adj1" fmla="val 4897"/>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endParaRPr>
          </a:p>
        </p:txBody>
      </p:sp>
      <p:sp>
        <p:nvSpPr>
          <p:cNvPr id="10" name="Frame 9"/>
          <p:cNvSpPr/>
          <p:nvPr/>
        </p:nvSpPr>
        <p:spPr>
          <a:xfrm>
            <a:off x="296215" y="609600"/>
            <a:ext cx="11462196" cy="5638800"/>
          </a:xfrm>
          <a:prstGeom prst="frame">
            <a:avLst>
              <a:gd name="adj1" fmla="val 11532"/>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37364" y="3665448"/>
            <a:ext cx="1306840" cy="164661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8789" y="3685510"/>
            <a:ext cx="1336910" cy="1684507"/>
          </a:xfrm>
          <a:prstGeom prst="rect">
            <a:avLst/>
          </a:prstGeom>
        </p:spPr>
      </p:pic>
      <p:sp>
        <p:nvSpPr>
          <p:cNvPr id="3" name="TextBox 2"/>
          <p:cNvSpPr txBox="1"/>
          <p:nvPr/>
        </p:nvSpPr>
        <p:spPr>
          <a:xfrm>
            <a:off x="3206839" y="3852555"/>
            <a:ext cx="4996962" cy="2000548"/>
          </a:xfrm>
          <a:prstGeom prst="rect">
            <a:avLst/>
          </a:prstGeom>
          <a:noFill/>
        </p:spPr>
        <p:txBody>
          <a:bodyPr wrap="square" rtlCol="0">
            <a:spAutoFit/>
          </a:bodyPr>
          <a:lstStyle/>
          <a:p>
            <a:pPr algn="ctr" defTabSz="685800"/>
            <a:r>
              <a:rPr lang="bn-BD" sz="12400" b="1" dirty="0">
                <a:solidFill>
                  <a:srgbClr val="FF0000"/>
                </a:solidFill>
                <a:latin typeface="NikoshBAN" pitchFamily="2" charset="0"/>
                <a:cs typeface="NikoshBAN" pitchFamily="2" charset="0"/>
              </a:rPr>
              <a:t>স্বাগতম</a:t>
            </a:r>
            <a:endParaRPr lang="en-US" sz="12400" b="1" dirty="0">
              <a:solidFill>
                <a:srgbClr val="FF0000"/>
              </a:solidFill>
              <a:latin typeface="NikoshBAN" pitchFamily="2" charset="0"/>
              <a:cs typeface="NikoshBAN" pitchFamily="2" charset="0"/>
            </a:endParaRPr>
          </a:p>
        </p:txBody>
      </p:sp>
      <p:sp>
        <p:nvSpPr>
          <p:cNvPr id="4" name="TextBox 3"/>
          <p:cNvSpPr txBox="1"/>
          <p:nvPr/>
        </p:nvSpPr>
        <p:spPr>
          <a:xfrm>
            <a:off x="2841915" y="1516085"/>
            <a:ext cx="6379358" cy="2215661"/>
          </a:xfrm>
          <a:prstGeom prst="rect">
            <a:avLst/>
          </a:prstGeom>
          <a:noFill/>
        </p:spPr>
        <p:txBody>
          <a:bodyPr wrap="square" rtlCol="0">
            <a:prstTxWarp prst="textWave1">
              <a:avLst>
                <a:gd name="adj1" fmla="val 12500"/>
                <a:gd name="adj2" fmla="val 403"/>
              </a:avLst>
            </a:prstTxWarp>
            <a:spAutoFit/>
          </a:bodyPr>
          <a:lstStyle/>
          <a:p>
            <a:pPr algn="ctr" defTabSz="685800"/>
            <a:r>
              <a:rPr lang="bn-BD" sz="3200" b="1" u="sng"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bn-BD" sz="3200" b="1" u="sng"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bn-BD" sz="3200" b="1" u="sng" dirty="0">
                <a:ln w="0"/>
                <a:solidFill>
                  <a:srgbClr val="006600"/>
                </a:solidFill>
                <a:effectLst>
                  <a:outerShdw blurRad="38100" dist="19050" dir="2700000" algn="tl" rotWithShape="0">
                    <a:prstClr val="black">
                      <a:alpha val="40000"/>
                    </a:prstClr>
                  </a:outerShdw>
                </a:effectLst>
                <a:latin typeface="NikoshBAN" pitchFamily="2" charset="0"/>
                <a:cs typeface="NikoshBAN" pitchFamily="2" charset="0"/>
              </a:rPr>
              <a:t>ক্লাসে</a:t>
            </a:r>
            <a:r>
              <a:rPr lang="bn-BD" sz="3200" b="1" u="sng" dirty="0">
                <a:ln w="0"/>
                <a:solidFill>
                  <a:schemeClr val="accent3">
                    <a:lumMod val="50000"/>
                  </a:schemeClr>
                </a:solidFill>
                <a:effectLst>
                  <a:outerShdw blurRad="38100" dist="19050" dir="2700000" algn="tl" rotWithShape="0">
                    <a:prstClr val="black">
                      <a:alpha val="40000"/>
                    </a:prstClr>
                  </a:outerShdw>
                </a:effectLst>
                <a:latin typeface="NikoshBAN" pitchFamily="2" charset="0"/>
                <a:cs typeface="NikoshBAN" pitchFamily="2" charset="0"/>
              </a:rPr>
              <a:t> </a:t>
            </a:r>
            <a:r>
              <a:rPr lang="bn-BD" sz="3200" b="1" u="sng" dirty="0">
                <a:ln w="0"/>
                <a:solidFill>
                  <a:srgbClr val="002060"/>
                </a:solidFill>
                <a:effectLst>
                  <a:outerShdw blurRad="38100" dist="19050" dir="2700000" algn="tl" rotWithShape="0">
                    <a:prstClr val="black">
                      <a:alpha val="40000"/>
                    </a:prstClr>
                  </a:outerShdw>
                </a:effectLst>
                <a:latin typeface="NikoshBAN" pitchFamily="2" charset="0"/>
                <a:cs typeface="NikoshBAN" pitchFamily="2" charset="0"/>
              </a:rPr>
              <a:t>সবাইকে</a:t>
            </a:r>
            <a:endParaRPr lang="en-US" sz="3200" b="1" u="sng" dirty="0">
              <a:ln w="0"/>
              <a:solidFill>
                <a:srgbClr val="002060"/>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68974" y="1293828"/>
            <a:ext cx="1366424" cy="1994398"/>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50165" y="1293828"/>
            <a:ext cx="1269843" cy="1853431"/>
          </a:xfrm>
          <a:prstGeom prst="rect">
            <a:avLst/>
          </a:prstGeom>
        </p:spPr>
      </p:pic>
    </p:spTree>
    <p:extLst>
      <p:ext uri="{BB962C8B-B14F-4D97-AF65-F5344CB8AC3E}">
        <p14:creationId xmlns:p14="http://schemas.microsoft.com/office/powerpoint/2010/main" val="288589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3298" y="456393"/>
            <a:ext cx="4053674" cy="646331"/>
          </a:xfrm>
          <a:prstGeom prst="rect">
            <a:avLst/>
          </a:prstGeom>
        </p:spPr>
        <p:txBody>
          <a:bodyPr wrap="none">
            <a:spAutoFit/>
          </a:bodyPr>
          <a:lstStyle/>
          <a:p>
            <a:pPr marL="504292" indent="-504292">
              <a:buFont typeface="Wingdings" panose="05000000000000000000" pitchFamily="2" charset="2"/>
              <a:buChar char="q"/>
            </a:pPr>
            <a:r>
              <a:rPr lang="as-IN" sz="3600" dirty="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কম্পিউটার প্রজন্ম </a:t>
            </a:r>
            <a:r>
              <a:rPr lang="as-IN" sz="3600" dirty="0" smtClean="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rPr>
              <a:t>কি</a:t>
            </a:r>
            <a:r>
              <a:rPr lang="en-US" sz="3600" dirty="0" smtClean="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3600" dirty="0" smtClean="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rPr>
              <a:t>?</a:t>
            </a:r>
            <a:r>
              <a:rPr lang="en-US" sz="3530"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glow rad="2286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661694" y="2536692"/>
            <a:ext cx="10898935" cy="1384995"/>
          </a:xfrm>
          <a:prstGeom prst="rect">
            <a:avLst/>
          </a:prstGeom>
        </p:spPr>
        <p:txBody>
          <a:bodyPr wrap="square">
            <a:spAutoFit/>
          </a:bodyPr>
          <a:lstStyle/>
          <a:p>
            <a:r>
              <a:rPr lang="as-IN" sz="2800" dirty="0">
                <a:solidFill>
                  <a:srgbClr val="2E2E2E"/>
                </a:solidFill>
                <a:latin typeface="NikoshBAN" panose="02000000000000000000" pitchFamily="2" charset="0"/>
                <a:cs typeface="NikoshBAN" panose="02000000000000000000" pitchFamily="2" charset="0"/>
              </a:rPr>
              <a:t>কম্পিউটারের বিবর্তনের ইতিহাসকে কয়েকটি ধাপে ভাগ করা যায়। এক একটি ধাপকে কম্পিউটারের জেনারেশন বা প্রজন্ম বলে। কম্পিউটারের প্রজন্ম বিন্যাস নিয়ে কিছুটা মতান্তর রয়েছে। আইবিএম কম্পিউটারের একটি বিজ্ঞাপন থেকে প্রজন্ম হিসেবে ভাগ করার প্রথা চালু হয়।</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777068" y="4448731"/>
            <a:ext cx="10652932"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কম্পিউটার বিভিন্ন পর্যায় অতিক্রম করে বর্তমান অবস্থায় এসেছে। পরিবর্তন বা বিকাশের একেকটি পর্যায় বা ধাপকে একেকটি প্রজন্ম বলা হয়। কম্পিউটারকে প্রজন্ম হিসেবে ভাগ করার প্রথা চালু হয় আইবিএম কোম্পানির একটি বিজ্ঞাপন থেকে। কম্পিউটারের প্রজন্ম ভাগ করা হয়েছে এর যান্ত্রিক পরিবর্তন ও উন্নয়নের ভিত্তিতে।</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1084217" y="1245047"/>
            <a:ext cx="8948057" cy="1077218"/>
          </a:xfrm>
          <a:prstGeom prst="rect">
            <a:avLst/>
          </a:prstGeom>
        </p:spPr>
        <p:txBody>
          <a:bodyPr wrap="square">
            <a:spAutoFit/>
          </a:bodyPr>
          <a:lstStyle/>
          <a:p>
            <a:pPr algn="ct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বির্বতনের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ইতিহাসকে</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কতগুলো</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পর্যায়ে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ভাগ</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হয়েছে</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এই</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ভাগগুলোকে</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প্রজন্ম</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a:t>
            </a:r>
          </a:p>
        </p:txBody>
      </p:sp>
    </p:spTree>
    <p:extLst>
      <p:ext uri="{BB962C8B-B14F-4D97-AF65-F5344CB8AC3E}">
        <p14:creationId xmlns:p14="http://schemas.microsoft.com/office/powerpoint/2010/main" val="269004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2885661" y="424154"/>
            <a:ext cx="6515916" cy="369332"/>
          </a:xfrm>
          <a:prstGeom prst="rect">
            <a:avLst/>
          </a:prstGeom>
        </p:spPr>
        <p:txBody>
          <a:bodyPr wrap="squar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as-IN" b="1" dirty="0">
                <a:ln/>
                <a:solidFill>
                  <a:schemeClr val="accent3"/>
                </a:solidFill>
                <a:effectLst>
                  <a:glow rad="228600">
                    <a:schemeClr val="accent4">
                      <a:satMod val="175000"/>
                      <a:alpha val="40000"/>
                    </a:schemeClr>
                  </a:glow>
                </a:effectLst>
                <a:latin typeface="bangla"/>
              </a:rPr>
              <a:t>বিভিন্ন প্রজন্মের কম্পিউটারের বৈশিষ্ট্যাবলী</a:t>
            </a:r>
            <a:endParaRPr lang="en-US" b="1" dirty="0">
              <a:ln/>
              <a:solidFill>
                <a:schemeClr val="accent3"/>
              </a:solidFill>
              <a:effectLst>
                <a:glow rad="228600">
                  <a:schemeClr val="accent4">
                    <a:satMod val="175000"/>
                    <a:alpha val="40000"/>
                  </a:schemeClr>
                </a:glow>
              </a:effectLst>
            </a:endParaRPr>
          </a:p>
        </p:txBody>
      </p:sp>
      <p:sp>
        <p:nvSpPr>
          <p:cNvPr id="5" name="Rectangle 4"/>
          <p:cNvSpPr/>
          <p:nvPr/>
        </p:nvSpPr>
        <p:spPr>
          <a:xfrm>
            <a:off x="505777" y="1800422"/>
            <a:ext cx="7698065" cy="4524315"/>
          </a:xfrm>
          <a:prstGeom prst="rect">
            <a:avLst/>
          </a:prstGeom>
        </p:spPr>
        <p:txBody>
          <a:bodyPr wrap="square">
            <a:spAutoFit/>
          </a:bodyPr>
          <a:lstStyle/>
          <a:p>
            <a:pPr algn="just"/>
            <a:r>
              <a:rPr lang="as-IN" sz="2400" dirty="0">
                <a:solidFill>
                  <a:srgbClr val="212529"/>
                </a:solidFill>
                <a:latin typeface="NikoshBAN" panose="02000000000000000000" pitchFamily="2" charset="0"/>
                <a:cs typeface="NikoshBAN" panose="02000000000000000000" pitchFamily="2" charset="0"/>
              </a:rPr>
              <a:t>বৈশিষ্ট্য :</a:t>
            </a:r>
          </a:p>
          <a:p>
            <a:pPr algn="just"/>
            <a:r>
              <a:rPr lang="as-IN" sz="2400" dirty="0">
                <a:solidFill>
                  <a:srgbClr val="212529"/>
                </a:solidFill>
                <a:latin typeface="NikoshBAN" panose="02000000000000000000" pitchFamily="2" charset="0"/>
                <a:cs typeface="NikoshBAN" panose="02000000000000000000" pitchFamily="2" charset="0"/>
              </a:rPr>
              <a:t>১. ভ্যাকুয়াম টিউববিশিষ্ট ইলেকট্রনিক বর্তনীর বহুল ব্যবহার</a:t>
            </a:r>
          </a:p>
          <a:p>
            <a:pPr algn="just"/>
            <a:r>
              <a:rPr lang="as-IN" sz="2400" dirty="0">
                <a:solidFill>
                  <a:srgbClr val="212529"/>
                </a:solidFill>
                <a:latin typeface="NikoshBAN" panose="02000000000000000000" pitchFamily="2" charset="0"/>
                <a:cs typeface="NikoshBAN" panose="02000000000000000000" pitchFamily="2" charset="0"/>
              </a:rPr>
              <a:t>২. চুম্বকীয় ড্রাম মেমােরির ব্যবহার</a:t>
            </a:r>
          </a:p>
          <a:p>
            <a:pPr algn="just"/>
            <a:r>
              <a:rPr lang="as-IN" sz="2400" dirty="0">
                <a:solidFill>
                  <a:srgbClr val="212529"/>
                </a:solidFill>
                <a:latin typeface="NikoshBAN" panose="02000000000000000000" pitchFamily="2" charset="0"/>
                <a:cs typeface="NikoshBAN" panose="02000000000000000000" pitchFamily="2" charset="0"/>
              </a:rPr>
              <a:t>৩.মেশিন ভাষার মাধ্যমে নির্দেশ প্রদান ও প্রোগ্রামে অর্থসূচক নির্দেশ সংকেত </a:t>
            </a:r>
            <a:endParaRPr lang="en-US" sz="2400" dirty="0" smtClean="0">
              <a:solidFill>
                <a:srgbClr val="212529"/>
              </a:solidFill>
              <a:latin typeface="NikoshBAN" panose="02000000000000000000" pitchFamily="2" charset="0"/>
              <a:cs typeface="NikoshBAN" panose="02000000000000000000" pitchFamily="2" charset="0"/>
            </a:endParaRPr>
          </a:p>
          <a:p>
            <a:pPr algn="just"/>
            <a:r>
              <a:rPr lang="as-IN" sz="2400" dirty="0" smtClean="0">
                <a:solidFill>
                  <a:srgbClr val="212529"/>
                </a:solidFill>
                <a:latin typeface="NikoshBAN" panose="02000000000000000000" pitchFamily="2" charset="0"/>
                <a:cs typeface="NikoshBAN" panose="02000000000000000000" pitchFamily="2" charset="0"/>
              </a:rPr>
              <a:t>বা </a:t>
            </a:r>
            <a:r>
              <a:rPr lang="as-IN" sz="2400" dirty="0">
                <a:solidFill>
                  <a:srgbClr val="212529"/>
                </a:solidFill>
                <a:latin typeface="NikoshBAN" panose="02000000000000000000" pitchFamily="2" charset="0"/>
                <a:cs typeface="NikoshBAN" panose="02000000000000000000" pitchFamily="2" charset="0"/>
              </a:rPr>
              <a:t>কোড-এর ব্যবহার।</a:t>
            </a:r>
          </a:p>
          <a:p>
            <a:pPr algn="just"/>
            <a:r>
              <a:rPr lang="as-IN" sz="2400" dirty="0">
                <a:solidFill>
                  <a:srgbClr val="212529"/>
                </a:solidFill>
                <a:latin typeface="NikoshBAN" panose="02000000000000000000" pitchFamily="2" charset="0"/>
                <a:cs typeface="NikoshBAN" panose="02000000000000000000" pitchFamily="2" charset="0"/>
              </a:rPr>
              <a:t>৪.ডেটা সংরক্ষণের জন্য ইলেক্ট্রোস্ট্যাটিক টিউব অথবা মার্কারি ডিলে </a:t>
            </a:r>
            <a:endParaRPr lang="en-US" sz="2400" dirty="0" smtClean="0">
              <a:solidFill>
                <a:srgbClr val="212529"/>
              </a:solidFill>
              <a:latin typeface="NikoshBAN" panose="02000000000000000000" pitchFamily="2" charset="0"/>
              <a:cs typeface="NikoshBAN" panose="02000000000000000000" pitchFamily="2" charset="0"/>
            </a:endParaRPr>
          </a:p>
          <a:p>
            <a:pPr algn="just"/>
            <a:r>
              <a:rPr lang="as-IN" sz="2400" dirty="0" smtClean="0">
                <a:solidFill>
                  <a:srgbClr val="212529"/>
                </a:solidFill>
                <a:latin typeface="NikoshBAN" panose="02000000000000000000" pitchFamily="2" charset="0"/>
                <a:cs typeface="NikoshBAN" panose="02000000000000000000" pitchFamily="2" charset="0"/>
              </a:rPr>
              <a:t>লাইন-এর </a:t>
            </a:r>
            <a:r>
              <a:rPr lang="as-IN" sz="2400" dirty="0">
                <a:solidFill>
                  <a:srgbClr val="212529"/>
                </a:solidFill>
                <a:latin typeface="NikoshBAN" panose="02000000000000000000" pitchFamily="2" charset="0"/>
                <a:cs typeface="NikoshBAN" panose="02000000000000000000" pitchFamily="2" charset="0"/>
              </a:rPr>
              <a:t>ব্যবহার এবং সীমিত ডেটা ধারণক্ষমতা।</a:t>
            </a:r>
          </a:p>
          <a:p>
            <a:pPr algn="just"/>
            <a:r>
              <a:rPr lang="as-IN" sz="2400" dirty="0">
                <a:solidFill>
                  <a:srgbClr val="212529"/>
                </a:solidFill>
                <a:latin typeface="NikoshBAN" panose="02000000000000000000" pitchFamily="2" charset="0"/>
                <a:cs typeface="NikoshBAN" panose="02000000000000000000" pitchFamily="2" charset="0"/>
              </a:rPr>
              <a:t>৫.ইনপুট/আউটপুট ব্যবস্থার জন্য পাঞ্চকার্ডের ব্যবহার।</a:t>
            </a:r>
          </a:p>
          <a:p>
            <a:pPr algn="just"/>
            <a:r>
              <a:rPr lang="as-IN" sz="2400" dirty="0">
                <a:solidFill>
                  <a:srgbClr val="212529"/>
                </a:solidFill>
                <a:latin typeface="NikoshBAN" panose="02000000000000000000" pitchFamily="2" charset="0"/>
                <a:cs typeface="NikoshBAN" panose="02000000000000000000" pitchFamily="2" charset="0"/>
              </a:rPr>
              <a:t>৬.বিশাল আকৃতির ও সহজে বহন অযােগ্য</a:t>
            </a:r>
          </a:p>
          <a:p>
            <a:pPr algn="just"/>
            <a:r>
              <a:rPr lang="as-IN" sz="2400" dirty="0">
                <a:solidFill>
                  <a:srgbClr val="212529"/>
                </a:solidFill>
                <a:latin typeface="NikoshBAN" panose="02000000000000000000" pitchFamily="2" charset="0"/>
                <a:cs typeface="NikoshBAN" panose="02000000000000000000" pitchFamily="2" charset="0"/>
              </a:rPr>
              <a:t>৭.কম নির্ভরশীলতা ও স্বল্পগতি সম্পন্ন</a:t>
            </a:r>
          </a:p>
          <a:p>
            <a:pPr algn="just"/>
            <a:r>
              <a:rPr lang="as-IN" sz="2400" dirty="0">
                <a:solidFill>
                  <a:srgbClr val="212529"/>
                </a:solidFill>
                <a:latin typeface="NikoshBAN" panose="02000000000000000000" pitchFamily="2" charset="0"/>
                <a:cs typeface="NikoshBAN" panose="02000000000000000000" pitchFamily="2" charset="0"/>
              </a:rPr>
              <a:t>৮.অত্যধিক বিদ্যুৎ শক্তির খরচ ও</a:t>
            </a:r>
          </a:p>
          <a:p>
            <a:pPr algn="just"/>
            <a:r>
              <a:rPr lang="as-IN" sz="2400" dirty="0">
                <a:solidFill>
                  <a:srgbClr val="212529"/>
                </a:solidFill>
                <a:latin typeface="NikoshBAN" panose="02000000000000000000" pitchFamily="2" charset="0"/>
                <a:cs typeface="NikoshBAN" panose="02000000000000000000" pitchFamily="2" charset="0"/>
              </a:rPr>
              <a:t>৯.রক্ষণাবেক্ষণ ও উত্তাপ সমস্যা।</a:t>
            </a:r>
            <a:endParaRPr lang="as-IN" sz="2400" b="0" i="0" dirty="0">
              <a:solidFill>
                <a:srgbClr val="212529"/>
              </a:solidFill>
              <a:effectLst/>
              <a:latin typeface="NikoshBAN" panose="02000000000000000000" pitchFamily="2" charset="0"/>
              <a:cs typeface="NikoshBAN" panose="02000000000000000000" pitchFamily="2" charset="0"/>
            </a:endParaRPr>
          </a:p>
        </p:txBody>
      </p:sp>
      <p:sp>
        <p:nvSpPr>
          <p:cNvPr id="6" name="Rectangle 5"/>
          <p:cNvSpPr/>
          <p:nvPr/>
        </p:nvSpPr>
        <p:spPr>
          <a:xfrm>
            <a:off x="2226290" y="1017585"/>
            <a:ext cx="8305800" cy="400110"/>
          </a:xfrm>
          <a:prstGeom prst="rect">
            <a:avLst/>
          </a:prstGeom>
        </p:spPr>
        <p:txBody>
          <a:bodyPr wrap="square">
            <a:spAutoFit/>
          </a:bodyPr>
          <a:lstStyle/>
          <a:p>
            <a:r>
              <a:rPr lang="as-IN" b="1" dirty="0">
                <a:solidFill>
                  <a:srgbClr val="212529"/>
                </a:solidFill>
                <a:latin typeface="bangla"/>
              </a:rPr>
              <a:t>প্রথম প্রজন্ম কম্পিউটার বা </a:t>
            </a:r>
            <a:r>
              <a:rPr lang="en-US" b="1" dirty="0">
                <a:solidFill>
                  <a:srgbClr val="212529"/>
                </a:solidFill>
                <a:latin typeface="bangla"/>
              </a:rPr>
              <a:t>First Generation Computer (</a:t>
            </a:r>
            <a:r>
              <a:rPr lang="as-IN" b="1" dirty="0">
                <a:solidFill>
                  <a:srgbClr val="212529"/>
                </a:solidFill>
                <a:latin typeface="bangla"/>
              </a:rPr>
              <a:t>১৯৫১-১৯৫৯)</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971" y="2593908"/>
            <a:ext cx="3678105" cy="309622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5936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9006" y="1109895"/>
            <a:ext cx="11053988" cy="523220"/>
          </a:xfrm>
          <a:prstGeom prst="rect">
            <a:avLst/>
          </a:prstGeom>
        </p:spPr>
        <p:txBody>
          <a:bodyPr wrap="none">
            <a:spAutoFit/>
          </a:bodyPr>
          <a:lstStyle/>
          <a:p>
            <a:pPr marL="504292" indent="-504292">
              <a:buFont typeface="Wingdings" panose="05000000000000000000" pitchFamily="2" charset="2"/>
              <a:buChar char="q"/>
            </a:pPr>
            <a:r>
              <a:rPr lang="as-IN" sz="2800" b="1" dirty="0">
                <a:solidFill>
                  <a:srgbClr val="212529"/>
                </a:solidFill>
                <a:latin typeface="NikoshBAN" panose="02000000000000000000" pitchFamily="2" charset="0"/>
                <a:cs typeface="NikoshBAN" panose="02000000000000000000" pitchFamily="2" charset="0"/>
              </a:rPr>
              <a:t>দ্বিতীয় প্রজন্ম কম্পিউটার বা </a:t>
            </a:r>
            <a:r>
              <a:rPr lang="en-US" sz="2800" b="1" dirty="0">
                <a:solidFill>
                  <a:srgbClr val="212529"/>
                </a:solidFill>
                <a:latin typeface="NikoshBAN" panose="02000000000000000000" pitchFamily="2" charset="0"/>
                <a:cs typeface="NikoshBAN" panose="02000000000000000000" pitchFamily="2" charset="0"/>
              </a:rPr>
              <a:t>Second Generation Computer (</a:t>
            </a:r>
            <a:r>
              <a:rPr lang="as-IN" sz="2800" b="1" dirty="0">
                <a:solidFill>
                  <a:srgbClr val="212529"/>
                </a:solidFill>
                <a:latin typeface="NikoshBAN" panose="02000000000000000000" pitchFamily="2" charset="0"/>
                <a:cs typeface="NikoshBAN" panose="02000000000000000000" pitchFamily="2" charset="0"/>
              </a:rPr>
              <a:t>১৯৫৯-১৯৬৫</a:t>
            </a:r>
            <a:r>
              <a:rPr lang="as-IN" sz="2800" b="1" dirty="0" smtClean="0">
                <a:solidFill>
                  <a:srgbClr val="212529"/>
                </a:solidFill>
                <a:latin typeface="NikoshBAN" panose="02000000000000000000" pitchFamily="2" charset="0"/>
                <a:cs typeface="NikoshBAN" panose="02000000000000000000" pitchFamily="2" charset="0"/>
              </a:rPr>
              <a:t>)</a:t>
            </a:r>
            <a:r>
              <a:rPr lang="en-US" sz="28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66480" y="2137957"/>
            <a:ext cx="7070691" cy="3970318"/>
          </a:xfrm>
          <a:prstGeom prst="rect">
            <a:avLst/>
          </a:prstGeom>
        </p:spPr>
        <p:txBody>
          <a:bodyPr wrap="square">
            <a:spAutoFit/>
          </a:bodyPr>
          <a:lstStyle/>
          <a:p>
            <a:pPr algn="just"/>
            <a:r>
              <a:rPr lang="as-IN" sz="2800" b="1" dirty="0">
                <a:solidFill>
                  <a:srgbClr val="212529"/>
                </a:solidFill>
                <a:latin typeface="NikoshBAN" panose="02000000000000000000" pitchFamily="2" charset="0"/>
                <a:cs typeface="NikoshBAN" panose="02000000000000000000" pitchFamily="2" charset="0"/>
              </a:rPr>
              <a:t>বৈশিষ্ট্য :</a:t>
            </a:r>
            <a:endParaRPr lang="as-IN" sz="2800" dirty="0">
              <a:solidFill>
                <a:srgbClr val="212529"/>
              </a:solidFill>
              <a:latin typeface="NikoshBAN" panose="02000000000000000000" pitchFamily="2" charset="0"/>
              <a:cs typeface="NikoshBAN" panose="02000000000000000000" pitchFamily="2" charset="0"/>
            </a:endParaRPr>
          </a:p>
          <a:p>
            <a:pPr algn="just"/>
            <a:r>
              <a:rPr lang="as-IN" sz="2800" dirty="0">
                <a:solidFill>
                  <a:srgbClr val="212529"/>
                </a:solidFill>
                <a:latin typeface="NikoshBAN" panose="02000000000000000000" pitchFamily="2" charset="0"/>
                <a:cs typeface="NikoshBAN" panose="02000000000000000000" pitchFamily="2" charset="0"/>
              </a:rPr>
              <a:t>১.ট্রানজিস্টরের ব্যবহার।</a:t>
            </a:r>
          </a:p>
          <a:p>
            <a:pPr algn="just"/>
            <a:r>
              <a:rPr lang="as-IN" sz="2800" dirty="0">
                <a:solidFill>
                  <a:srgbClr val="212529"/>
                </a:solidFill>
                <a:latin typeface="NikoshBAN" panose="02000000000000000000" pitchFamily="2" charset="0"/>
                <a:cs typeface="NikoshBAN" panose="02000000000000000000" pitchFamily="2" charset="0"/>
              </a:rPr>
              <a:t>২.চুম্বকীয় কোর মেমােরির ব্যবহার ও ম্যাগনেটিক ডিস্কের উদ্ভব।</a:t>
            </a:r>
          </a:p>
          <a:p>
            <a:pPr algn="just"/>
            <a:r>
              <a:rPr lang="as-IN" sz="2800" dirty="0">
                <a:solidFill>
                  <a:srgbClr val="212529"/>
                </a:solidFill>
                <a:latin typeface="NikoshBAN" panose="02000000000000000000" pitchFamily="2" charset="0"/>
                <a:cs typeface="NikoshBAN" panose="02000000000000000000" pitchFamily="2" charset="0"/>
              </a:rPr>
              <a:t>৩.উচ্চ গতিবিশিষ্ট ইনপুট/আউটপুট সরঞ্জাম।</a:t>
            </a:r>
          </a:p>
          <a:p>
            <a:pPr algn="just"/>
            <a:r>
              <a:rPr lang="as-IN" sz="2800" dirty="0">
                <a:solidFill>
                  <a:srgbClr val="212529"/>
                </a:solidFill>
                <a:latin typeface="NikoshBAN" panose="02000000000000000000" pitchFamily="2" charset="0"/>
                <a:cs typeface="NikoshBAN" panose="02000000000000000000" pitchFamily="2" charset="0"/>
              </a:rPr>
              <a:t>৪.ফরট্রান ও কোবলসহ উচ্চতর ভাষার উদ্ভব।</a:t>
            </a:r>
          </a:p>
          <a:p>
            <a:pPr algn="just"/>
            <a:r>
              <a:rPr lang="as-IN" sz="2800" dirty="0">
                <a:solidFill>
                  <a:srgbClr val="212529"/>
                </a:solidFill>
                <a:latin typeface="NikoshBAN" panose="02000000000000000000" pitchFamily="2" charset="0"/>
                <a:cs typeface="NikoshBAN" panose="02000000000000000000" pitchFamily="2" charset="0"/>
              </a:rPr>
              <a:t>৫.আকৃতির সংকোচন।</a:t>
            </a:r>
          </a:p>
          <a:p>
            <a:pPr algn="just"/>
            <a:r>
              <a:rPr lang="as-IN" sz="2800" dirty="0">
                <a:solidFill>
                  <a:srgbClr val="212529"/>
                </a:solidFill>
                <a:latin typeface="NikoshBAN" panose="02000000000000000000" pitchFamily="2" charset="0"/>
                <a:cs typeface="NikoshBAN" panose="02000000000000000000" pitchFamily="2" charset="0"/>
              </a:rPr>
              <a:t>৬.তাপ সমস্যার অবসান</a:t>
            </a:r>
          </a:p>
          <a:p>
            <a:pPr algn="just"/>
            <a:r>
              <a:rPr lang="as-IN" sz="2800" dirty="0">
                <a:solidFill>
                  <a:srgbClr val="212529"/>
                </a:solidFill>
                <a:latin typeface="NikoshBAN" panose="02000000000000000000" pitchFamily="2" charset="0"/>
                <a:cs typeface="NikoshBAN" panose="02000000000000000000" pitchFamily="2" charset="0"/>
              </a:rPr>
              <a:t>৭.টেলিফোন লাইন ব্যবহার করে ডেটা প্রেরণের ব্যবস্থা</a:t>
            </a:r>
          </a:p>
          <a:p>
            <a:pPr algn="just"/>
            <a:r>
              <a:rPr lang="as-IN" sz="2800" dirty="0">
                <a:solidFill>
                  <a:srgbClr val="212529"/>
                </a:solidFill>
                <a:latin typeface="NikoshBAN" panose="02000000000000000000" pitchFamily="2" charset="0"/>
                <a:cs typeface="NikoshBAN" panose="02000000000000000000" pitchFamily="2" charset="0"/>
              </a:rPr>
              <a:t>৮.গতি ও নির্ভরযােগ্যতার উন্নতি।।</a:t>
            </a:r>
            <a:endParaRPr lang="as-IN" sz="2800" b="0" i="0" dirty="0">
              <a:solidFill>
                <a:srgbClr val="212529"/>
              </a:solidFill>
              <a:effectLst/>
              <a:latin typeface="NikoshBAN" panose="02000000000000000000" pitchFamily="2" charset="0"/>
              <a:cs typeface="NikoshBAN" panose="02000000000000000000" pitchFamily="2" charset="0"/>
            </a:endParaRPr>
          </a:p>
        </p:txBody>
      </p:sp>
      <p:sp>
        <p:nvSpPr>
          <p:cNvPr id="6" name="Rectangle 5"/>
          <p:cNvSpPr/>
          <p:nvPr/>
        </p:nvSpPr>
        <p:spPr>
          <a:xfrm>
            <a:off x="2885661" y="424154"/>
            <a:ext cx="6515916" cy="369332"/>
          </a:xfrm>
          <a:prstGeom prst="rect">
            <a:avLst/>
          </a:prstGeom>
        </p:spPr>
        <p:txBody>
          <a:bodyPr wrap="squar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as-IN" b="1" dirty="0">
                <a:ln/>
                <a:solidFill>
                  <a:schemeClr val="accent3"/>
                </a:solidFill>
                <a:effectLst>
                  <a:glow rad="228600">
                    <a:schemeClr val="accent4">
                      <a:satMod val="175000"/>
                      <a:alpha val="40000"/>
                    </a:schemeClr>
                  </a:glow>
                </a:effectLst>
                <a:latin typeface="bangla"/>
              </a:rPr>
              <a:t>বিভিন্ন প্রজন্মের কম্পিউটারের বৈশিষ্ট্যাবলী</a:t>
            </a:r>
            <a:endParaRPr lang="en-US" b="1" dirty="0">
              <a:ln/>
              <a:solidFill>
                <a:schemeClr val="accent3"/>
              </a:solidFill>
              <a:effectLst>
                <a:glow rad="228600">
                  <a:schemeClr val="accent4">
                    <a:satMod val="175000"/>
                    <a:alpha val="40000"/>
                  </a:schemeClr>
                </a:glo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959" y="2472744"/>
            <a:ext cx="3670906" cy="306517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0563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022" y="1217640"/>
            <a:ext cx="10646825" cy="523220"/>
          </a:xfrm>
          <a:prstGeom prst="rect">
            <a:avLst/>
          </a:prstGeom>
        </p:spPr>
        <p:txBody>
          <a:bodyPr wrap="none">
            <a:spAutoFit/>
          </a:bodyPr>
          <a:lstStyle/>
          <a:p>
            <a:pPr marL="504292" indent="-504292">
              <a:buFont typeface="Wingdings" panose="05000000000000000000" pitchFamily="2" charset="2"/>
              <a:buChar char="q"/>
            </a:pPr>
            <a:r>
              <a:rPr lang="as-IN" sz="2800" b="1" dirty="0">
                <a:solidFill>
                  <a:srgbClr val="212529"/>
                </a:solidFill>
                <a:latin typeface="NikoshBAN" panose="02000000000000000000" pitchFamily="2" charset="0"/>
                <a:cs typeface="NikoshBAN" panose="02000000000000000000" pitchFamily="2" charset="0"/>
              </a:rPr>
              <a:t>তৃতীয় প্রজন্ম কম্পিউটার বা </a:t>
            </a:r>
            <a:r>
              <a:rPr lang="en-US" sz="2800" b="1" dirty="0">
                <a:solidFill>
                  <a:srgbClr val="212529"/>
                </a:solidFill>
                <a:latin typeface="NikoshBAN" panose="02000000000000000000" pitchFamily="2" charset="0"/>
                <a:cs typeface="NikoshBAN" panose="02000000000000000000" pitchFamily="2" charset="0"/>
              </a:rPr>
              <a:t>Third Generation Computer (</a:t>
            </a:r>
            <a:r>
              <a:rPr lang="as-IN" sz="2800" b="1" dirty="0">
                <a:solidFill>
                  <a:srgbClr val="212529"/>
                </a:solidFill>
                <a:latin typeface="NikoshBAN" panose="02000000000000000000" pitchFamily="2" charset="0"/>
                <a:cs typeface="NikoshBAN" panose="02000000000000000000" pitchFamily="2" charset="0"/>
              </a:rPr>
              <a:t>১৯৬৫-১৯৭১</a:t>
            </a:r>
            <a:r>
              <a:rPr lang="as-IN" sz="2800" b="1" dirty="0" smtClean="0">
                <a:solidFill>
                  <a:srgbClr val="212529"/>
                </a:solidFill>
                <a:latin typeface="NikoshBAN" panose="02000000000000000000" pitchFamily="2" charset="0"/>
                <a:cs typeface="NikoshBAN" panose="02000000000000000000" pitchFamily="2" charset="0"/>
              </a:rPr>
              <a:t>)</a:t>
            </a:r>
            <a:r>
              <a:rPr lang="en-US" sz="28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15011" y="2257022"/>
            <a:ext cx="6941858" cy="3970318"/>
          </a:xfrm>
          <a:prstGeom prst="rect">
            <a:avLst/>
          </a:prstGeom>
        </p:spPr>
        <p:txBody>
          <a:bodyPr wrap="square">
            <a:spAutoFit/>
          </a:bodyPr>
          <a:lstStyle/>
          <a:p>
            <a:pPr algn="just"/>
            <a:r>
              <a:rPr lang="as-IN" sz="2800" b="1" dirty="0">
                <a:solidFill>
                  <a:srgbClr val="212529"/>
                </a:solidFill>
                <a:latin typeface="NikoshBAN" panose="02000000000000000000" pitchFamily="2" charset="0"/>
                <a:cs typeface="NikoshBAN" panose="02000000000000000000" pitchFamily="2" charset="0"/>
              </a:rPr>
              <a:t>বৈশিষ্ট্য :</a:t>
            </a:r>
            <a:endParaRPr lang="as-IN" sz="2800" dirty="0">
              <a:solidFill>
                <a:srgbClr val="212529"/>
              </a:solidFill>
              <a:latin typeface="NikoshBAN" panose="02000000000000000000" pitchFamily="2" charset="0"/>
              <a:cs typeface="NikoshBAN" panose="02000000000000000000" pitchFamily="2" charset="0"/>
            </a:endParaRPr>
          </a:p>
          <a:p>
            <a:pPr algn="just"/>
            <a:r>
              <a:rPr lang="as-IN" sz="2800" dirty="0">
                <a:solidFill>
                  <a:srgbClr val="212529"/>
                </a:solidFill>
                <a:latin typeface="NikoshBAN" panose="02000000000000000000" pitchFamily="2" charset="0"/>
                <a:cs typeface="NikoshBAN" panose="02000000000000000000" pitchFamily="2" charset="0"/>
              </a:rPr>
              <a:t>১.একীভূত বর্তনী বা ইন্টিগ্রেটেড সার্কিটের (</a:t>
            </a:r>
            <a:r>
              <a:rPr lang="en-US" sz="2800" dirty="0">
                <a:solidFill>
                  <a:srgbClr val="212529"/>
                </a:solidFill>
                <a:latin typeface="NikoshBAN" panose="02000000000000000000" pitchFamily="2" charset="0"/>
                <a:cs typeface="NikoshBAN" panose="02000000000000000000" pitchFamily="2" charset="0"/>
              </a:rPr>
              <a:t>IC) </a:t>
            </a:r>
            <a:r>
              <a:rPr lang="as-IN" sz="2800" dirty="0">
                <a:solidFill>
                  <a:srgbClr val="212529"/>
                </a:solidFill>
                <a:latin typeface="NikoshBAN" panose="02000000000000000000" pitchFamily="2" charset="0"/>
                <a:cs typeface="NikoshBAN" panose="02000000000000000000" pitchFamily="2" charset="0"/>
              </a:rPr>
              <a:t>ব্যাপক প্রচলন।</a:t>
            </a:r>
          </a:p>
          <a:p>
            <a:pPr algn="just"/>
            <a:r>
              <a:rPr lang="as-IN" sz="2800" dirty="0">
                <a:solidFill>
                  <a:srgbClr val="212529"/>
                </a:solidFill>
                <a:latin typeface="NikoshBAN" panose="02000000000000000000" pitchFamily="2" charset="0"/>
                <a:cs typeface="NikoshBAN" panose="02000000000000000000" pitchFamily="2" charset="0"/>
              </a:rPr>
              <a:t>২.অর্ধপরিবাহী মেমােরির উদ্ভব ও বিকাশ</a:t>
            </a:r>
          </a:p>
          <a:p>
            <a:pPr algn="just"/>
            <a:r>
              <a:rPr lang="as-IN" sz="2800" dirty="0">
                <a:solidFill>
                  <a:srgbClr val="212529"/>
                </a:solidFill>
                <a:latin typeface="NikoshBAN" panose="02000000000000000000" pitchFamily="2" charset="0"/>
                <a:cs typeface="NikoshBAN" panose="02000000000000000000" pitchFamily="2" charset="0"/>
              </a:rPr>
              <a:t>৩.আকৃতির সংকোচন</a:t>
            </a:r>
          </a:p>
          <a:p>
            <a:pPr algn="just"/>
            <a:r>
              <a:rPr lang="as-IN" sz="2800" dirty="0">
                <a:solidFill>
                  <a:srgbClr val="212529"/>
                </a:solidFill>
                <a:latin typeface="NikoshBAN" panose="02000000000000000000" pitchFamily="2" charset="0"/>
                <a:cs typeface="NikoshBAN" panose="02000000000000000000" pitchFamily="2" charset="0"/>
              </a:rPr>
              <a:t>৪.উন্নত কার্যকারিতা ও নির্ভরযােগ্যতা</a:t>
            </a:r>
          </a:p>
          <a:p>
            <a:pPr algn="just"/>
            <a:r>
              <a:rPr lang="as-IN" sz="2800" dirty="0">
                <a:solidFill>
                  <a:srgbClr val="212529"/>
                </a:solidFill>
                <a:latin typeface="NikoshBAN" panose="02000000000000000000" pitchFamily="2" charset="0"/>
                <a:cs typeface="NikoshBAN" panose="02000000000000000000" pitchFamily="2" charset="0"/>
              </a:rPr>
              <a:t>৫.মিনি কম্পিউটারের প্রচলন</a:t>
            </a:r>
          </a:p>
          <a:p>
            <a:pPr algn="just"/>
            <a:r>
              <a:rPr lang="as-IN" sz="2800" dirty="0">
                <a:solidFill>
                  <a:srgbClr val="212529"/>
                </a:solidFill>
                <a:latin typeface="NikoshBAN" panose="02000000000000000000" pitchFamily="2" charset="0"/>
                <a:cs typeface="NikoshBAN" panose="02000000000000000000" pitchFamily="2" charset="0"/>
              </a:rPr>
              <a:t>৬.উচ্চতর ভাষার বহুল প্রচলন।</a:t>
            </a:r>
          </a:p>
          <a:p>
            <a:pPr algn="just"/>
            <a:r>
              <a:rPr lang="as-IN" sz="2800" dirty="0">
                <a:solidFill>
                  <a:srgbClr val="212529"/>
                </a:solidFill>
                <a:latin typeface="NikoshBAN" panose="02000000000000000000" pitchFamily="2" charset="0"/>
                <a:cs typeface="NikoshBAN" panose="02000000000000000000" pitchFamily="2" charset="0"/>
              </a:rPr>
              <a:t>৭.ভিডিও মনিটর ও লাইন প্রিন্টারের প্রচলন এবং নির্বাহী পদ্ধতির উন্নয়ন।</a:t>
            </a:r>
            <a:endParaRPr lang="as-IN" sz="2800" b="0" i="0" dirty="0">
              <a:solidFill>
                <a:srgbClr val="212529"/>
              </a:solidFill>
              <a:effectLst/>
              <a:latin typeface="NikoshBAN" panose="02000000000000000000" pitchFamily="2" charset="0"/>
              <a:cs typeface="NikoshBAN" panose="02000000000000000000" pitchFamily="2" charset="0"/>
            </a:endParaRPr>
          </a:p>
        </p:txBody>
      </p:sp>
      <p:sp>
        <p:nvSpPr>
          <p:cNvPr id="6" name="Rectangle 5"/>
          <p:cNvSpPr/>
          <p:nvPr/>
        </p:nvSpPr>
        <p:spPr>
          <a:xfrm>
            <a:off x="2885661" y="424154"/>
            <a:ext cx="6515916" cy="369332"/>
          </a:xfrm>
          <a:prstGeom prst="rect">
            <a:avLst/>
          </a:prstGeom>
        </p:spPr>
        <p:txBody>
          <a:bodyPr wrap="squar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as-IN" b="1" dirty="0">
                <a:ln/>
                <a:solidFill>
                  <a:schemeClr val="accent3"/>
                </a:solidFill>
                <a:effectLst>
                  <a:glow rad="228600">
                    <a:schemeClr val="accent4">
                      <a:satMod val="175000"/>
                      <a:alpha val="40000"/>
                    </a:schemeClr>
                  </a:glow>
                </a:effectLst>
                <a:latin typeface="bangla"/>
              </a:rPr>
              <a:t>বিভিন্ন প্রজন্মের কম্পিউটারের বৈশিষ্ট্যাবলী</a:t>
            </a:r>
            <a:endParaRPr lang="en-US" b="1" dirty="0">
              <a:ln/>
              <a:solidFill>
                <a:schemeClr val="accent3"/>
              </a:solidFill>
              <a:effectLst>
                <a:glow rad="228600">
                  <a:schemeClr val="accent4">
                    <a:satMod val="175000"/>
                    <a:alpha val="40000"/>
                  </a:schemeClr>
                </a:glo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880" y="2508726"/>
            <a:ext cx="3593349" cy="3209494"/>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9021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8879" y="1244990"/>
            <a:ext cx="9646052" cy="448739"/>
          </a:xfrm>
          <a:prstGeom prst="rect">
            <a:avLst/>
          </a:prstGeom>
        </p:spPr>
        <p:txBody>
          <a:bodyPr wrap="none">
            <a:prstTxWarp prst="textPlain">
              <a:avLst/>
            </a:prstTxWarp>
            <a:spAutoFit/>
          </a:bodyPr>
          <a:lstStyle/>
          <a:p>
            <a:pPr marL="571500" indent="-571500">
              <a:buFont typeface="Wingdings" panose="05000000000000000000" pitchFamily="2" charset="2"/>
              <a:buChar char="q"/>
            </a:pPr>
            <a:r>
              <a:rPr lang="as-IN" sz="3600" b="1" dirty="0">
                <a:solidFill>
                  <a:srgbClr val="212529"/>
                </a:solidFill>
                <a:latin typeface="bangla"/>
              </a:rPr>
              <a:t>চতুর্থ প্রজন্ম কম্পিউটার বা </a:t>
            </a:r>
            <a:r>
              <a:rPr lang="en-US" sz="3600" b="1" dirty="0">
                <a:solidFill>
                  <a:srgbClr val="212529"/>
                </a:solidFill>
                <a:latin typeface="bangla"/>
              </a:rPr>
              <a:t>Fourth Generation Computer (</a:t>
            </a:r>
            <a:r>
              <a:rPr lang="as-IN" sz="3600" b="1" dirty="0">
                <a:solidFill>
                  <a:srgbClr val="212529"/>
                </a:solidFill>
                <a:latin typeface="bangla"/>
              </a:rPr>
              <a:t>১৯৭১-বর্তমান কাল)</a:t>
            </a:r>
            <a:endParaRPr lang="en-US" sz="3600" dirty="0"/>
          </a:p>
        </p:txBody>
      </p:sp>
      <p:sp>
        <p:nvSpPr>
          <p:cNvPr id="6" name="Frame 5"/>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72707" y="2145234"/>
            <a:ext cx="6487948" cy="3970318"/>
          </a:xfrm>
          <a:prstGeom prst="rect">
            <a:avLst/>
          </a:prstGeom>
        </p:spPr>
        <p:txBody>
          <a:bodyPr wrap="square">
            <a:spAutoFit/>
          </a:bodyPr>
          <a:lstStyle/>
          <a:p>
            <a:pPr algn="just"/>
            <a:r>
              <a:rPr lang="as-IN" sz="2800" dirty="0">
                <a:solidFill>
                  <a:srgbClr val="212529"/>
                </a:solidFill>
                <a:latin typeface="NikoshBAN" panose="02000000000000000000" pitchFamily="2" charset="0"/>
                <a:cs typeface="NikoshBAN" panose="02000000000000000000" pitchFamily="2" charset="0"/>
              </a:rPr>
              <a:t>বৈশিষ্ট্য :</a:t>
            </a:r>
          </a:p>
          <a:p>
            <a:pPr algn="just"/>
            <a:r>
              <a:rPr lang="as-IN" sz="2800" dirty="0">
                <a:solidFill>
                  <a:srgbClr val="212529"/>
                </a:solidFill>
                <a:latin typeface="NikoshBAN" panose="02000000000000000000" pitchFamily="2" charset="0"/>
                <a:cs typeface="NikoshBAN" panose="02000000000000000000" pitchFamily="2" charset="0"/>
              </a:rPr>
              <a:t>১. বৃহদাকার একীভূত বর্তনী (</a:t>
            </a:r>
            <a:r>
              <a:rPr lang="en-US" sz="2800" dirty="0">
                <a:solidFill>
                  <a:srgbClr val="212529"/>
                </a:solidFill>
                <a:latin typeface="NikoshBAN" panose="02000000000000000000" pitchFamily="2" charset="0"/>
                <a:cs typeface="NikoshBAN" panose="02000000000000000000" pitchFamily="2" charset="0"/>
              </a:rPr>
              <a:t>VLSI)</a:t>
            </a:r>
          </a:p>
          <a:p>
            <a:pPr algn="just"/>
            <a:r>
              <a:rPr lang="as-IN" sz="2800" dirty="0">
                <a:solidFill>
                  <a:srgbClr val="212529"/>
                </a:solidFill>
                <a:latin typeface="NikoshBAN" panose="02000000000000000000" pitchFamily="2" charset="0"/>
                <a:cs typeface="NikoshBAN" panose="02000000000000000000" pitchFamily="2" charset="0"/>
              </a:rPr>
              <a:t>২. মাইক্রোপ্রসেসর (</a:t>
            </a:r>
            <a:r>
              <a:rPr lang="en-US" sz="2800" dirty="0">
                <a:solidFill>
                  <a:srgbClr val="212529"/>
                </a:solidFill>
                <a:latin typeface="NikoshBAN" panose="02000000000000000000" pitchFamily="2" charset="0"/>
                <a:cs typeface="NikoshBAN" panose="02000000000000000000" pitchFamily="2" charset="0"/>
              </a:rPr>
              <a:t>Microprocessor) </a:t>
            </a:r>
            <a:r>
              <a:rPr lang="as-IN" sz="2800" dirty="0">
                <a:solidFill>
                  <a:srgbClr val="212529"/>
                </a:solidFill>
                <a:latin typeface="NikoshBAN" panose="02000000000000000000" pitchFamily="2" charset="0"/>
                <a:cs typeface="NikoshBAN" panose="02000000000000000000" pitchFamily="2" charset="0"/>
              </a:rPr>
              <a:t>ও মাইক্রোকম্পিউটার (বা পার্সোনাল কম্পিউটার) এর প্রসার ও প্রচলন।</a:t>
            </a:r>
          </a:p>
          <a:p>
            <a:pPr algn="just"/>
            <a:r>
              <a:rPr lang="as-IN" sz="2800" dirty="0">
                <a:solidFill>
                  <a:srgbClr val="212529"/>
                </a:solidFill>
                <a:latin typeface="NikoshBAN" panose="02000000000000000000" pitchFamily="2" charset="0"/>
                <a:cs typeface="NikoshBAN" panose="02000000000000000000" pitchFamily="2" charset="0"/>
              </a:rPr>
              <a:t>৩. বর্ধিত ডেটা ধারণক্ষমতা</a:t>
            </a:r>
          </a:p>
          <a:p>
            <a:pPr algn="just"/>
            <a:r>
              <a:rPr lang="as-IN" sz="2800" dirty="0">
                <a:solidFill>
                  <a:srgbClr val="212529"/>
                </a:solidFill>
                <a:latin typeface="NikoshBAN" panose="02000000000000000000" pitchFamily="2" charset="0"/>
                <a:cs typeface="NikoshBAN" panose="02000000000000000000" pitchFamily="2" charset="0"/>
              </a:rPr>
              <a:t>৪. নির্ভরযােগ্যতার উন্নতি</a:t>
            </a:r>
          </a:p>
          <a:p>
            <a:pPr algn="just"/>
            <a:r>
              <a:rPr lang="as-IN" sz="2800" dirty="0">
                <a:solidFill>
                  <a:srgbClr val="212529"/>
                </a:solidFill>
                <a:latin typeface="NikoshBAN" panose="02000000000000000000" pitchFamily="2" charset="0"/>
                <a:cs typeface="NikoshBAN" panose="02000000000000000000" pitchFamily="2" charset="0"/>
              </a:rPr>
              <a:t>৫. সরাসরি প্রয়ােগের জন্য প্রােগ্রাম প্যাকেজের ব্যাপক প্রচলন।</a:t>
            </a:r>
            <a:endParaRPr lang="as-IN" sz="2800" b="0" i="0" dirty="0">
              <a:solidFill>
                <a:srgbClr val="212529"/>
              </a:solidFill>
              <a:effectLst/>
              <a:latin typeface="NikoshBAN" panose="02000000000000000000" pitchFamily="2" charset="0"/>
              <a:cs typeface="NikoshBAN" panose="02000000000000000000" pitchFamily="2" charset="0"/>
            </a:endParaRPr>
          </a:p>
        </p:txBody>
      </p:sp>
      <p:sp>
        <p:nvSpPr>
          <p:cNvPr id="8" name="Rectangle 7"/>
          <p:cNvSpPr/>
          <p:nvPr/>
        </p:nvSpPr>
        <p:spPr>
          <a:xfrm>
            <a:off x="2885661" y="424154"/>
            <a:ext cx="6515916" cy="369332"/>
          </a:xfrm>
          <a:prstGeom prst="rect">
            <a:avLst/>
          </a:prstGeom>
        </p:spPr>
        <p:txBody>
          <a:bodyPr wrap="squar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as-IN" b="1" dirty="0">
                <a:ln/>
                <a:solidFill>
                  <a:schemeClr val="accent3"/>
                </a:solidFill>
                <a:effectLst>
                  <a:glow rad="228600">
                    <a:schemeClr val="accent4">
                      <a:satMod val="175000"/>
                      <a:alpha val="40000"/>
                    </a:schemeClr>
                  </a:glow>
                </a:effectLst>
                <a:latin typeface="bangla"/>
              </a:rPr>
              <a:t>বিভিন্ন প্রজন্মের কম্পিউটারের বৈশিষ্ট্যাবলী</a:t>
            </a:r>
            <a:endParaRPr lang="en-US" b="1" dirty="0">
              <a:ln/>
              <a:solidFill>
                <a:schemeClr val="accent3"/>
              </a:solidFill>
              <a:effectLst>
                <a:glow rad="228600">
                  <a:schemeClr val="accent4">
                    <a:satMod val="175000"/>
                    <a:alpha val="40000"/>
                  </a:schemeClr>
                </a:glo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62" y="2455595"/>
            <a:ext cx="3743959" cy="3159593"/>
          </a:xfrm>
          <a:prstGeom prst="rect">
            <a:avLst/>
          </a:prstGeom>
          <a:ln>
            <a:noFill/>
          </a:ln>
          <a:effectLst>
            <a:glow rad="228600">
              <a:schemeClr val="accent1">
                <a:satMod val="175000"/>
                <a:alpha val="40000"/>
              </a:schemeClr>
            </a:glow>
            <a:softEdge rad="112500"/>
          </a:effectLst>
        </p:spPr>
      </p:pic>
    </p:spTree>
    <p:extLst>
      <p:ext uri="{BB962C8B-B14F-4D97-AF65-F5344CB8AC3E}">
        <p14:creationId xmlns:p14="http://schemas.microsoft.com/office/powerpoint/2010/main" val="7174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628" y="1304604"/>
            <a:ext cx="9131987" cy="461665"/>
          </a:xfrm>
          <a:prstGeom prst="rect">
            <a:avLst/>
          </a:prstGeom>
        </p:spPr>
        <p:txBody>
          <a:bodyPr wrap="none">
            <a:prstTxWarp prst="textPlain">
              <a:avLst/>
            </a:prstTxWarp>
            <a:spAutoFit/>
          </a:bodyPr>
          <a:lstStyle/>
          <a:p>
            <a:pPr marL="504292" indent="-504292">
              <a:buFont typeface="Wingdings" panose="05000000000000000000" pitchFamily="2" charset="2"/>
              <a:buChar char="q"/>
            </a:pPr>
            <a:r>
              <a:rPr lang="as-IN" sz="2400" b="1" dirty="0">
                <a:solidFill>
                  <a:srgbClr val="212529"/>
                </a:solidFill>
                <a:latin typeface="NikoshBAN" panose="02000000000000000000" pitchFamily="2" charset="0"/>
                <a:cs typeface="NikoshBAN" panose="02000000000000000000" pitchFamily="2" charset="0"/>
              </a:rPr>
              <a:t>পঞ্চম প্রজন্ম কম্পিউটার (</a:t>
            </a:r>
            <a:r>
              <a:rPr lang="en-US" sz="2400" b="1" dirty="0">
                <a:solidFill>
                  <a:srgbClr val="212529"/>
                </a:solidFill>
                <a:latin typeface="NikoshBAN" panose="02000000000000000000" pitchFamily="2" charset="0"/>
                <a:cs typeface="NikoshBAN" panose="02000000000000000000" pitchFamily="2" charset="0"/>
              </a:rPr>
              <a:t>Fifth Generation Computer) (</a:t>
            </a:r>
            <a:r>
              <a:rPr lang="as-IN" sz="2400" b="1" dirty="0">
                <a:solidFill>
                  <a:srgbClr val="212529"/>
                </a:solidFill>
                <a:latin typeface="NikoshBAN" panose="02000000000000000000" pitchFamily="2" charset="0"/>
                <a:cs typeface="NikoshBAN" panose="02000000000000000000" pitchFamily="2" charset="0"/>
              </a:rPr>
              <a:t>ভবিষ্যৎ প্রজন্ম</a:t>
            </a:r>
            <a:r>
              <a:rPr lang="as-IN" sz="2400" b="1" dirty="0" smtClean="0">
                <a:solidFill>
                  <a:srgbClr val="212529"/>
                </a:solidFill>
                <a:latin typeface="NikoshBAN" panose="02000000000000000000" pitchFamily="2" charset="0"/>
                <a:cs typeface="NikoshBAN" panose="02000000000000000000" pitchFamily="2" charset="0"/>
              </a:rPr>
              <a:t>)</a:t>
            </a:r>
            <a:r>
              <a:rPr lang="en-US" sz="24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78664" y="2105696"/>
            <a:ext cx="7609269" cy="3785652"/>
          </a:xfrm>
          <a:prstGeom prst="rect">
            <a:avLst/>
          </a:prstGeom>
        </p:spPr>
        <p:txBody>
          <a:bodyPr wrap="square">
            <a:spAutoFit/>
          </a:bodyPr>
          <a:lstStyle/>
          <a:p>
            <a:pPr algn="just"/>
            <a:r>
              <a:rPr lang="as-IN" sz="2400" b="1" dirty="0">
                <a:solidFill>
                  <a:srgbClr val="212529"/>
                </a:solidFill>
                <a:latin typeface="NikoshBAN" panose="02000000000000000000" pitchFamily="2" charset="0"/>
                <a:cs typeface="NikoshBAN" panose="02000000000000000000" pitchFamily="2" charset="0"/>
              </a:rPr>
              <a:t>বৈশিষ্ট্য :</a:t>
            </a:r>
            <a:endParaRPr lang="as-IN" sz="2400" dirty="0">
              <a:solidFill>
                <a:srgbClr val="212529"/>
              </a:solidFill>
              <a:latin typeface="NikoshBAN" panose="02000000000000000000" pitchFamily="2" charset="0"/>
              <a:cs typeface="NikoshBAN" panose="02000000000000000000" pitchFamily="2" charset="0"/>
            </a:endParaRPr>
          </a:p>
          <a:p>
            <a:pPr algn="just"/>
            <a:r>
              <a:rPr lang="as-IN" sz="2400" dirty="0">
                <a:solidFill>
                  <a:srgbClr val="212529"/>
                </a:solidFill>
                <a:latin typeface="NikoshBAN" panose="02000000000000000000" pitchFamily="2" charset="0"/>
                <a:cs typeface="NikoshBAN" panose="02000000000000000000" pitchFamily="2" charset="0"/>
              </a:rPr>
              <a:t>১. বহু মাইক্রোপ্রসেসরবিশিষ্ট একীভূত বর্তনী সম্বলিত।</a:t>
            </a:r>
          </a:p>
          <a:p>
            <a:pPr algn="just"/>
            <a:r>
              <a:rPr lang="as-IN" sz="2400" dirty="0">
                <a:solidFill>
                  <a:srgbClr val="212529"/>
                </a:solidFill>
                <a:latin typeface="NikoshBAN" panose="02000000000000000000" pitchFamily="2" charset="0"/>
                <a:cs typeface="NikoshBAN" panose="02000000000000000000" pitchFamily="2" charset="0"/>
              </a:rPr>
              <a:t>২. কৃত্রিম বুদ্ধির ব্যবহার।</a:t>
            </a:r>
          </a:p>
          <a:p>
            <a:pPr algn="just"/>
            <a:r>
              <a:rPr lang="as-IN" sz="2400" dirty="0">
                <a:solidFill>
                  <a:srgbClr val="212529"/>
                </a:solidFill>
                <a:latin typeface="NikoshBAN" panose="02000000000000000000" pitchFamily="2" charset="0"/>
                <a:cs typeface="NikoshBAN" panose="02000000000000000000" pitchFamily="2" charset="0"/>
              </a:rPr>
              <a:t>৩. কম্পিউটার বর্তনীতে অপটিক্যাল ফাইবারের (</a:t>
            </a:r>
            <a:r>
              <a:rPr lang="en-US" sz="2400" dirty="0">
                <a:solidFill>
                  <a:srgbClr val="212529"/>
                </a:solidFill>
                <a:latin typeface="NikoshBAN" panose="02000000000000000000" pitchFamily="2" charset="0"/>
                <a:cs typeface="NikoshBAN" panose="02000000000000000000" pitchFamily="2" charset="0"/>
              </a:rPr>
              <a:t>Optical Fiber) </a:t>
            </a:r>
            <a:r>
              <a:rPr lang="as-IN" sz="2400" dirty="0">
                <a:solidFill>
                  <a:srgbClr val="212529"/>
                </a:solidFill>
                <a:latin typeface="NikoshBAN" panose="02000000000000000000" pitchFamily="2" charset="0"/>
                <a:cs typeface="NikoshBAN" panose="02000000000000000000" pitchFamily="2" charset="0"/>
              </a:rPr>
              <a:t>ব্যবহার।</a:t>
            </a:r>
          </a:p>
          <a:p>
            <a:pPr algn="just"/>
            <a:r>
              <a:rPr lang="as-IN" sz="2400" dirty="0">
                <a:solidFill>
                  <a:srgbClr val="212529"/>
                </a:solidFill>
                <a:latin typeface="NikoshBAN" panose="02000000000000000000" pitchFamily="2" charset="0"/>
                <a:cs typeface="NikoshBAN" panose="02000000000000000000" pitchFamily="2" charset="0"/>
              </a:rPr>
              <a:t>৪. প্রােগ্রাম সামগ্রীর উন্নতি।।</a:t>
            </a:r>
          </a:p>
          <a:p>
            <a:pPr algn="just"/>
            <a:r>
              <a:rPr lang="as-IN" sz="2400" dirty="0">
                <a:solidFill>
                  <a:srgbClr val="212529"/>
                </a:solidFill>
                <a:latin typeface="NikoshBAN" panose="02000000000000000000" pitchFamily="2" charset="0"/>
                <a:cs typeface="NikoshBAN" panose="02000000000000000000" pitchFamily="2" charset="0"/>
              </a:rPr>
              <a:t>৫. স্বয়ংক্রিয় অনুবাদ, শ্রবণযােগ্য শব্দ দিয়ে কম্পিউটারের সাথে সংযােগ ।</a:t>
            </a:r>
          </a:p>
          <a:p>
            <a:pPr algn="just"/>
            <a:r>
              <a:rPr lang="as-IN" sz="2400" dirty="0">
                <a:solidFill>
                  <a:srgbClr val="212529"/>
                </a:solidFill>
                <a:latin typeface="NikoshBAN" panose="02000000000000000000" pitchFamily="2" charset="0"/>
                <a:cs typeface="NikoshBAN" panose="02000000000000000000" pitchFamily="2" charset="0"/>
              </a:rPr>
              <a:t>৬. চৌম্বক বাবল মেমােরি।।</a:t>
            </a:r>
          </a:p>
          <a:p>
            <a:pPr algn="just"/>
            <a:r>
              <a:rPr lang="as-IN" sz="2400" dirty="0">
                <a:solidFill>
                  <a:srgbClr val="212529"/>
                </a:solidFill>
                <a:latin typeface="NikoshBAN" panose="02000000000000000000" pitchFamily="2" charset="0"/>
                <a:cs typeface="NikoshBAN" panose="02000000000000000000" pitchFamily="2" charset="0"/>
              </a:rPr>
              <a:t>৭. ডেটা ধারণ ক্ষমতার ব্যাপক উন্নতি</a:t>
            </a:r>
          </a:p>
          <a:p>
            <a:pPr algn="just"/>
            <a:r>
              <a:rPr lang="as-IN" sz="2400" dirty="0">
                <a:solidFill>
                  <a:srgbClr val="212529"/>
                </a:solidFill>
                <a:latin typeface="NikoshBAN" panose="02000000000000000000" pitchFamily="2" charset="0"/>
                <a:cs typeface="NikoshBAN" panose="02000000000000000000" pitchFamily="2" charset="0"/>
              </a:rPr>
              <a:t>৮. অধিক সমৃদ্ধশালী মাইক্রোপ্রসেসর ও মাইক্রোকম্পিউটার।</a:t>
            </a:r>
          </a:p>
          <a:p>
            <a:pPr algn="just"/>
            <a:r>
              <a:rPr lang="as-IN" sz="2400" dirty="0">
                <a:solidFill>
                  <a:srgbClr val="212529"/>
                </a:solidFill>
                <a:latin typeface="NikoshBAN" panose="02000000000000000000" pitchFamily="2" charset="0"/>
                <a:cs typeface="NikoshBAN" panose="02000000000000000000" pitchFamily="2" charset="0"/>
              </a:rPr>
              <a:t>৯. বিপুল শক্তিসম্পন্ন সুপার-কম্পিউটারের উন্নয়ন ইত্যাদি।</a:t>
            </a:r>
            <a:endParaRPr lang="as-IN" sz="2400" b="0" i="0" dirty="0">
              <a:solidFill>
                <a:srgbClr val="212529"/>
              </a:solidFill>
              <a:effectLst/>
              <a:latin typeface="NikoshBAN" panose="02000000000000000000" pitchFamily="2" charset="0"/>
              <a:cs typeface="NikoshBAN" panose="02000000000000000000" pitchFamily="2" charset="0"/>
            </a:endParaRPr>
          </a:p>
        </p:txBody>
      </p:sp>
      <p:sp>
        <p:nvSpPr>
          <p:cNvPr id="6" name="Rectangle 5"/>
          <p:cNvSpPr/>
          <p:nvPr/>
        </p:nvSpPr>
        <p:spPr>
          <a:xfrm>
            <a:off x="2885661" y="424154"/>
            <a:ext cx="6515916" cy="369332"/>
          </a:xfrm>
          <a:prstGeom prst="rect">
            <a:avLst/>
          </a:prstGeom>
        </p:spPr>
        <p:txBody>
          <a:bodyPr wrap="squar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as-IN" b="1" dirty="0">
                <a:ln/>
                <a:solidFill>
                  <a:schemeClr val="accent3"/>
                </a:solidFill>
                <a:effectLst>
                  <a:glow rad="228600">
                    <a:schemeClr val="accent4">
                      <a:satMod val="175000"/>
                      <a:alpha val="40000"/>
                    </a:schemeClr>
                  </a:glow>
                </a:effectLst>
                <a:latin typeface="bangla"/>
              </a:rPr>
              <a:t>বিভিন্ন প্রজন্মের কম্পিউটারের বৈশিষ্ট্যাবলী</a:t>
            </a:r>
            <a:endParaRPr lang="en-US" b="1" dirty="0">
              <a:ln/>
              <a:solidFill>
                <a:schemeClr val="accent3"/>
              </a:solidFill>
              <a:effectLst>
                <a:glow rad="228600">
                  <a:schemeClr val="accent4">
                    <a:satMod val="175000"/>
                    <a:alpha val="40000"/>
                  </a:schemeClr>
                </a:glo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963" y="2739053"/>
            <a:ext cx="3528811" cy="2993883"/>
          </a:xfrm>
          <a:prstGeom prst="rect">
            <a:avLst/>
          </a:prstGeom>
          <a:ln>
            <a:noFill/>
          </a:ln>
          <a:effectLst>
            <a:glow rad="228600">
              <a:schemeClr val="accent5">
                <a:satMod val="175000"/>
                <a:alpha val="40000"/>
              </a:schemeClr>
            </a:glow>
            <a:softEdge rad="112500"/>
          </a:effectLst>
        </p:spPr>
      </p:pic>
    </p:spTree>
    <p:extLst>
      <p:ext uri="{BB962C8B-B14F-4D97-AF65-F5344CB8AC3E}">
        <p14:creationId xmlns:p14="http://schemas.microsoft.com/office/powerpoint/2010/main" val="424143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5103" y="1101617"/>
            <a:ext cx="7841570" cy="584775"/>
          </a:xfrm>
          <a:prstGeom prst="rect">
            <a:avLst/>
          </a:prstGeom>
        </p:spPr>
        <p:txBody>
          <a:bodyPr wrap="none">
            <a:spAutoFit/>
          </a:bodyPr>
          <a:lstStyle/>
          <a:p>
            <a:pPr marL="504292" indent="-504292">
              <a:buFont typeface="Wingdings" panose="05000000000000000000" pitchFamily="2" charset="2"/>
              <a:buChar char="q"/>
            </a:pPr>
            <a:r>
              <a:rPr lang="as-IN" sz="3200" b="1" dirty="0">
                <a:solidFill>
                  <a:srgbClr val="0B5394"/>
                </a:solidFill>
                <a:latin typeface="NikoshBAN" panose="02000000000000000000" pitchFamily="2" charset="0"/>
                <a:cs typeface="NikoshBAN" panose="02000000000000000000" pitchFamily="2" charset="0"/>
              </a:rPr>
              <a:t>৬ষ্ঠ প্রজন্মের কম্পিউটার (এখনও সাল গণনা শুরু হয় নি</a:t>
            </a:r>
            <a:r>
              <a:rPr lang="as-IN" sz="3200" b="1" dirty="0" smtClean="0">
                <a:solidFill>
                  <a:srgbClr val="0B5394"/>
                </a:solidFill>
                <a:latin typeface="NikoshBAN" panose="02000000000000000000" pitchFamily="2" charset="0"/>
                <a:cs typeface="NikoshBAN" panose="02000000000000000000" pitchFamily="2" charset="0"/>
              </a:rPr>
              <a:t>)</a:t>
            </a:r>
            <a:r>
              <a:rPr lang="en-US" sz="32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567206" y="1686392"/>
            <a:ext cx="6662671" cy="4524315"/>
          </a:xfrm>
          <a:prstGeom prst="rect">
            <a:avLst/>
          </a:prstGeom>
        </p:spPr>
        <p:txBody>
          <a:bodyPr wrap="square">
            <a:spAutoFit/>
          </a:bodyPr>
          <a:lstStyle/>
          <a:p>
            <a:r>
              <a:rPr lang="as-IN" sz="3200" dirty="0" smtClean="0">
                <a:solidFill>
                  <a:srgbClr val="2E2E2E"/>
                </a:solidFill>
                <a:latin typeface="NikoshBAN" panose="02000000000000000000" pitchFamily="2" charset="0"/>
                <a:cs typeface="NikoshBAN" panose="02000000000000000000" pitchFamily="2" charset="0"/>
              </a:rPr>
              <a:t>১</a:t>
            </a:r>
            <a:r>
              <a:rPr lang="as-IN" sz="3200" dirty="0">
                <a:solidFill>
                  <a:srgbClr val="2E2E2E"/>
                </a:solidFill>
                <a:latin typeface="NikoshBAN" panose="02000000000000000000" pitchFamily="2" charset="0"/>
                <a:cs typeface="NikoshBAN" panose="02000000000000000000" pitchFamily="2" charset="0"/>
              </a:rPr>
              <a:t>. বহু মাইক্রোপ্রসেসরবিশিষ্ট একীভূত বর্তনী,</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২. কৃত্রিম বুদ্ধিমত্তাসম্পন্ন,</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৩. মৌখিক ভাষা ব্যবহার করে কম্পিউটার চালনা,</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৪. কম্পিউটার বর্তনীতে অপটিক্যাল ফাইবারের ব্যবহার,</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৫. প্রােগ্রাম সামগ্রির উন্নতি,</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৬. চৌম্বক বাবল মেমােরির ব্যবহার,</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৭. মেমােরি ও ডেটা ধারণক্ষমতার ব্যাপক উন্নতি,</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2E2E2E"/>
                </a:solidFill>
                <a:latin typeface="NikoshBAN" panose="02000000000000000000" pitchFamily="2" charset="0"/>
                <a:cs typeface="NikoshBAN" panose="02000000000000000000" pitchFamily="2" charset="0"/>
              </a:rPr>
              <a:t>৮. সুপার কমপিউটারের ব্যাপক উন্নয়ন।</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2885661" y="424154"/>
            <a:ext cx="6515916" cy="369332"/>
          </a:xfrm>
          <a:prstGeom prst="rect">
            <a:avLst/>
          </a:prstGeom>
        </p:spPr>
        <p:txBody>
          <a:bodyPr wrap="squar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as-IN" b="1" dirty="0">
                <a:ln/>
                <a:solidFill>
                  <a:schemeClr val="accent3"/>
                </a:solidFill>
                <a:effectLst>
                  <a:glow rad="228600">
                    <a:schemeClr val="accent4">
                      <a:satMod val="175000"/>
                      <a:alpha val="40000"/>
                    </a:schemeClr>
                  </a:glow>
                </a:effectLst>
                <a:latin typeface="bangla"/>
              </a:rPr>
              <a:t>বিভিন্ন প্রজন্মের কম্পিউটারের বৈশিষ্ট্যাবলী</a:t>
            </a:r>
            <a:endParaRPr lang="en-US" b="1" dirty="0">
              <a:ln/>
              <a:solidFill>
                <a:schemeClr val="accent3"/>
              </a:solidFill>
              <a:effectLst>
                <a:glow rad="228600">
                  <a:schemeClr val="accent4">
                    <a:satMod val="175000"/>
                    <a:alpha val="40000"/>
                  </a:schemeClr>
                </a:glow>
              </a:effectLst>
            </a:endParaRPr>
          </a:p>
        </p:txBody>
      </p:sp>
      <p:pic>
        <p:nvPicPr>
          <p:cNvPr id="6" name="Picture 4" descr="How Artificial Intelligence Is Transforming Businesses - UKTN (UK ..."/>
          <p:cNvPicPr>
            <a:picLocks noChangeAspect="1" noChangeArrowheads="1"/>
          </p:cNvPicPr>
          <p:nvPr/>
        </p:nvPicPr>
        <p:blipFill>
          <a:blip r:embed="rId2"/>
          <a:srcRect/>
          <a:stretch>
            <a:fillRect/>
          </a:stretch>
        </p:blipFill>
        <p:spPr bwMode="auto">
          <a:xfrm>
            <a:off x="7588070" y="2712315"/>
            <a:ext cx="3858833" cy="2911050"/>
          </a:xfrm>
          <a:prstGeom prst="rect">
            <a:avLst/>
          </a:prstGeom>
          <a:ln>
            <a:noFill/>
          </a:ln>
          <a:effectLst>
            <a:glow rad="228600">
              <a:schemeClr val="accent5">
                <a:satMod val="175000"/>
                <a:alpha val="40000"/>
              </a:schemeClr>
            </a:glow>
            <a:softEdge rad="112500"/>
          </a:effectLst>
        </p:spPr>
      </p:pic>
    </p:spTree>
    <p:extLst>
      <p:ext uri="{BB962C8B-B14F-4D97-AF65-F5344CB8AC3E}">
        <p14:creationId xmlns:p14="http://schemas.microsoft.com/office/powerpoint/2010/main" val="260213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New Upload Image\unnamed5.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275771" y="290285"/>
            <a:ext cx="11654972" cy="6299201"/>
          </a:xfrm>
          <a:prstGeom prst="rect">
            <a:avLst/>
          </a:prstGeom>
          <a:noFill/>
        </p:spPr>
      </p:pic>
      <p:sp>
        <p:nvSpPr>
          <p:cNvPr id="5" name="Frame 4"/>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384209" y="5342277"/>
            <a:ext cx="9109619" cy="584775"/>
          </a:xfrm>
          <a:prstGeom prst="rect">
            <a:avLst/>
          </a:prstGeom>
        </p:spPr>
        <p:txBody>
          <a:bodyPr wrap="square">
            <a:prstTxWarp prst="textPlain">
              <a:avLst/>
            </a:prstTxWarp>
            <a:spAutoFit/>
          </a:bodyPr>
          <a:lstStyle/>
          <a:p>
            <a:pPr algn="ctr"/>
            <a:r>
              <a:rPr lang="en-US" sz="2824" b="1" spc="50" dirty="0">
                <a:ln w="9525" cmpd="sng">
                  <a:solidFill>
                    <a:srgbClr val="FFFF00"/>
                  </a:solidFill>
                  <a:prstDash val="solid"/>
                </a:ln>
                <a:solidFill>
                  <a:srgbClr val="FFFF00"/>
                </a:solidFill>
                <a:effectLst>
                  <a:glow rad="38100">
                    <a:schemeClr val="accent1">
                      <a:alpha val="40000"/>
                    </a:schemeClr>
                  </a:glow>
                </a:effectLst>
                <a:latin typeface="NikoshBAN" panose="02000000000000000000" pitchFamily="2" charset="0"/>
                <a:ea typeface="Times New Roman" panose="02020603050405020304" pitchFamily="18" charset="0"/>
                <a:cs typeface="NikoshBAN" panose="02000000000000000000" pitchFamily="2" charset="0"/>
              </a:rPr>
              <a:t>1. </a:t>
            </a:r>
            <a:r>
              <a:rPr lang="en-US" sz="3200" b="1" spc="50" dirty="0" err="1">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কম্পিউটারের</a:t>
            </a:r>
            <a:r>
              <a:rPr lang="en-US" sz="3200" b="1" spc="50" dirty="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প্রজন্মগুলো</a:t>
            </a:r>
            <a:r>
              <a:rPr lang="en-US" sz="3200" b="1" spc="50" dirty="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আলোচনা</a:t>
            </a:r>
            <a:r>
              <a:rPr lang="en-US" sz="3200" b="1" spc="50" dirty="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 </a:t>
            </a:r>
            <a:r>
              <a:rPr lang="en-US" sz="3200" b="1" spc="50" dirty="0" err="1" smtClean="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কর</a:t>
            </a:r>
            <a:r>
              <a:rPr lang="en-US" sz="3200" b="1" spc="50" dirty="0" smtClean="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  ।</a:t>
            </a:r>
            <a:endParaRPr lang="en-US" sz="3200" b="1" spc="50" dirty="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endParaRPr>
          </a:p>
        </p:txBody>
      </p:sp>
      <p:sp>
        <p:nvSpPr>
          <p:cNvPr id="7" name="TextBox 1" descr="Water droplets"/>
          <p:cNvSpPr>
            <a:spLocks noChangeArrowheads="1"/>
          </p:cNvSpPr>
          <p:nvPr/>
        </p:nvSpPr>
        <p:spPr bwMode="auto">
          <a:xfrm>
            <a:off x="4013563" y="417433"/>
            <a:ext cx="2958353" cy="895765"/>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b="1" spc="50" dirty="0" err="1" smtClean="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জোড়ায়</a:t>
            </a:r>
            <a:r>
              <a:rPr lang="bn-BD" sz="4412" b="1" spc="50" dirty="0" smtClean="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 </a:t>
            </a:r>
            <a:r>
              <a:rPr lang="bn-BD" sz="4412" b="1" spc="50" dirty="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rPr>
              <a:t>কাজ</a:t>
            </a:r>
            <a:endParaRPr lang="en-US" sz="4412" b="1" spc="50" dirty="0">
              <a:ln w="9525" cmpd="sng">
                <a:solidFill>
                  <a:srgbClr val="FFFF00"/>
                </a:solidFill>
                <a:prstDash val="solid"/>
              </a:ln>
              <a:solidFill>
                <a:srgbClr val="FFFF00"/>
              </a:solidFill>
              <a:effectLst>
                <a:glow rad="38100">
                  <a:schemeClr val="accent1">
                    <a:alpha val="40000"/>
                  </a:schemeClr>
                </a:glow>
              </a:effectLst>
              <a:latin typeface="NikoshBAN" pitchFamily="2" charset="0"/>
              <a:cs typeface="NikoshBAN" pitchFamily="2" charset="0"/>
            </a:endParaRPr>
          </a:p>
        </p:txBody>
      </p:sp>
      <p:pic>
        <p:nvPicPr>
          <p:cNvPr id="8" name="Picture 2" descr="E:\New Picture Down\Picture111.jpg"/>
          <p:cNvPicPr>
            <a:picLocks noChangeAspect="1" noChangeArrowheads="1"/>
          </p:cNvPicPr>
          <p:nvPr/>
        </p:nvPicPr>
        <p:blipFill>
          <a:blip r:embed="rId4"/>
          <a:srcRect/>
          <a:stretch>
            <a:fillRect/>
          </a:stretch>
        </p:blipFill>
        <p:spPr bwMode="auto">
          <a:xfrm>
            <a:off x="3129366" y="1603483"/>
            <a:ext cx="4726745" cy="333935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18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170" y="334365"/>
            <a:ext cx="6327925" cy="635559"/>
          </a:xfrm>
          <a:prstGeom prst="rect">
            <a:avLst/>
          </a:prstGeom>
        </p:spPr>
        <p:txBody>
          <a:bodyPr wrap="square">
            <a:spAutoFit/>
          </a:bodyPr>
          <a:lstStyle/>
          <a:p>
            <a:pPr marL="504292" indent="-504292">
              <a:buFont typeface="Wingdings" panose="05000000000000000000" pitchFamily="2" charset="2"/>
              <a:buChar char="q"/>
            </a:pPr>
            <a:r>
              <a:rPr lang="en-US" sz="3200" dirty="0" err="1">
                <a:latin typeface="NikoshBAN" pitchFamily="2" charset="0"/>
                <a:cs typeface="NikoshBAN" pitchFamily="2" charset="0"/>
              </a:rPr>
              <a:t>প্রথম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প্রজন্মের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কম্পিউটার</a:t>
            </a:r>
            <a:r>
              <a:rPr lang="en-US" sz="3200" dirty="0">
                <a:latin typeface="NikoshBAN" pitchFamily="2" charset="0"/>
                <a:cs typeface="NikoshBAN" pitchFamily="2" charset="0"/>
              </a:rPr>
              <a:t> </a:t>
            </a:r>
            <a:r>
              <a:rPr lang="en-US" sz="3200" b="1" dirty="0" err="1" smtClean="0">
                <a:latin typeface="NikoshBAN" pitchFamily="2" charset="0"/>
                <a:cs typeface="NikoshBAN" pitchFamily="2" charset="0"/>
              </a:rPr>
              <a:t>এনিয়াক</a:t>
            </a:r>
            <a:r>
              <a:rPr lang="en-US" sz="353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D:\my project 2\pic project 2\GettyImages-107636032-293dc66802a54c4685892d2bb7831ef5.jpg"/>
          <p:cNvPicPr>
            <a:picLocks noChangeAspect="1" noChangeArrowheads="1"/>
          </p:cNvPicPr>
          <p:nvPr/>
        </p:nvPicPr>
        <p:blipFill>
          <a:blip r:embed="rId2"/>
          <a:srcRect/>
          <a:stretch>
            <a:fillRect/>
          </a:stretch>
        </p:blipFill>
        <p:spPr bwMode="auto">
          <a:xfrm>
            <a:off x="3430074" y="1151976"/>
            <a:ext cx="4915436" cy="2764092"/>
          </a:xfrm>
          <a:prstGeom prst="rect">
            <a:avLst/>
          </a:prstGeom>
          <a:noFill/>
        </p:spPr>
      </p:pic>
      <p:sp>
        <p:nvSpPr>
          <p:cNvPr id="6" name="TextBox 5"/>
          <p:cNvSpPr txBox="1"/>
          <p:nvPr/>
        </p:nvSpPr>
        <p:spPr>
          <a:xfrm>
            <a:off x="1361941" y="4137350"/>
            <a:ext cx="9688131" cy="584775"/>
          </a:xfrm>
          <a:prstGeom prst="rect">
            <a:avLst/>
          </a:prstGeom>
          <a:noFill/>
        </p:spPr>
        <p:txBody>
          <a:bodyPr wrap="square" rtlCol="0">
            <a:spAutoFit/>
          </a:bodyPr>
          <a:lstStyle/>
          <a:p>
            <a:r>
              <a:rPr lang="en-US" sz="3200" dirty="0" err="1" smtClean="0">
                <a:latin typeface="NikoshBAN" pitchFamily="2" charset="0"/>
                <a:cs typeface="NikoshBAN" pitchFamily="2" charset="0"/>
              </a:rPr>
              <a:t>এটি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নাড়াচাড়া</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রক্ষনাবেক্ষন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সমস্যার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বিষয়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endParaRPr lang="en-US" sz="3200" dirty="0">
              <a:latin typeface="NikoshBAN" pitchFamily="2" charset="0"/>
              <a:cs typeface="NikoshBAN" pitchFamily="2" charset="0"/>
            </a:endParaRPr>
          </a:p>
        </p:txBody>
      </p:sp>
      <p:sp>
        <p:nvSpPr>
          <p:cNvPr id="7" name="TextBox 6"/>
          <p:cNvSpPr txBox="1"/>
          <p:nvPr/>
        </p:nvSpPr>
        <p:spPr>
          <a:xfrm>
            <a:off x="1409164" y="4820566"/>
            <a:ext cx="9432015" cy="646331"/>
          </a:xfrm>
          <a:prstGeom prst="rect">
            <a:avLst/>
          </a:prstGeom>
          <a:noFill/>
        </p:spPr>
        <p:txBody>
          <a:bodyPr wrap="squar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কম্পিউটার </a:t>
            </a:r>
            <a:r>
              <a:rPr lang="en-US" sz="3600" dirty="0" err="1" smtClean="0">
                <a:latin typeface="NikoshBAN" pitchFamily="2" charset="0"/>
                <a:cs typeface="NikoshBAN" pitchFamily="2" charset="0"/>
              </a:rPr>
              <a:t>সীমিত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তথ্য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ধারণ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8" name="TextBox 7"/>
          <p:cNvSpPr txBox="1"/>
          <p:nvPr/>
        </p:nvSpPr>
        <p:spPr>
          <a:xfrm>
            <a:off x="1409164" y="5695215"/>
            <a:ext cx="8134081" cy="646331"/>
          </a:xfrm>
          <a:prstGeom prst="rect">
            <a:avLst/>
          </a:prstGeom>
          <a:noFill/>
        </p:spPr>
        <p:txBody>
          <a:bodyPr wrap="squar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অধীক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বিদ্যু</a:t>
            </a:r>
            <a:r>
              <a:rPr lang="en-US" sz="3600" dirty="0" smtClean="0">
                <a:latin typeface="NikoshBAN" pitchFamily="2" charset="0"/>
                <a:cs typeface="NikoshBAN" pitchFamily="2" charset="0"/>
              </a:rPr>
              <a:t>ৎ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ব্যয়িত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হত</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7215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9405" y="285472"/>
            <a:ext cx="7357463" cy="646331"/>
          </a:xfrm>
          <a:prstGeom prst="rect">
            <a:avLst/>
          </a:prstGeom>
        </p:spPr>
        <p:txBody>
          <a:bodyPr wrap="none">
            <a:spAutoFit/>
          </a:bodyPr>
          <a:lstStyle/>
          <a:p>
            <a:pPr marL="504292" indent="-504292">
              <a:buFont typeface="Wingdings" panose="05000000000000000000" pitchFamily="2" charset="2"/>
              <a:buChar char="q"/>
            </a:pPr>
            <a:r>
              <a:rPr lang="en-US" sz="3600" dirty="0" err="1">
                <a:latin typeface="NikoshBAN" pitchFamily="2" charset="0"/>
                <a:cs typeface="NikoshBAN" pitchFamily="2" charset="0"/>
              </a:rPr>
              <a:t>দ্বিতীয়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প্রজন্মের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b="1" dirty="0" err="1">
                <a:latin typeface="NikoshBAN" pitchFamily="2" charset="0"/>
                <a:cs typeface="NikoshBAN" pitchFamily="2" charset="0"/>
              </a:rPr>
              <a:t>আই</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এম</a:t>
            </a:r>
            <a:r>
              <a:rPr lang="en-US" sz="3600" b="1" dirty="0">
                <a:latin typeface="NikoshBAN" pitchFamily="2" charset="0"/>
                <a:cs typeface="NikoshBAN" pitchFamily="2" charset="0"/>
              </a:rPr>
              <a:t> </a:t>
            </a:r>
            <a:r>
              <a:rPr lang="en-US" sz="3600" b="1" dirty="0" smtClean="0">
                <a:latin typeface="NikoshBAN" pitchFamily="2" charset="0"/>
                <a:cs typeface="NikoshBAN" pitchFamily="2" charset="0"/>
              </a:rPr>
              <a:t>১৪১০</a:t>
            </a:r>
            <a:r>
              <a:rPr lang="en-US" sz="353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D:\my project 2\pic project 2\b215e4188f707b3ffcfb8ed9e1fbfc87.jpg"/>
          <p:cNvPicPr>
            <a:picLocks noChangeAspect="1" noChangeArrowheads="1"/>
          </p:cNvPicPr>
          <p:nvPr/>
        </p:nvPicPr>
        <p:blipFill>
          <a:blip r:embed="rId2"/>
          <a:srcRect/>
          <a:stretch>
            <a:fillRect/>
          </a:stretch>
        </p:blipFill>
        <p:spPr bwMode="auto">
          <a:xfrm>
            <a:off x="3464358" y="1027015"/>
            <a:ext cx="3895859" cy="2434912"/>
          </a:xfrm>
          <a:prstGeom prst="rect">
            <a:avLst/>
          </a:prstGeom>
          <a:noFill/>
        </p:spPr>
      </p:pic>
      <p:sp>
        <p:nvSpPr>
          <p:cNvPr id="6" name="TextBox 5"/>
          <p:cNvSpPr txBox="1"/>
          <p:nvPr/>
        </p:nvSpPr>
        <p:spPr>
          <a:xfrm>
            <a:off x="1321158" y="3652352"/>
            <a:ext cx="9017212"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b="1" dirty="0" err="1" smtClean="0">
                <a:latin typeface="NikoshBAN" pitchFamily="2" charset="0"/>
                <a:cs typeface="NikoshBAN" pitchFamily="2" charset="0"/>
              </a:rPr>
              <a:t>মুলত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ট্রানজিস্টর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আবিস্কারের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ফলে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দ্বিতীয়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প্রজন্মের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কম্পিউটারের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আকার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ছোট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হয়</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
        <p:nvSpPr>
          <p:cNvPr id="7" name="TextBox 6"/>
          <p:cNvSpPr txBox="1"/>
          <p:nvPr/>
        </p:nvSpPr>
        <p:spPr>
          <a:xfrm>
            <a:off x="1321158" y="4365997"/>
            <a:ext cx="5899372"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8" name="TextBox 7"/>
          <p:cNvSpPr txBox="1"/>
          <p:nvPr/>
        </p:nvSpPr>
        <p:spPr>
          <a:xfrm>
            <a:off x="1249221" y="5012328"/>
            <a:ext cx="6295313"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বিদ্যু</a:t>
            </a:r>
            <a:r>
              <a:rPr lang="en-US" sz="3600" dirty="0" smtClean="0">
                <a:latin typeface="NikoshBAN" pitchFamily="2" charset="0"/>
                <a:cs typeface="NikoshBAN" pitchFamily="2" charset="0"/>
              </a:rPr>
              <a:t>ৎ </a:t>
            </a:r>
            <a:r>
              <a:rPr lang="en-US" sz="3600" dirty="0" err="1" smtClean="0">
                <a:latin typeface="NikoshBAN" pitchFamily="2" charset="0"/>
                <a:cs typeface="NikoshBAN" pitchFamily="2" charset="0"/>
              </a:rPr>
              <a:t>খরচ</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0" name="TextBox 9"/>
          <p:cNvSpPr txBox="1"/>
          <p:nvPr/>
        </p:nvSpPr>
        <p:spPr>
          <a:xfrm>
            <a:off x="1249221" y="5659086"/>
            <a:ext cx="7619394"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কম্পিউটার </a:t>
            </a:r>
            <a:r>
              <a:rPr lang="en-US" sz="3600" dirty="0" err="1" smtClean="0">
                <a:latin typeface="NikoshBAN" pitchFamily="2" charset="0"/>
                <a:cs typeface="NikoshBAN" pitchFamily="2" charset="0"/>
              </a:rPr>
              <a:t>তুলনামুলক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দ্রুতগতি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সম্পূর্ন</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30605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12622" y="1046442"/>
            <a:ext cx="3035808" cy="1107996"/>
          </a:xfrm>
          <a:prstGeom prst="rect">
            <a:avLst/>
          </a:prstGeom>
          <a:noFill/>
        </p:spPr>
        <p:txBody>
          <a:bodyPr wrap="square" rtlCol="0">
            <a:spAutoFit/>
          </a:bodyPr>
          <a:lstStyle/>
          <a:p>
            <a:pPr algn="ctr"/>
            <a:r>
              <a:rPr lang="bn-IN" sz="6600" dirty="0" smtClean="0">
                <a:solidFill>
                  <a:srgbClr val="AD0B3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600" dirty="0">
              <a:solidFill>
                <a:srgbClr val="AD0B3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a:xfrm>
            <a:off x="685800" y="6261636"/>
            <a:ext cx="2743200" cy="365125"/>
          </a:xfrm>
        </p:spPr>
        <p:txBody>
          <a:bodyPr/>
          <a:lstStyle/>
          <a:p>
            <a:pPr algn="ctr"/>
            <a:fld id="{A6D9FC57-5F48-49FD-8089-DF84E66DA46A}" type="datetime1">
              <a:rPr lang="en-US" smtClean="0"/>
              <a:pPr algn="ctr"/>
              <a:t>10/21/2022</a:t>
            </a:fld>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1561" t="4109" r="28986" b="8219"/>
          <a:stretch/>
        </p:blipFill>
        <p:spPr>
          <a:xfrm>
            <a:off x="5785334" y="2280136"/>
            <a:ext cx="1081495" cy="3460779"/>
          </a:xfrm>
          <a:prstGeom prst="rect">
            <a:avLst/>
          </a:prstGeom>
        </p:spPr>
      </p:pic>
      <p:sp>
        <p:nvSpPr>
          <p:cNvPr id="13" name="Rounded Rectangle 12"/>
          <p:cNvSpPr/>
          <p:nvPr/>
        </p:nvSpPr>
        <p:spPr>
          <a:xfrm>
            <a:off x="304799" y="3314241"/>
            <a:ext cx="5257800" cy="3200400"/>
          </a:xfrm>
          <a:prstGeom prst="roundRect">
            <a:avLst/>
          </a:prstGeom>
          <a:solidFill>
            <a:schemeClr val="bg2"/>
          </a:solidFill>
          <a:ln w="76200">
            <a:solidFill>
              <a:schemeClr val="bg2"/>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lang="en-US" sz="2800" dirty="0" err="1">
                <a:latin typeface="NikoshBAN" pitchFamily="2" charset="0"/>
                <a:cs typeface="NikoshBAN" pitchFamily="2" charset="0"/>
              </a:rPr>
              <a:t>সুরজী</a:t>
            </a:r>
            <a:r>
              <a:rPr lang="en-US" sz="2800" dirty="0">
                <a:latin typeface="NikoshBAN" pitchFamily="2" charset="0"/>
                <a:cs typeface="NikoshBAN" pitchFamily="2" charset="0"/>
              </a:rPr>
              <a:t>ৎ </a:t>
            </a:r>
            <a:r>
              <a:rPr lang="en-US" sz="2800" dirty="0" err="1">
                <a:latin typeface="NikoshBAN" pitchFamily="2" charset="0"/>
                <a:cs typeface="NikoshBAN" pitchFamily="2" charset="0"/>
              </a:rPr>
              <a:t>কুমার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নন্দী</a:t>
            </a:r>
            <a:endParaRPr lang="en-US" sz="2800" dirty="0">
              <a:latin typeface="NikoshBAN" pitchFamily="2" charset="0"/>
              <a:cs typeface="NikoshBAN" pitchFamily="2" charset="0"/>
            </a:endParaRPr>
          </a:p>
          <a:p>
            <a:r>
              <a:rPr lang="en-US" sz="2800" dirty="0" err="1">
                <a:latin typeface="NikoshBAN" pitchFamily="2" charset="0"/>
                <a:cs typeface="NikoshBAN" pitchFamily="2" charset="0"/>
              </a:rPr>
              <a:t>সহকারি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শিক্ষক</a:t>
            </a:r>
            <a:r>
              <a:rPr lang="en-US" sz="2800" dirty="0">
                <a:latin typeface="NikoshBAN" pitchFamily="2" charset="0"/>
                <a:cs typeface="NikoshBAN" pitchFamily="2" charset="0"/>
              </a:rPr>
              <a:t> </a:t>
            </a:r>
          </a:p>
          <a:p>
            <a:r>
              <a:rPr lang="en-US" sz="2800" dirty="0" err="1">
                <a:latin typeface="NikoshBAN" pitchFamily="2" charset="0"/>
                <a:cs typeface="NikoshBAN" pitchFamily="2" charset="0"/>
              </a:rPr>
              <a:t>খালিয়া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ইনস্টিটিউশন</a:t>
            </a:r>
            <a:r>
              <a:rPr lang="en-US" sz="2800" dirty="0">
                <a:latin typeface="NikoshBAN" pitchFamily="2" charset="0"/>
                <a:cs typeface="NikoshBAN" pitchFamily="2" charset="0"/>
              </a:rPr>
              <a:t> </a:t>
            </a:r>
          </a:p>
          <a:p>
            <a:r>
              <a:rPr lang="en-US" sz="2800" dirty="0" err="1">
                <a:latin typeface="NikoshBAN" pitchFamily="2" charset="0"/>
                <a:cs typeface="NikoshBAN" pitchFamily="2" charset="0"/>
              </a:rPr>
              <a:t>মোবাইলঃ</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০1৭৩৩১৫৯৫৩৯</a:t>
            </a:r>
            <a:endParaRPr lang="en-US" sz="2800" dirty="0">
              <a:latin typeface="NikoshBAN" pitchFamily="2" charset="0"/>
              <a:cs typeface="NikoshBAN" pitchFamily="2" charset="0"/>
            </a:endParaRPr>
          </a:p>
          <a:p>
            <a:r>
              <a:rPr lang="en-US" sz="2800" dirty="0">
                <a:latin typeface="NikoshBAN" pitchFamily="2" charset="0"/>
                <a:cs typeface="NikoshBAN" pitchFamily="2" charset="0"/>
              </a:rPr>
              <a:t>E-mail: </a:t>
            </a:r>
            <a:r>
              <a:rPr lang="en-US" sz="2400" dirty="0">
                <a:latin typeface="NikoshBAN" pitchFamily="2" charset="0"/>
                <a:cs typeface="NikoshBAN" pitchFamily="2" charset="0"/>
              </a:rPr>
              <a:t>surajitnandi</a:t>
            </a:r>
            <a:r>
              <a:rPr lang="en-US" sz="2400" dirty="0">
                <a:latin typeface="Times New Roman" pitchFamily="18" charset="0"/>
                <a:cs typeface="Times New Roman" pitchFamily="18" charset="0"/>
              </a:rPr>
              <a:t>1983</a:t>
            </a:r>
            <a:r>
              <a:rPr lang="en-US" sz="2400" dirty="0">
                <a:latin typeface="NikoshBAN" pitchFamily="2" charset="0"/>
                <a:cs typeface="NikoshBAN" pitchFamily="2" charset="0"/>
              </a:rPr>
              <a:t>s</a:t>
            </a:r>
            <a:r>
              <a:rPr lang="en-US" sz="2400" dirty="0">
                <a:latin typeface="NikoshBAN" pitchFamily="2" charset="0"/>
                <a:cs typeface="NikoshBAN" pitchFamily="2" charset="0"/>
                <a:hlinkClick r:id="rId3"/>
              </a:rPr>
              <a:t>@gmail.com</a:t>
            </a:r>
            <a:r>
              <a:rPr lang="en-US" sz="2400" dirty="0">
                <a:latin typeface="NikoshBAN" pitchFamily="2" charset="0"/>
                <a:cs typeface="NikoshBAN" pitchFamily="2" charset="0"/>
              </a:rPr>
              <a:t> </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219200" y="671938"/>
            <a:ext cx="2743200" cy="2466124"/>
          </a:xfrm>
          <a:prstGeom prst="rect">
            <a:avLst/>
          </a:prstGeom>
        </p:spPr>
      </p:pic>
      <p:pic>
        <p:nvPicPr>
          <p:cNvPr id="12" name="Picture 11">
            <a:extLst>
              <a:ext uri="{FF2B5EF4-FFF2-40B4-BE49-F238E27FC236}">
                <a16:creationId xmlns:a16="http://schemas.microsoft.com/office/drawing/2014/main" xmlns="" id="{B628DDDC-25C3-4FA8-AA5B-0E5C03CCE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9616" y="283104"/>
            <a:ext cx="2892935" cy="3092657"/>
          </a:xfrm>
          <a:prstGeom prst="rect">
            <a:avLst/>
          </a:prstGeom>
        </p:spPr>
      </p:pic>
      <p:sp>
        <p:nvSpPr>
          <p:cNvPr id="15" name="Rectangle 14">
            <a:extLst>
              <a:ext uri="{FF2B5EF4-FFF2-40B4-BE49-F238E27FC236}">
                <a16:creationId xmlns:a16="http://schemas.microsoft.com/office/drawing/2014/main" xmlns="" id="{0626CCB5-2BDD-4A15-9394-7C569C3AE722}"/>
              </a:ext>
            </a:extLst>
          </p:cNvPr>
          <p:cNvSpPr/>
          <p:nvPr/>
        </p:nvSpPr>
        <p:spPr>
          <a:xfrm>
            <a:off x="7250723" y="3555527"/>
            <a:ext cx="4495800" cy="309265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বিষয়ঃ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তথ্য</a:t>
            </a:r>
            <a:r>
              <a:rPr lang="en-US" sz="3200" dirty="0">
                <a:solidFill>
                  <a:schemeClr val="tx1"/>
                </a:solidFill>
                <a:latin typeface="NikoshBAN" panose="02000000000000000000" pitchFamily="2" charset="0"/>
                <a:cs typeface="NikoshBAN" panose="02000000000000000000" pitchFamily="2" charset="0"/>
              </a:rPr>
              <a:t> ও </a:t>
            </a:r>
            <a:r>
              <a:rPr lang="en-US" sz="3200" dirty="0" err="1">
                <a:solidFill>
                  <a:schemeClr val="tx1"/>
                </a:solidFill>
                <a:latin typeface="NikoshBAN" panose="02000000000000000000" pitchFamily="2" charset="0"/>
                <a:cs typeface="NikoshBAN" panose="02000000000000000000" pitchFamily="2" charset="0"/>
              </a:rPr>
              <a:t>যোগাযোগ</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প্রযুক্তি</a:t>
            </a:r>
            <a:endParaRPr lang="en-US" sz="3200" dirty="0">
              <a:solidFill>
                <a:schemeClr val="tx1"/>
              </a:solidFill>
              <a:latin typeface="NikoshBAN" panose="02000000000000000000" pitchFamily="2" charset="0"/>
              <a:cs typeface="NikoshBAN" panose="02000000000000000000" pitchFamily="2" charset="0"/>
            </a:endParaRPr>
          </a:p>
          <a:p>
            <a:pPr algn="ctr"/>
            <a:r>
              <a:rPr lang="en-US" sz="3200" dirty="0" err="1">
                <a:solidFill>
                  <a:schemeClr val="tx1"/>
                </a:solidFill>
                <a:latin typeface="NikoshBAN" panose="02000000000000000000" pitchFamily="2" charset="0"/>
                <a:cs typeface="NikoshBAN" panose="02000000000000000000" pitchFamily="2" charset="0"/>
              </a:rPr>
              <a:t>শ্রেণিঃনবম-দশম</a:t>
            </a:r>
            <a:r>
              <a:rPr lang="en-US" sz="3200" dirty="0">
                <a:solidFill>
                  <a:schemeClr val="tx1"/>
                </a:solidFill>
                <a:latin typeface="NikoshBAN" panose="02000000000000000000" pitchFamily="2" charset="0"/>
                <a:cs typeface="NikoshBAN" panose="02000000000000000000" pitchFamily="2" charset="0"/>
              </a:rPr>
              <a:t>  </a:t>
            </a:r>
          </a:p>
          <a:p>
            <a:pPr algn="ctr"/>
            <a:r>
              <a:rPr lang="en-US" sz="3200" dirty="0" err="1">
                <a:solidFill>
                  <a:schemeClr val="tx1"/>
                </a:solidFill>
                <a:latin typeface="NikoshBAN" panose="02000000000000000000" pitchFamily="2" charset="0"/>
                <a:cs typeface="NikoshBAN" panose="02000000000000000000" pitchFamily="2" charset="0"/>
              </a:rPr>
              <a:t>অধ্যায়ঃ</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প্রথম</a:t>
            </a:r>
            <a:endParaRPr lang="en-US" sz="3200" dirty="0" smtClean="0">
              <a:solidFill>
                <a:schemeClr val="tx1"/>
              </a:solidFill>
              <a:latin typeface="NikoshBAN" panose="02000000000000000000" pitchFamily="2" charset="0"/>
              <a:cs typeface="NikoshBAN" panose="02000000000000000000" pitchFamily="2" charset="0"/>
            </a:endParaRPr>
          </a:p>
          <a:p>
            <a:pPr algn="ctr"/>
            <a:r>
              <a:rPr lang="en-US" sz="3200" dirty="0" err="1" smtClean="0">
                <a:solidFill>
                  <a:schemeClr val="tx1"/>
                </a:solidFill>
                <a:latin typeface="NikoshBAN" panose="02000000000000000000" pitchFamily="2" charset="0"/>
                <a:cs typeface="NikoshBAN" panose="02000000000000000000" pitchFamily="2" charset="0"/>
              </a:rPr>
              <a:t>কম্পিউটারের</a:t>
            </a:r>
            <a:r>
              <a:rPr lang="en-US" sz="3200" dirty="0" smtClean="0">
                <a:solidFill>
                  <a:schemeClr val="tx1"/>
                </a:solidFill>
                <a:latin typeface="NikoshBAN" panose="02000000000000000000" pitchFamily="2" charset="0"/>
                <a:cs typeface="NikoshBAN" panose="02000000000000000000" pitchFamily="2" charset="0"/>
              </a:rPr>
              <a:t> </a:t>
            </a:r>
            <a:r>
              <a:rPr lang="en-US" sz="3200" smtClean="0">
                <a:solidFill>
                  <a:schemeClr val="tx1"/>
                </a:solidFill>
                <a:latin typeface="NikoshBAN" panose="02000000000000000000" pitchFamily="2" charset="0"/>
                <a:cs typeface="NikoshBAN" panose="02000000000000000000" pitchFamily="2" charset="0"/>
              </a:rPr>
              <a:t>প্রজন্ম       </a:t>
            </a:r>
            <a:endParaRPr lang="en-US" sz="3200" dirty="0">
              <a:solidFill>
                <a:schemeClr val="tx1"/>
              </a:solidFill>
              <a:latin typeface="NikoshBAN" panose="02000000000000000000" pitchFamily="2" charset="0"/>
              <a:cs typeface="NikoshBAN" panose="02000000000000000000" pitchFamily="2" charset="0"/>
            </a:endParaRPr>
          </a:p>
          <a:p>
            <a:pPr algn="ctr"/>
            <a:r>
              <a:rPr lang="en-US" sz="3200" dirty="0">
                <a:solidFill>
                  <a:schemeClr val="tx1"/>
                </a:solidFill>
                <a:latin typeface="NikoshBAN" panose="02000000000000000000" pitchFamily="2" charset="0"/>
                <a:cs typeface="NikoshBAN" panose="02000000000000000000" pitchFamily="2" charset="0"/>
              </a:rPr>
              <a:t> </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1322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250" fill="hold"/>
                                        <p:tgtEl>
                                          <p:spTgt spid="10"/>
                                        </p:tgtEl>
                                        <p:attrNameLst>
                                          <p:attrName>ppt_w</p:attrName>
                                        </p:attrNameLst>
                                      </p:cBhvr>
                                      <p:tavLst>
                                        <p:tav tm="0">
                                          <p:val>
                                            <p:fltVal val="0"/>
                                          </p:val>
                                        </p:tav>
                                        <p:tav tm="100000">
                                          <p:val>
                                            <p:strVal val="#ppt_w"/>
                                          </p:val>
                                        </p:tav>
                                      </p:tavLst>
                                    </p:anim>
                                    <p:anim calcmode="lin" valueType="num">
                                      <p:cBhvr>
                                        <p:cTn id="8" dur="2250" fill="hold"/>
                                        <p:tgtEl>
                                          <p:spTgt spid="10"/>
                                        </p:tgtEl>
                                        <p:attrNameLst>
                                          <p:attrName>ppt_h</p:attrName>
                                        </p:attrNameLst>
                                      </p:cBhvr>
                                      <p:tavLst>
                                        <p:tav tm="0">
                                          <p:val>
                                            <p:fltVal val="0"/>
                                          </p:val>
                                        </p:tav>
                                        <p:tav tm="100000">
                                          <p:val>
                                            <p:strVal val="#ppt_h"/>
                                          </p:val>
                                        </p:tav>
                                      </p:tavLst>
                                    </p:anim>
                                    <p:animEffect transition="in" filter="fade">
                                      <p:cBhvr>
                                        <p:cTn id="9" dur="225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250" fill="hold"/>
                                        <p:tgtEl>
                                          <p:spTgt spid="3"/>
                                        </p:tgtEl>
                                        <p:attrNameLst>
                                          <p:attrName>ppt_w</p:attrName>
                                        </p:attrNameLst>
                                      </p:cBhvr>
                                      <p:tavLst>
                                        <p:tav tm="0">
                                          <p:val>
                                            <p:fltVal val="0"/>
                                          </p:val>
                                        </p:tav>
                                        <p:tav tm="100000">
                                          <p:val>
                                            <p:strVal val="#ppt_w"/>
                                          </p:val>
                                        </p:tav>
                                      </p:tavLst>
                                    </p:anim>
                                    <p:anim calcmode="lin" valueType="num">
                                      <p:cBhvr>
                                        <p:cTn id="13" dur="2250" fill="hold"/>
                                        <p:tgtEl>
                                          <p:spTgt spid="3"/>
                                        </p:tgtEl>
                                        <p:attrNameLst>
                                          <p:attrName>ppt_h</p:attrName>
                                        </p:attrNameLst>
                                      </p:cBhvr>
                                      <p:tavLst>
                                        <p:tav tm="0">
                                          <p:val>
                                            <p:fltVal val="0"/>
                                          </p:val>
                                        </p:tav>
                                        <p:tav tm="100000">
                                          <p:val>
                                            <p:strVal val="#ppt_h"/>
                                          </p:val>
                                        </p:tav>
                                      </p:tavLst>
                                    </p:anim>
                                    <p:animEffect transition="in" filter="fade">
                                      <p:cBhvr>
                                        <p:cTn id="14" dur="22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2250" fill="hold"/>
                                        <p:tgtEl>
                                          <p:spTgt spid="16"/>
                                        </p:tgtEl>
                                        <p:attrNameLst>
                                          <p:attrName>ppt_w</p:attrName>
                                        </p:attrNameLst>
                                      </p:cBhvr>
                                      <p:tavLst>
                                        <p:tav tm="0">
                                          <p:val>
                                            <p:fltVal val="0"/>
                                          </p:val>
                                        </p:tav>
                                        <p:tav tm="100000">
                                          <p:val>
                                            <p:strVal val="#ppt_w"/>
                                          </p:val>
                                        </p:tav>
                                      </p:tavLst>
                                    </p:anim>
                                    <p:anim calcmode="lin" valueType="num">
                                      <p:cBhvr>
                                        <p:cTn id="18" dur="2250" fill="hold"/>
                                        <p:tgtEl>
                                          <p:spTgt spid="16"/>
                                        </p:tgtEl>
                                        <p:attrNameLst>
                                          <p:attrName>ppt_h</p:attrName>
                                        </p:attrNameLst>
                                      </p:cBhvr>
                                      <p:tavLst>
                                        <p:tav tm="0">
                                          <p:val>
                                            <p:fltVal val="0"/>
                                          </p:val>
                                        </p:tav>
                                        <p:tav tm="100000">
                                          <p:val>
                                            <p:strVal val="#ppt_h"/>
                                          </p:val>
                                        </p:tav>
                                      </p:tavLst>
                                    </p:anim>
                                    <p:animEffect transition="in" filter="fade">
                                      <p:cBhvr>
                                        <p:cTn id="19" dur="225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250" fill="hold"/>
                                        <p:tgtEl>
                                          <p:spTgt spid="13"/>
                                        </p:tgtEl>
                                        <p:attrNameLst>
                                          <p:attrName>ppt_w</p:attrName>
                                        </p:attrNameLst>
                                      </p:cBhvr>
                                      <p:tavLst>
                                        <p:tav tm="0">
                                          <p:val>
                                            <p:fltVal val="0"/>
                                          </p:val>
                                        </p:tav>
                                        <p:tav tm="100000">
                                          <p:val>
                                            <p:strVal val="#ppt_w"/>
                                          </p:val>
                                        </p:tav>
                                      </p:tavLst>
                                    </p:anim>
                                    <p:anim calcmode="lin" valueType="num">
                                      <p:cBhvr>
                                        <p:cTn id="23" dur="2250" fill="hold"/>
                                        <p:tgtEl>
                                          <p:spTgt spid="13"/>
                                        </p:tgtEl>
                                        <p:attrNameLst>
                                          <p:attrName>ppt_h</p:attrName>
                                        </p:attrNameLst>
                                      </p:cBhvr>
                                      <p:tavLst>
                                        <p:tav tm="0">
                                          <p:val>
                                            <p:fltVal val="0"/>
                                          </p:val>
                                        </p:tav>
                                        <p:tav tm="100000">
                                          <p:val>
                                            <p:strVal val="#ppt_h"/>
                                          </p:val>
                                        </p:tav>
                                      </p:tavLst>
                                    </p:anim>
                                    <p:animEffect transition="in" filter="fade">
                                      <p:cBhvr>
                                        <p:cTn id="24" dur="225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2250" fill="hold"/>
                                        <p:tgtEl>
                                          <p:spTgt spid="14"/>
                                        </p:tgtEl>
                                        <p:attrNameLst>
                                          <p:attrName>ppt_w</p:attrName>
                                        </p:attrNameLst>
                                      </p:cBhvr>
                                      <p:tavLst>
                                        <p:tav tm="0">
                                          <p:val>
                                            <p:fltVal val="0"/>
                                          </p:val>
                                        </p:tav>
                                        <p:tav tm="100000">
                                          <p:val>
                                            <p:strVal val="#ppt_w"/>
                                          </p:val>
                                        </p:tav>
                                      </p:tavLst>
                                    </p:anim>
                                    <p:anim calcmode="lin" valueType="num">
                                      <p:cBhvr>
                                        <p:cTn id="28" dur="2250" fill="hold"/>
                                        <p:tgtEl>
                                          <p:spTgt spid="14"/>
                                        </p:tgtEl>
                                        <p:attrNameLst>
                                          <p:attrName>ppt_h</p:attrName>
                                        </p:attrNameLst>
                                      </p:cBhvr>
                                      <p:tavLst>
                                        <p:tav tm="0">
                                          <p:val>
                                            <p:fltVal val="0"/>
                                          </p:val>
                                        </p:tav>
                                        <p:tav tm="100000">
                                          <p:val>
                                            <p:strVal val="#ppt_h"/>
                                          </p:val>
                                        </p:tav>
                                      </p:tavLst>
                                    </p:anim>
                                    <p:animEffect transition="in" filter="fade">
                                      <p:cBhvr>
                                        <p:cTn id="29" dur="225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250" fill="hold"/>
                                        <p:tgtEl>
                                          <p:spTgt spid="12"/>
                                        </p:tgtEl>
                                        <p:attrNameLst>
                                          <p:attrName>ppt_w</p:attrName>
                                        </p:attrNameLst>
                                      </p:cBhvr>
                                      <p:tavLst>
                                        <p:tav tm="0">
                                          <p:val>
                                            <p:fltVal val="0"/>
                                          </p:val>
                                        </p:tav>
                                        <p:tav tm="100000">
                                          <p:val>
                                            <p:strVal val="#ppt_w"/>
                                          </p:val>
                                        </p:tav>
                                      </p:tavLst>
                                    </p:anim>
                                    <p:anim calcmode="lin" valueType="num">
                                      <p:cBhvr>
                                        <p:cTn id="33" dur="2250" fill="hold"/>
                                        <p:tgtEl>
                                          <p:spTgt spid="12"/>
                                        </p:tgtEl>
                                        <p:attrNameLst>
                                          <p:attrName>ppt_h</p:attrName>
                                        </p:attrNameLst>
                                      </p:cBhvr>
                                      <p:tavLst>
                                        <p:tav tm="0">
                                          <p:val>
                                            <p:fltVal val="0"/>
                                          </p:val>
                                        </p:tav>
                                        <p:tav tm="100000">
                                          <p:val>
                                            <p:strVal val="#ppt_h"/>
                                          </p:val>
                                        </p:tav>
                                      </p:tavLst>
                                    </p:anim>
                                    <p:animEffect transition="in" filter="fade">
                                      <p:cBhvr>
                                        <p:cTn id="34" dur="225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250" fill="hold"/>
                                        <p:tgtEl>
                                          <p:spTgt spid="15"/>
                                        </p:tgtEl>
                                        <p:attrNameLst>
                                          <p:attrName>ppt_w</p:attrName>
                                        </p:attrNameLst>
                                      </p:cBhvr>
                                      <p:tavLst>
                                        <p:tav tm="0">
                                          <p:val>
                                            <p:fltVal val="0"/>
                                          </p:val>
                                        </p:tav>
                                        <p:tav tm="100000">
                                          <p:val>
                                            <p:strVal val="#ppt_w"/>
                                          </p:val>
                                        </p:tav>
                                      </p:tavLst>
                                    </p:anim>
                                    <p:anim calcmode="lin" valueType="num">
                                      <p:cBhvr>
                                        <p:cTn id="38" dur="2250" fill="hold"/>
                                        <p:tgtEl>
                                          <p:spTgt spid="15"/>
                                        </p:tgtEl>
                                        <p:attrNameLst>
                                          <p:attrName>ppt_h</p:attrName>
                                        </p:attrNameLst>
                                      </p:cBhvr>
                                      <p:tavLst>
                                        <p:tav tm="0">
                                          <p:val>
                                            <p:fltVal val="0"/>
                                          </p:val>
                                        </p:tav>
                                        <p:tav tm="100000">
                                          <p:val>
                                            <p:strVal val="#ppt_h"/>
                                          </p:val>
                                        </p:tav>
                                      </p:tavLst>
                                    </p:anim>
                                    <p:animEffect transition="in" filter="fade">
                                      <p:cBhvr>
                                        <p:cTn id="39" dur="2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7920" y="343515"/>
            <a:ext cx="7193957" cy="646331"/>
          </a:xfrm>
          <a:prstGeom prst="rect">
            <a:avLst/>
          </a:prstGeom>
        </p:spPr>
        <p:txBody>
          <a:bodyPr wrap="none">
            <a:spAutoFit/>
          </a:bodyPr>
          <a:lstStyle/>
          <a:p>
            <a:pPr marL="504292" indent="-504292">
              <a:buFont typeface="Wingdings" panose="05000000000000000000" pitchFamily="2" charset="2"/>
              <a:buChar char="q"/>
            </a:pPr>
            <a:r>
              <a:rPr lang="en-US" sz="3600" dirty="0" err="1">
                <a:latin typeface="NikoshBAN" pitchFamily="2" charset="0"/>
                <a:cs typeface="NikoshBAN" pitchFamily="2" charset="0"/>
              </a:rPr>
              <a:t>তৃতীয়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প্রজন্মের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b="1" dirty="0" err="1">
                <a:latin typeface="NikoshBAN" pitchFamily="2" charset="0"/>
                <a:cs typeface="NikoshBAN" pitchFamily="2" charset="0"/>
              </a:rPr>
              <a:t>আই</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এম</a:t>
            </a:r>
            <a:r>
              <a:rPr lang="en-US" sz="3600" b="1" dirty="0">
                <a:latin typeface="NikoshBAN" pitchFamily="2" charset="0"/>
                <a:cs typeface="NikoshBAN" pitchFamily="2" charset="0"/>
              </a:rPr>
              <a:t> </a:t>
            </a:r>
            <a:r>
              <a:rPr lang="en-US" sz="3600" b="1" dirty="0" smtClean="0">
                <a:latin typeface="NikoshBAN" pitchFamily="2" charset="0"/>
                <a:cs typeface="NikoshBAN" pitchFamily="2" charset="0"/>
              </a:rPr>
              <a:t>৩৭০</a:t>
            </a:r>
            <a:r>
              <a:rPr lang="en-US" sz="353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D:\my project 2\pic project 2\large_thumbnail.jpg"/>
          <p:cNvPicPr>
            <a:picLocks noChangeAspect="1" noChangeArrowheads="1"/>
          </p:cNvPicPr>
          <p:nvPr/>
        </p:nvPicPr>
        <p:blipFill>
          <a:blip r:embed="rId2"/>
          <a:srcRect/>
          <a:stretch>
            <a:fillRect/>
          </a:stretch>
        </p:blipFill>
        <p:spPr bwMode="auto">
          <a:xfrm>
            <a:off x="2903847" y="1122574"/>
            <a:ext cx="4640687" cy="2384797"/>
          </a:xfrm>
          <a:prstGeom prst="rect">
            <a:avLst/>
          </a:prstGeom>
          <a:noFill/>
        </p:spPr>
      </p:pic>
      <p:sp>
        <p:nvSpPr>
          <p:cNvPr id="6" name="TextBox 5"/>
          <p:cNvSpPr txBox="1"/>
          <p:nvPr/>
        </p:nvSpPr>
        <p:spPr>
          <a:xfrm>
            <a:off x="1371747" y="3772827"/>
            <a:ext cx="8746305"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err="1" smtClean="0">
                <a:latin typeface="NikoshBAN" pitchFamily="2" charset="0"/>
                <a:cs typeface="NikoshBAN" pitchFamily="2" charset="0"/>
              </a:rPr>
              <a:t>আই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আবিস্কারের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তৃতীয়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প্রজন্মের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কম্পিউটারের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7" name="TextBox 6"/>
          <p:cNvSpPr txBox="1"/>
          <p:nvPr/>
        </p:nvSpPr>
        <p:spPr>
          <a:xfrm>
            <a:off x="1761187" y="4419585"/>
            <a:ext cx="6700873"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8" name="TextBox 7"/>
          <p:cNvSpPr txBox="1"/>
          <p:nvPr/>
        </p:nvSpPr>
        <p:spPr>
          <a:xfrm>
            <a:off x="1735094" y="5096423"/>
            <a:ext cx="6978192"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কর্মক্ষমতা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অত্যাধিক</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0" name="TextBox 9"/>
          <p:cNvSpPr txBox="1"/>
          <p:nvPr/>
        </p:nvSpPr>
        <p:spPr>
          <a:xfrm>
            <a:off x="1735094" y="5866292"/>
            <a:ext cx="7941598"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উচ্চতর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ভাষার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বহুল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ব্যবহার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8450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2887" y="317008"/>
            <a:ext cx="7206781" cy="646331"/>
          </a:xfrm>
          <a:prstGeom prst="rect">
            <a:avLst/>
          </a:prstGeom>
        </p:spPr>
        <p:txBody>
          <a:bodyPr wrap="none">
            <a:spAutoFit/>
          </a:bodyPr>
          <a:lstStyle/>
          <a:p>
            <a:pPr marL="504292" indent="-504292">
              <a:buFont typeface="Wingdings" panose="05000000000000000000" pitchFamily="2" charset="2"/>
              <a:buChar char="q"/>
            </a:pPr>
            <a:r>
              <a:rPr lang="en-US" sz="3600" dirty="0" err="1">
                <a:latin typeface="NikoshBAN" pitchFamily="2" charset="0"/>
                <a:cs typeface="NikoshBAN" pitchFamily="2" charset="0"/>
              </a:rPr>
              <a:t>চতুর্থ</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প্রজন্মের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b="1" dirty="0" err="1">
                <a:latin typeface="NikoshBAN" pitchFamily="2" charset="0"/>
                <a:cs typeface="NikoshBAN" pitchFamily="2" charset="0"/>
              </a:rPr>
              <a:t>আই</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এম</a:t>
            </a:r>
            <a:r>
              <a:rPr lang="en-US" sz="3600" b="1" dirty="0">
                <a:latin typeface="NikoshBAN" pitchFamily="2" charset="0"/>
                <a:cs typeface="NikoshBAN" pitchFamily="2" charset="0"/>
              </a:rPr>
              <a:t> </a:t>
            </a:r>
            <a:r>
              <a:rPr lang="en-US" sz="3600" b="1" dirty="0" smtClean="0">
                <a:latin typeface="NikoshBAN" pitchFamily="2" charset="0"/>
                <a:cs typeface="NikoshBAN" pitchFamily="2" charset="0"/>
              </a:rPr>
              <a:t>৪৩৪১</a:t>
            </a:r>
            <a:r>
              <a:rPr lang="en-US" sz="353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889265" y="4507391"/>
            <a:ext cx="7090403"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প্রক্রিয়াকরন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বৃদ্ধি</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pic>
        <p:nvPicPr>
          <p:cNvPr id="5" name="Picture 2" descr="D:\my project 2\pic project 2\terrassa-spain-march-19-2019-ibm-personal-computer-at-in-the-national-museum-of-science-and-technology-of-catalonia-T5P43Y.jpg"/>
          <p:cNvPicPr>
            <a:picLocks noChangeAspect="1" noChangeArrowheads="1"/>
          </p:cNvPicPr>
          <p:nvPr/>
        </p:nvPicPr>
        <p:blipFill>
          <a:blip r:embed="rId2"/>
          <a:srcRect b="11141"/>
          <a:stretch>
            <a:fillRect/>
          </a:stretch>
        </p:blipFill>
        <p:spPr bwMode="auto">
          <a:xfrm>
            <a:off x="3345287" y="1093175"/>
            <a:ext cx="3763851" cy="2321041"/>
          </a:xfrm>
          <a:prstGeom prst="rect">
            <a:avLst/>
          </a:prstGeom>
          <a:noFill/>
          <a:effectLst>
            <a:glow rad="228600">
              <a:schemeClr val="accent2">
                <a:satMod val="175000"/>
                <a:alpha val="40000"/>
              </a:schemeClr>
            </a:glow>
          </a:effectLst>
        </p:spPr>
      </p:pic>
      <p:sp>
        <p:nvSpPr>
          <p:cNvPr id="7" name="TextBox 6"/>
          <p:cNvSpPr txBox="1"/>
          <p:nvPr/>
        </p:nvSpPr>
        <p:spPr>
          <a:xfrm>
            <a:off x="1772887" y="3544052"/>
            <a:ext cx="7866256"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মাইক্রোপ্রসেসরের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প্রচলন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8" name="TextBox 7"/>
          <p:cNvSpPr txBox="1"/>
          <p:nvPr/>
        </p:nvSpPr>
        <p:spPr>
          <a:xfrm>
            <a:off x="1772887" y="5472448"/>
            <a:ext cx="7654660" cy="646331"/>
          </a:xfrm>
          <a:prstGeom prst="rect">
            <a:avLst/>
          </a:prstGeom>
          <a:noFill/>
        </p:spPr>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প্রজন্মের</a:t>
            </a:r>
            <a:r>
              <a:rPr lang="en-US" sz="3600" dirty="0" smtClean="0">
                <a:latin typeface="NikoshBAN" pitchFamily="2" charset="0"/>
                <a:cs typeface="NikoshBAN" pitchFamily="2" charset="0"/>
              </a:rPr>
              <a:t> কম্পিউটার </a:t>
            </a:r>
            <a:r>
              <a:rPr lang="en-US" sz="3600" dirty="0" err="1" smtClean="0">
                <a:latin typeface="NikoshBAN" pitchFamily="2" charset="0"/>
                <a:cs typeface="NikoshBAN" pitchFamily="2" charset="0"/>
              </a:rPr>
              <a:t>ব্যাটারি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দিয়েও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চালানো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4749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132" y="423249"/>
            <a:ext cx="7195560" cy="646331"/>
          </a:xfrm>
          <a:prstGeom prst="rect">
            <a:avLst/>
          </a:prstGeom>
        </p:spPr>
        <p:txBody>
          <a:bodyPr wrap="none">
            <a:spAutoFit/>
          </a:bodyPr>
          <a:lstStyle/>
          <a:p>
            <a:pPr marL="504292" indent="-504292">
              <a:buFont typeface="Wingdings" panose="05000000000000000000" pitchFamily="2" charset="2"/>
              <a:buChar char="q"/>
            </a:pPr>
            <a:r>
              <a:rPr lang="en-US" sz="3600" dirty="0" err="1">
                <a:latin typeface="NikoshBAN" pitchFamily="2" charset="0"/>
                <a:cs typeface="NikoshBAN" pitchFamily="2" charset="0"/>
              </a:rPr>
              <a:t>পঞ্চম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প্রজন্মের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b="1" dirty="0" err="1">
                <a:latin typeface="NikoshBAN" pitchFamily="2" charset="0"/>
                <a:cs typeface="NikoshBAN" pitchFamily="2" charset="0"/>
              </a:rPr>
              <a:t>সুপার</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কম্পিউটার</a:t>
            </a:r>
            <a:r>
              <a:rPr lang="en-US" sz="353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D:\my project 2\pic project 2\thumb-816x460-1b2f9f16593e2b84d11885d6d8bc8370.jpg"/>
          <p:cNvPicPr>
            <a:picLocks noChangeAspect="1" noChangeArrowheads="1"/>
          </p:cNvPicPr>
          <p:nvPr/>
        </p:nvPicPr>
        <p:blipFill>
          <a:blip r:embed="rId2"/>
          <a:srcRect/>
          <a:stretch>
            <a:fillRect/>
          </a:stretch>
        </p:blipFill>
        <p:spPr bwMode="auto">
          <a:xfrm>
            <a:off x="3459911" y="1294728"/>
            <a:ext cx="3721994" cy="2235140"/>
          </a:xfrm>
          <a:prstGeom prst="rect">
            <a:avLst/>
          </a:prstGeom>
          <a:noFill/>
          <a:effectLst>
            <a:glow rad="228600">
              <a:schemeClr val="accent6">
                <a:satMod val="175000"/>
                <a:alpha val="40000"/>
              </a:schemeClr>
            </a:glow>
          </a:effectLst>
        </p:spPr>
      </p:pic>
      <p:sp>
        <p:nvSpPr>
          <p:cNvPr id="6" name="TextBox 5"/>
          <p:cNvSpPr txBox="1"/>
          <p:nvPr/>
        </p:nvSpPr>
        <p:spPr>
          <a:xfrm>
            <a:off x="1142683" y="3889136"/>
            <a:ext cx="9254457" cy="523220"/>
          </a:xfrm>
          <a:prstGeom prst="rect">
            <a:avLst/>
          </a:prstGeom>
          <a:noFill/>
        </p:spPr>
        <p:txBody>
          <a:bodyPr wrap="none" rtlCol="0">
            <a:spAutoFit/>
          </a:bodyPr>
          <a:lstStyle/>
          <a:p>
            <a:r>
              <a:rPr lang="en-US" sz="2800" dirty="0" err="1" smtClean="0">
                <a:latin typeface="NikoshBAN" pitchFamily="2" charset="0"/>
                <a:cs typeface="NikoshBAN" pitchFamily="2" charset="0"/>
              </a:rPr>
              <a:t>কৃত্রিম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বুদ্ধিমত্তা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বিষয়ে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বিচার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বিশ্লেষন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থাকবে</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7" name="TextBox 6"/>
          <p:cNvSpPr txBox="1"/>
          <p:nvPr/>
        </p:nvSpPr>
        <p:spPr>
          <a:xfrm>
            <a:off x="2353614" y="4697106"/>
            <a:ext cx="4557658" cy="523220"/>
          </a:xfrm>
          <a:prstGeom prst="rect">
            <a:avLst/>
          </a:prstGeom>
          <a:noFill/>
        </p:spPr>
        <p:txBody>
          <a:bodyPr wrap="none" rtlCol="0">
            <a:spAutoFit/>
          </a:bodyPr>
          <a:lstStyle/>
          <a:p>
            <a:r>
              <a:rPr lang="en-US" sz="2800" dirty="0" err="1" smtClean="0">
                <a:latin typeface="NikoshBAN" pitchFamily="2" charset="0"/>
                <a:cs typeface="NikoshBAN" pitchFamily="2" charset="0"/>
              </a:rPr>
              <a:t>স্বয়ংক্রিয়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অনুবাদ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থাকবে</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8" name="TextBox 7"/>
          <p:cNvSpPr txBox="1"/>
          <p:nvPr/>
        </p:nvSpPr>
        <p:spPr>
          <a:xfrm>
            <a:off x="2345028" y="5515943"/>
            <a:ext cx="4740400" cy="523220"/>
          </a:xfrm>
          <a:prstGeom prst="rect">
            <a:avLst/>
          </a:prstGeom>
          <a:noFill/>
        </p:spPr>
        <p:txBody>
          <a:bodyPr wrap="none" rtlCol="0">
            <a:spAutoFit/>
          </a:bodyPr>
          <a:lstStyle/>
          <a:p>
            <a:r>
              <a:rPr lang="en-US" sz="2800" dirty="0" err="1" smtClean="0">
                <a:latin typeface="NikoshBAN" pitchFamily="2" charset="0"/>
                <a:cs typeface="NikoshBAN" pitchFamily="2" charset="0"/>
              </a:rPr>
              <a:t>অধিক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শক্তিশালী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মাইক্রোপ্রসেসর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থাকবে</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4193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New Upload\Adove illustraror\New folder\indexmnopponmmnop.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159656" y="130629"/>
            <a:ext cx="11858173" cy="6574971"/>
          </a:xfrm>
          <a:prstGeom prst="rect">
            <a:avLst/>
          </a:prstGeom>
          <a:ln>
            <a:noFill/>
          </a:ln>
          <a:effectLst>
            <a:softEdge rad="112500"/>
          </a:effectLst>
        </p:spPr>
      </p:pic>
      <p:sp>
        <p:nvSpPr>
          <p:cNvPr id="5" name="Frame 4"/>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1" descr="Water droplets"/>
          <p:cNvSpPr>
            <a:spLocks noChangeArrowheads="1"/>
          </p:cNvSpPr>
          <p:nvPr/>
        </p:nvSpPr>
        <p:spPr bwMode="auto">
          <a:xfrm>
            <a:off x="4158540" y="550091"/>
            <a:ext cx="2958353" cy="715395"/>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দলীয় কাজ</a:t>
            </a:r>
            <a:endParaRPr lang="en-US" sz="4412"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12833" y="1474642"/>
            <a:ext cx="5315000" cy="384339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1319071" y="5527190"/>
            <a:ext cx="7902506" cy="584775"/>
          </a:xfrm>
          <a:prstGeom prst="rect">
            <a:avLst/>
          </a:prstGeom>
        </p:spPr>
        <p:txBody>
          <a:bodyPr wrap="square">
            <a:prstTxWarp prst="textPlain">
              <a:avLst/>
            </a:prstTxWarp>
            <a:spAutoFit/>
          </a:bodyPr>
          <a:lstStyle/>
          <a:p>
            <a:pPr algn="just">
              <a:spcBef>
                <a:spcPts val="1324"/>
              </a:spcBef>
              <a:spcAft>
                <a:spcPts val="662"/>
              </a:spcAft>
            </a:pPr>
            <a:r>
              <a:rPr lang="en-US" sz="3177"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ea typeface="Times New Roman" panose="02020603050405020304" pitchFamily="18" charset="0"/>
                <a:cs typeface="NikoshBAN" panose="02000000000000000000" pitchFamily="2" charset="0"/>
              </a:rPr>
              <a:t>1.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প্রতিটি</a:t>
            </a:r>
            <a:r>
              <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প্রজন্ম</a:t>
            </a:r>
            <a:r>
              <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থেকে</a:t>
            </a:r>
            <a:r>
              <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২টি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করে</a:t>
            </a:r>
            <a:r>
              <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বৈশিষ্ট্য</a:t>
            </a:r>
            <a:r>
              <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লিখে</a:t>
            </a:r>
            <a:r>
              <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3200" b="1" spc="50" dirty="0" err="1">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আনবে</a:t>
            </a:r>
            <a:r>
              <a:rPr lang="en-US" sz="32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a:t>
            </a:r>
            <a:endParaRPr lang="en-US" sz="32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3372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New  U Image\images16.jpg"/>
          <p:cNvPicPr>
            <a:picLocks noChangeAspect="1" noChangeArrowheads="1"/>
          </p:cNvPicPr>
          <p:nvPr/>
        </p:nvPicPr>
        <p:blipFill>
          <a:blip r:embed="rId2"/>
          <a:srcRect/>
          <a:stretch>
            <a:fillRect/>
          </a:stretch>
        </p:blipFill>
        <p:spPr bwMode="auto">
          <a:xfrm>
            <a:off x="136072" y="127000"/>
            <a:ext cx="11939814" cy="6593114"/>
          </a:xfrm>
          <a:prstGeom prst="rect">
            <a:avLst/>
          </a:prstGeom>
          <a:ln>
            <a:noFill/>
          </a:ln>
          <a:effectLst>
            <a:softEdge rad="112500"/>
          </a:effectLst>
        </p:spPr>
      </p:pic>
      <p:sp>
        <p:nvSpPr>
          <p:cNvPr id="5" name="TextBox 1" descr="Purple mesh"/>
          <p:cNvSpPr>
            <a:spLocks noChangeArrowheads="1"/>
          </p:cNvSpPr>
          <p:nvPr/>
        </p:nvSpPr>
        <p:spPr bwMode="auto">
          <a:xfrm>
            <a:off x="4147095" y="376112"/>
            <a:ext cx="3164114" cy="802048"/>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6" name="Picture 2" descr="E:\New Accounting -9\hfjfgjghjkghkjhkljotyity.jpg"/>
          <p:cNvPicPr>
            <a:picLocks noChangeAspect="1" noChangeArrowheads="1"/>
          </p:cNvPicPr>
          <p:nvPr/>
        </p:nvPicPr>
        <p:blipFill>
          <a:blip r:embed="rId3"/>
          <a:srcRect/>
          <a:stretch>
            <a:fillRect/>
          </a:stretch>
        </p:blipFill>
        <p:spPr bwMode="auto">
          <a:xfrm>
            <a:off x="3207658" y="1178160"/>
            <a:ext cx="4980457" cy="3683161"/>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1870760" y="5128998"/>
            <a:ext cx="6515593" cy="1323439"/>
          </a:xfrm>
          <a:prstGeom prst="rect">
            <a:avLst/>
          </a:prstGeom>
        </p:spPr>
        <p:txBody>
          <a:bodyPr wrap="square">
            <a:spAutoFit/>
          </a:bodyPr>
          <a:lstStyle/>
          <a:p>
            <a:pPr marL="742950" indent="-742950">
              <a:buFont typeface="+mj-lt"/>
              <a:buAutoNum type="arabicPeriod"/>
            </a:pPr>
            <a:r>
              <a:rPr lang="as-IN"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কম্পিউটার প্রজন্ম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p>
          <a:p>
            <a:pPr marL="742950" indent="-742950">
              <a:buFont typeface="+mj-lt"/>
              <a:buAutoNum type="arabicPeriod"/>
            </a:pPr>
            <a:r>
              <a:rPr lang="as-IN"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কম্পিউটার প্রজন্ম কত </a:t>
            </a:r>
            <a:r>
              <a:rPr lang="as-IN"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প্রকার</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as-IN"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as-IN"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endParaRPr lang="en-US"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814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0018.jpg"/>
          <p:cNvPicPr>
            <a:picLocks noChangeAspect="1"/>
          </p:cNvPicPr>
          <p:nvPr/>
        </p:nvPicPr>
        <p:blipFill>
          <a:blip r:embed="rId2"/>
          <a:stretch>
            <a:fillRect/>
          </a:stretch>
        </p:blipFill>
        <p:spPr>
          <a:xfrm>
            <a:off x="30480" y="86361"/>
            <a:ext cx="12030891" cy="6771639"/>
          </a:xfrm>
          <a:prstGeom prst="rect">
            <a:avLst/>
          </a:prstGeom>
          <a:ln>
            <a:noFill/>
          </a:ln>
          <a:effectLst>
            <a:softEdge rad="112500"/>
          </a:effectLst>
        </p:spPr>
      </p:pic>
      <p:sp>
        <p:nvSpPr>
          <p:cNvPr id="5" name="TextBox 1"/>
          <p:cNvSpPr>
            <a:spLocks noChangeArrowheads="1"/>
          </p:cNvSpPr>
          <p:nvPr/>
        </p:nvSpPr>
        <p:spPr bwMode="auto">
          <a:xfrm>
            <a:off x="4346665" y="522515"/>
            <a:ext cx="3398519" cy="547721"/>
          </a:xfrm>
          <a:prstGeom prst="roundRect">
            <a:avLst>
              <a:gd name="adj" fmla="val 16667"/>
            </a:avLst>
          </a:prstGeom>
          <a:blipFill>
            <a:blip r:embed="rId3"/>
            <a:stretch>
              <a:fillRect/>
            </a:stretch>
          </a:blipFill>
          <a:ln w="57150" algn="ctr">
            <a:noFill/>
            <a:round/>
            <a:headEnd/>
            <a:tailEnd/>
          </a:ln>
          <a:effectLst>
            <a:glow rad="228600">
              <a:schemeClr val="accent4">
                <a:satMod val="175000"/>
                <a:alpha val="40000"/>
              </a:schemeClr>
            </a:glow>
          </a:effectLst>
          <a:scene3d>
            <a:camera prst="orthographicFront">
              <a:rot lat="0" lon="0" rev="0"/>
            </a:camera>
            <a:lightRig rig="chilly" dir="t">
              <a:rot lat="0" lon="0" rev="18480000"/>
            </a:lightRig>
          </a:scene3d>
          <a:sp3d prstMaterial="clear">
            <a:bevelT h="63500"/>
          </a:sp3d>
        </p:spPr>
        <p:txBody>
          <a:bodyPr wrap="square" lIns="117554" tIns="58776" rIns="117554" bIns="58776">
            <a:prstTxWarp prst="textPlain">
              <a:avLst/>
            </a:prstTxWarp>
            <a:spAutoFit/>
          </a:bodyPr>
          <a:lstStyle/>
          <a:p>
            <a:pPr algn="ctr">
              <a:defRPr/>
            </a:pPr>
            <a:r>
              <a:rPr lang="bn-BD" sz="5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6" name="Picture 2" descr="E:\New Accounting -9\indexBari11.jpg"/>
          <p:cNvPicPr>
            <a:picLocks noChangeAspect="1" noChangeArrowheads="1"/>
          </p:cNvPicPr>
          <p:nvPr/>
        </p:nvPicPr>
        <p:blipFill>
          <a:blip r:embed="rId4"/>
          <a:srcRect/>
          <a:stretch>
            <a:fillRect/>
          </a:stretch>
        </p:blipFill>
        <p:spPr bwMode="auto">
          <a:xfrm>
            <a:off x="3657598" y="1636123"/>
            <a:ext cx="5558971" cy="3585754"/>
          </a:xfrm>
          <a:prstGeom prst="ellipse">
            <a:avLst/>
          </a:prstGeom>
          <a:ln w="190500" cap="rnd">
            <a:solidFill>
              <a:srgbClr val="C8C6BD"/>
            </a:solidFill>
            <a:prstDash val="solid"/>
          </a:ln>
          <a:effectLst>
            <a:glow rad="228600">
              <a:schemeClr val="accent2">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Frame 6"/>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357406" y="5457034"/>
            <a:ext cx="9883588" cy="661459"/>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lIns="103733" tIns="51866" rIns="103733" bIns="51866" numCol="1" rtlCol="0">
            <a:prstTxWarp prst="textPlain">
              <a:avLst/>
            </a:prstTxWarp>
            <a:spAutoFit/>
          </a:bodyPr>
          <a:lstStyle/>
          <a:p>
            <a:pPr algn="just"/>
            <a:r>
              <a:rPr lang="en-US" sz="3618"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1. </a:t>
            </a:r>
            <a:r>
              <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বিভিন্ন প্রজন্মের কম্পিউটারের বৈশিষ্ট্য</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মধ্যে</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পার্থক্য</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লেখ</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Times New Roman" panose="02020603050405020304" pitchFamily="18" charset="0"/>
                <a:cs typeface="NikoshBAN" panose="02000000000000000000" pitchFamily="2" charset="0"/>
              </a:rPr>
              <a:t> ? </a:t>
            </a:r>
          </a:p>
        </p:txBody>
      </p:sp>
    </p:spTree>
    <p:extLst>
      <p:ext uri="{BB962C8B-B14F-4D97-AF65-F5344CB8AC3E}">
        <p14:creationId xmlns:p14="http://schemas.microsoft.com/office/powerpoint/2010/main" val="13958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4"/>
          <p:cNvSpPr/>
          <p:nvPr/>
        </p:nvSpPr>
        <p:spPr>
          <a:xfrm>
            <a:off x="2095193" y="6014435"/>
            <a:ext cx="8296758" cy="509696"/>
          </a:xfrm>
          <a:prstGeom prst="flowChartAlternateProcess">
            <a:avLst/>
          </a:prstGeom>
          <a:noFill/>
          <a:ln w="38100">
            <a:noFill/>
          </a:ln>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lIns="103733" tIns="51866" rIns="103733" bIns="51866" numCol="1" anchor="ctr">
            <a:prstTxWarp prst="textPlain">
              <a:avLst/>
            </a:prstTxWarp>
          </a:bodyPr>
          <a:lstStyle/>
          <a:p>
            <a:pPr algn="ctr">
              <a:defRPr/>
            </a:pP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ক্লাসের</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সবাইকে</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ধন্যবাদ</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জানিয়ে</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শেষ</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করছি</a:t>
            </a:r>
            <a:endPar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Frame 6"/>
          <p:cNvSpPr/>
          <p:nvPr/>
        </p:nvSpPr>
        <p:spPr>
          <a:xfrm>
            <a:off x="0" y="0"/>
            <a:ext cx="12192000" cy="6858000"/>
          </a:xfrm>
          <a:prstGeom prst="frame">
            <a:avLst>
              <a:gd name="adj1" fmla="val 2578"/>
            </a:avLst>
          </a:prstGeom>
          <a:solidFill>
            <a:srgbClr val="FFFF00"/>
          </a:solidFill>
          <a:ln w="57150">
            <a:solidFill>
              <a:srgbClr val="FF0000"/>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228600">
                  <a:schemeClr val="accent4">
                    <a:satMod val="175000"/>
                    <a:alpha val="40000"/>
                  </a:schemeClr>
                </a:glow>
              </a:effectLst>
            </a:endParaRPr>
          </a:p>
        </p:txBody>
      </p:sp>
      <p:pic>
        <p:nvPicPr>
          <p:cNvPr id="5" name="Picture 2" descr="E:\New Picture Down\New folder (1)\Picture1student.jpg"/>
          <p:cNvPicPr>
            <a:picLocks noChangeAspect="1" noChangeArrowheads="1"/>
          </p:cNvPicPr>
          <p:nvPr/>
        </p:nvPicPr>
        <p:blipFill>
          <a:blip r:embed="rId2"/>
          <a:srcRect/>
          <a:stretch>
            <a:fillRect/>
          </a:stretch>
        </p:blipFill>
        <p:spPr bwMode="auto">
          <a:xfrm>
            <a:off x="365086" y="339136"/>
            <a:ext cx="11456800" cy="5675299"/>
          </a:xfrm>
          <a:prstGeom prst="rect">
            <a:avLst/>
          </a:prstGeom>
          <a:ln>
            <a:noFill/>
          </a:ln>
          <a:effectLst>
            <a:softEdge rad="112500"/>
          </a:effectLst>
        </p:spPr>
      </p:pic>
    </p:spTree>
    <p:extLst>
      <p:ext uri="{BB962C8B-B14F-4D97-AF65-F5344CB8AC3E}">
        <p14:creationId xmlns:p14="http://schemas.microsoft.com/office/powerpoint/2010/main" val="40797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Frame 11"/>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D:\my project 1\well come\computer.jpg"/>
          <p:cNvPicPr>
            <a:picLocks noChangeAspect="1" noChangeArrowheads="1"/>
          </p:cNvPicPr>
          <p:nvPr/>
        </p:nvPicPr>
        <p:blipFill>
          <a:blip r:embed="rId2" cstate="print"/>
          <a:srcRect/>
          <a:stretch>
            <a:fillRect/>
          </a:stretch>
        </p:blipFill>
        <p:spPr bwMode="auto">
          <a:xfrm>
            <a:off x="3853332" y="1442533"/>
            <a:ext cx="3437091" cy="2186770"/>
          </a:xfrm>
          <a:prstGeom prst="rect">
            <a:avLst/>
          </a:prstGeom>
          <a:ln>
            <a:noFill/>
          </a:ln>
          <a:effectLst>
            <a:glow rad="228600">
              <a:schemeClr val="accent4">
                <a:satMod val="175000"/>
                <a:alpha val="40000"/>
              </a:schemeClr>
            </a:glow>
            <a:softEdge rad="112500"/>
          </a:effectLst>
        </p:spPr>
      </p:pic>
      <p:sp>
        <p:nvSpPr>
          <p:cNvPr id="7" name="Rectangle 6"/>
          <p:cNvSpPr/>
          <p:nvPr/>
        </p:nvSpPr>
        <p:spPr>
          <a:xfrm>
            <a:off x="4715714" y="3629303"/>
            <a:ext cx="1712328" cy="646331"/>
          </a:xfrm>
          <a:prstGeom prst="rect">
            <a:avLst/>
          </a:prstGeom>
        </p:spPr>
        <p:txBody>
          <a:bodyPr wrap="none">
            <a:spAutoFit/>
          </a:bodyPr>
          <a:lstStyle/>
          <a:p>
            <a:r>
              <a:rPr lang="en-US" sz="3600" dirty="0" smtClean="0">
                <a:latin typeface="NikoshBAN" pitchFamily="2" charset="0"/>
                <a:cs typeface="NikoshBAN" pitchFamily="2" charset="0"/>
              </a:rPr>
              <a:t>কম্পিউটার</a:t>
            </a:r>
            <a:endParaRPr lang="en-US" sz="3600" dirty="0"/>
          </a:p>
        </p:txBody>
      </p:sp>
      <p:sp>
        <p:nvSpPr>
          <p:cNvPr id="8" name="TextBox 7"/>
          <p:cNvSpPr txBox="1"/>
          <p:nvPr/>
        </p:nvSpPr>
        <p:spPr>
          <a:xfrm>
            <a:off x="1034334" y="4343832"/>
            <a:ext cx="10518016"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NikoshBAN" pitchFamily="2" charset="0"/>
                <a:cs typeface="NikoshBAN" pitchFamily="2" charset="0"/>
              </a:rPr>
              <a:t>কম্পিউটার </a:t>
            </a:r>
            <a:r>
              <a:rPr lang="en-US" sz="3600" dirty="0" err="1" smtClean="0">
                <a:latin typeface="NikoshBAN" pitchFamily="2" charset="0"/>
                <a:cs typeface="NikoshBAN" pitchFamily="2" charset="0"/>
              </a:rPr>
              <a:t>আবিস্কারের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প্রথম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পর্যায়ে</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9" name="TextBox 8"/>
          <p:cNvSpPr txBox="1"/>
          <p:nvPr/>
        </p:nvSpPr>
        <p:spPr>
          <a:xfrm>
            <a:off x="4435773" y="5402879"/>
            <a:ext cx="2607059" cy="646331"/>
          </a:xfrm>
          <a:prstGeom prst="rect">
            <a:avLst/>
          </a:prstGeom>
          <a:noFill/>
        </p:spPr>
        <p:txBody>
          <a:bodyPr wrap="none" rtlCol="0">
            <a:prstTxWarp prst="textPlain">
              <a:avLst/>
            </a:prstTxWarp>
            <a:spAutoFit/>
          </a:bodyPr>
          <a:lstStyle/>
          <a:p>
            <a:r>
              <a:rPr lang="en-US" sz="3600" dirty="0" err="1" smtClean="0">
                <a:effectLst>
                  <a:glow rad="228600">
                    <a:schemeClr val="accent2">
                      <a:satMod val="175000"/>
                      <a:alpha val="40000"/>
                    </a:schemeClr>
                  </a:glow>
                </a:effectLst>
                <a:latin typeface="NikoshBAN" pitchFamily="2" charset="0"/>
                <a:cs typeface="NikoshBAN" pitchFamily="2" charset="0"/>
              </a:rPr>
              <a:t>নিশ্চয়</a:t>
            </a:r>
            <a:r>
              <a:rPr lang="en-US" sz="3600" dirty="0" smtClean="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না</a:t>
            </a:r>
            <a:endParaRPr lang="en-US" sz="3600" dirty="0">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37634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267" y="1396653"/>
            <a:ext cx="4675031" cy="2931276"/>
          </a:xfrm>
          <a:prstGeom prst="rect">
            <a:avLst/>
          </a:prstGeom>
          <a:effectLst>
            <a:glow rad="228600">
              <a:schemeClr val="accent6">
                <a:satMod val="175000"/>
                <a:alpha val="40000"/>
              </a:schemeClr>
            </a:glow>
          </a:effectLst>
        </p:spPr>
      </p:pic>
      <p:sp>
        <p:nvSpPr>
          <p:cNvPr id="8" name="TextBox 7"/>
          <p:cNvSpPr txBox="1"/>
          <p:nvPr/>
        </p:nvSpPr>
        <p:spPr>
          <a:xfrm>
            <a:off x="888508" y="4476591"/>
            <a:ext cx="10518016"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latin typeface="NikoshBAN" pitchFamily="2" charset="0"/>
                <a:cs typeface="NikoshBAN" pitchFamily="2" charset="0"/>
              </a:rPr>
              <a:t>কম্পিউটার </a:t>
            </a:r>
            <a:r>
              <a:rPr lang="en-US" sz="3600" dirty="0" err="1" smtClean="0">
                <a:latin typeface="NikoshBAN" pitchFamily="2" charset="0"/>
                <a:cs typeface="NikoshBAN" pitchFamily="2" charset="0"/>
              </a:rPr>
              <a:t>আবিস্কারের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প্রথম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পর্যায়ে</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কম্পিউটার</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দেখতে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ছিল</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0" name="TextBox 9"/>
          <p:cNvSpPr txBox="1"/>
          <p:nvPr/>
        </p:nvSpPr>
        <p:spPr>
          <a:xfrm>
            <a:off x="4181364" y="5505713"/>
            <a:ext cx="3829272" cy="646331"/>
          </a:xfrm>
          <a:prstGeom prst="rect">
            <a:avLst/>
          </a:prstGeom>
          <a:noFill/>
        </p:spPr>
        <p:txBody>
          <a:bodyPr wrap="none" rtlCol="0">
            <a:prstTxWarp prst="textPlain">
              <a:avLst/>
            </a:prstTxWarp>
            <a:spAutoFit/>
          </a:bodyPr>
          <a:lstStyle/>
          <a:p>
            <a:r>
              <a:rPr lang="en-US" sz="3600" dirty="0" err="1">
                <a:effectLst>
                  <a:glow rad="228600">
                    <a:schemeClr val="accent2">
                      <a:satMod val="175000"/>
                      <a:alpha val="40000"/>
                    </a:schemeClr>
                  </a:glow>
                </a:effectLst>
                <a:latin typeface="NikoshBAN" pitchFamily="2" charset="0"/>
                <a:cs typeface="NikoshBAN" pitchFamily="2" charset="0"/>
              </a:rPr>
              <a:t>এটি</a:t>
            </a:r>
            <a:r>
              <a:rPr lang="en-US" sz="3600" dirty="0">
                <a:effectLst>
                  <a:glow rad="228600">
                    <a:schemeClr val="accent2">
                      <a:satMod val="175000"/>
                      <a:alpha val="40000"/>
                    </a:schemeClr>
                  </a:glow>
                </a:effectLst>
                <a:latin typeface="NikoshBAN" pitchFamily="2" charset="0"/>
                <a:cs typeface="NikoshBAN" pitchFamily="2" charset="0"/>
              </a:rPr>
              <a:t> </a:t>
            </a:r>
            <a:r>
              <a:rPr lang="en-US" sz="3600" dirty="0" err="1">
                <a:effectLst>
                  <a:glow rad="228600">
                    <a:schemeClr val="accent2">
                      <a:satMod val="175000"/>
                      <a:alpha val="40000"/>
                    </a:schemeClr>
                  </a:glow>
                </a:effectLst>
                <a:latin typeface="NikoshBAN" pitchFamily="2" charset="0"/>
                <a:cs typeface="NikoshBAN" pitchFamily="2" charset="0"/>
              </a:rPr>
              <a:t>আকারে</a:t>
            </a:r>
            <a:r>
              <a:rPr lang="en-US" sz="3600" dirty="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বেশ</a:t>
            </a:r>
            <a:r>
              <a:rPr lang="en-US" sz="3600" dirty="0" smtClean="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বড়</a:t>
            </a:r>
            <a:r>
              <a:rPr lang="en-US" sz="3600" dirty="0" smtClean="0">
                <a:effectLst>
                  <a:glow rad="228600">
                    <a:schemeClr val="accent2">
                      <a:satMod val="175000"/>
                      <a:alpha val="40000"/>
                    </a:schemeClr>
                  </a:glow>
                </a:effectLst>
                <a:latin typeface="NikoshBAN" pitchFamily="2" charset="0"/>
                <a:cs typeface="NikoshBAN" pitchFamily="2" charset="0"/>
              </a:rPr>
              <a:t> </a:t>
            </a:r>
            <a:r>
              <a:rPr lang="en-US" sz="3600" dirty="0" err="1" smtClean="0">
                <a:effectLst>
                  <a:glow rad="228600">
                    <a:schemeClr val="accent2">
                      <a:satMod val="175000"/>
                      <a:alpha val="40000"/>
                    </a:schemeClr>
                  </a:glow>
                </a:effectLst>
                <a:latin typeface="NikoshBAN" pitchFamily="2" charset="0"/>
                <a:cs typeface="NikoshBAN" pitchFamily="2" charset="0"/>
              </a:rPr>
              <a:t>ছিল</a:t>
            </a:r>
            <a:r>
              <a:rPr lang="en-US" sz="3600" dirty="0" smtClean="0">
                <a:effectLst>
                  <a:glow rad="228600">
                    <a:schemeClr val="accent2">
                      <a:satMod val="175000"/>
                      <a:alpha val="40000"/>
                    </a:schemeClr>
                  </a:glow>
                </a:effectLst>
                <a:latin typeface="NikoshBAN" pitchFamily="2" charset="0"/>
                <a:cs typeface="NikoshBAN" pitchFamily="2" charset="0"/>
              </a:rPr>
              <a:t> </a:t>
            </a:r>
            <a:endParaRPr lang="en-US" sz="3600" dirty="0">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4348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5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839" y="676352"/>
            <a:ext cx="4831305" cy="2883915"/>
          </a:xfrm>
          <a:prstGeom prst="rect">
            <a:avLst/>
          </a:prstGeom>
          <a:ln>
            <a:noFill/>
          </a:ln>
          <a:effectLst>
            <a:glow rad="101600">
              <a:srgbClr val="FFFF00">
                <a:alpha val="60000"/>
              </a:srgbClr>
            </a:glow>
            <a:softEdge rad="112500"/>
          </a:effectLst>
        </p:spPr>
      </p:pic>
      <p:sp>
        <p:nvSpPr>
          <p:cNvPr id="8" name="Frame 7"/>
          <p:cNvSpPr/>
          <p:nvPr/>
        </p:nvSpPr>
        <p:spPr>
          <a:xfrm>
            <a:off x="0" y="0"/>
            <a:ext cx="12192000" cy="6858000"/>
          </a:xfrm>
          <a:prstGeom prst="frame">
            <a:avLst>
              <a:gd name="adj1" fmla="val 2578"/>
            </a:avLst>
          </a:prstGeom>
          <a:solidFill>
            <a:srgbClr val="FFFF00"/>
          </a:solidFill>
          <a:ln w="57150">
            <a:solidFill>
              <a:srgbClr val="FF0000"/>
            </a:solidFill>
          </a:ln>
          <a:effectLst>
            <a:glow rad="228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descr="Picture1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18802" y="759103"/>
            <a:ext cx="4912297" cy="2669897"/>
          </a:xfrm>
          <a:prstGeom prst="rect">
            <a:avLst/>
          </a:prstGeom>
          <a:solidFill>
            <a:srgbClr val="FFFFFF">
              <a:shade val="85000"/>
            </a:srgbClr>
          </a:solidFill>
          <a:ln w="88900" cap="sq">
            <a:solidFill>
              <a:srgbClr val="FFFFFF"/>
            </a:solidFill>
            <a:miter lim="800000"/>
          </a:ln>
          <a:effectLst>
            <a:glow rad="228600">
              <a:schemeClr val="accent4">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owchart: Alternate Process 8"/>
          <p:cNvSpPr/>
          <p:nvPr/>
        </p:nvSpPr>
        <p:spPr>
          <a:xfrm>
            <a:off x="1782434" y="3771677"/>
            <a:ext cx="8386105" cy="2721334"/>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3177" dirty="0" err="1">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আজকের</a:t>
            </a:r>
            <a:r>
              <a:rPr lang="en-US" sz="3177"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পাঠ</a:t>
            </a:r>
            <a:endParaRPr lang="en-US" sz="3177"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a:p>
            <a:pPr algn="ctr"/>
            <a:r>
              <a:rPr lang="en-US" sz="8800" dirty="0" err="1">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কম্পিউটারের</a:t>
            </a:r>
            <a:r>
              <a:rPr lang="en-US" sz="880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8800" dirty="0" err="1">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প্রজন্ম</a:t>
            </a:r>
            <a:endParaRPr lang="en-US" sz="880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35089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2988" y="2885597"/>
            <a:ext cx="9159985" cy="2320736"/>
          </a:xfrm>
          <a:prstGeom prst="rect">
            <a:avLst/>
          </a:prstGeom>
          <a:ln>
            <a:noFill/>
          </a:ln>
        </p:spPr>
        <p:txBody>
          <a:bodyPr wrap="square" lIns="103733" tIns="51866" rIns="103733" bIns="51866">
            <a:spAutoFit/>
          </a:bodyPr>
          <a:lstStyle/>
          <a:p>
            <a:pPr marL="627063" indent="-627063">
              <a:buFont typeface="+mj-lt"/>
              <a:buAutoNum type="arabicPeriod"/>
            </a:pP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প্রজন্ম</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ক</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বলতে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a:t>
            </a:r>
          </a:p>
          <a:p>
            <a:pPr marL="627063" indent="-627063">
              <a:buFont typeface="+mj-lt"/>
              <a:buAutoNum type="arabicPeriod"/>
            </a:pP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প্রজন্ম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কয়টি</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627063" indent="-627063">
              <a:buFont typeface="+mj-lt"/>
              <a:buAutoNum type="arabicPeriod"/>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প্রজন্ম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 করতে পারবে।</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627063" indent="-627063">
              <a:buFont typeface="+mj-lt"/>
              <a:buAutoNum type="arabicPeriod"/>
            </a:pP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013012" y="2057401"/>
            <a:ext cx="5877005" cy="658743"/>
          </a:xfrm>
          <a:prstGeom prst="rect">
            <a:avLst/>
          </a:prstGeom>
          <a:noFill/>
        </p:spPr>
        <p:txBody>
          <a:bodyPr wrap="square" lIns="103733" tIns="51866" rIns="103733" bIns="51866" rtlCol="0">
            <a:spAutoFit/>
          </a:bodyPr>
          <a:lstStyle/>
          <a:p>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এই পাঠ শেষে শিক্ষার্থীরা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1" descr="Wallpaper04935"/>
          <p:cNvSpPr>
            <a:spLocks noChangeArrowheads="1"/>
          </p:cNvSpPr>
          <p:nvPr/>
        </p:nvSpPr>
        <p:spPr bwMode="auto">
          <a:xfrm>
            <a:off x="4134971" y="767521"/>
            <a:ext cx="3065929" cy="859645"/>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03733" tIns="51866" rIns="103733" bIns="51866" numCol="1">
            <a:prstTxWarp prst="textPlain">
              <a:avLst/>
            </a:prstTxWarp>
            <a:spAutoFit/>
          </a:bodyPr>
          <a:lstStyle/>
          <a:p>
            <a:pPr algn="ctr">
              <a:defRPr/>
            </a:pPr>
            <a:r>
              <a:rPr lang="en-US" sz="4500" dirty="0" err="1">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35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1009879" y="646530"/>
            <a:ext cx="2985096" cy="584775"/>
          </a:xfrm>
          <a:prstGeom prst="rect">
            <a:avLst/>
          </a:prstGeom>
          <a:solidFill>
            <a:srgbClr val="FFFF00"/>
          </a:solidFill>
        </p:spPr>
        <p:txBody>
          <a:bodyPr wrap="square">
            <a:spAutoFit/>
          </a:bodyPr>
          <a:lstStyle/>
          <a:p>
            <a:pPr marL="457200" indent="-457200">
              <a:buFont typeface="Wingdings" panose="05000000000000000000" pitchFamily="2" charset="2"/>
              <a:buChar char="Ø"/>
            </a:pPr>
            <a:r>
              <a:rPr lang="en-US" sz="3200" b="1" dirty="0" err="1"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তথ্য</a:t>
            </a:r>
            <a:r>
              <a:rPr lang="en-US" sz="3200" b="1" dirty="0"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প্রযুক্তি</a:t>
            </a:r>
            <a:r>
              <a:rPr lang="en-US" sz="3200" b="1"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b="1" dirty="0" err="1"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কী</a:t>
            </a:r>
            <a:r>
              <a:rPr lang="en-US" sz="3200" b="1" dirty="0"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1009879" y="2479066"/>
            <a:ext cx="2797810" cy="584775"/>
          </a:xfrm>
          <a:prstGeom prst="rect">
            <a:avLst/>
          </a:prstGeom>
          <a:solidFill>
            <a:srgbClr val="FFFF00"/>
          </a:solidFill>
        </p:spPr>
        <p:txBody>
          <a:bodyPr wrap="square">
            <a:spAutoFit/>
          </a:bodyPr>
          <a:lstStyle/>
          <a:p>
            <a:pPr marL="457200" indent="-457200">
              <a:buFont typeface="Wingdings" panose="05000000000000000000" pitchFamily="2" charset="2"/>
              <a:buChar char="Ø"/>
            </a:pPr>
            <a:r>
              <a:rPr lang="bn-BD" sz="3200" dirty="0">
                <a:solidFill>
                  <a:schemeClr val="tx1">
                    <a:lumMod val="85000"/>
                    <a:lumOff val="15000"/>
                  </a:schemeClr>
                </a:solidFill>
                <a:latin typeface="NikoshBAN" panose="02000000000000000000" pitchFamily="2" charset="0"/>
                <a:cs typeface="NikoshBAN" panose="02000000000000000000" pitchFamily="2" charset="0"/>
              </a:rPr>
              <a:t>কম্পিউটার </a:t>
            </a:r>
            <a:r>
              <a:rPr lang="en-US" sz="3200" b="1" dirty="0" err="1"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কী</a:t>
            </a:r>
            <a:r>
              <a:rPr lang="en-US" sz="3200" b="1" dirty="0"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endParaRPr lang="en-US" sz="32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6" name="Rectangle 5"/>
          <p:cNvSpPr/>
          <p:nvPr/>
        </p:nvSpPr>
        <p:spPr>
          <a:xfrm>
            <a:off x="939631" y="4268324"/>
            <a:ext cx="4121641" cy="646331"/>
          </a:xfrm>
          <a:prstGeom prst="rect">
            <a:avLst/>
          </a:prstGeom>
          <a:solidFill>
            <a:srgbClr val="FFFF00"/>
          </a:solidFill>
        </p:spPr>
        <p:txBody>
          <a:bodyPr wrap="none">
            <a:spAutoFit/>
          </a:bodyPr>
          <a:lstStyle/>
          <a:p>
            <a:pPr marL="571500" indent="-571500">
              <a:buFont typeface="Wingdings" panose="05000000000000000000" pitchFamily="2" charset="2"/>
              <a:buChar char="Ø"/>
            </a:pPr>
            <a:r>
              <a:rPr lang="as-IN" sz="3600" dirty="0">
                <a:solidFill>
                  <a:srgbClr val="000000"/>
                </a:solidFill>
                <a:effectLst/>
                <a:latin typeface="NikoshBAN" panose="02000000000000000000" pitchFamily="2" charset="0"/>
                <a:cs typeface="NikoshBAN" panose="02000000000000000000" pitchFamily="2" charset="0"/>
              </a:rPr>
              <a:t>কম্পিউটার প্রজন্ম </a:t>
            </a:r>
            <a:r>
              <a:rPr lang="as-IN" sz="3600" dirty="0" smtClean="0">
                <a:solidFill>
                  <a:srgbClr val="000000"/>
                </a:solidFill>
                <a:effectLst/>
                <a:latin typeface="NikoshBAN" panose="02000000000000000000" pitchFamily="2" charset="0"/>
                <a:cs typeface="NikoshBAN" panose="02000000000000000000" pitchFamily="2" charset="0"/>
              </a:rPr>
              <a:t>কি</a:t>
            </a:r>
            <a:r>
              <a:rPr lang="en-US" sz="3600" dirty="0" smtClean="0">
                <a:solidFill>
                  <a:srgbClr val="000000"/>
                </a:solidFill>
                <a:effectLst/>
                <a:latin typeface="NikoshBAN" panose="02000000000000000000" pitchFamily="2" charset="0"/>
                <a:cs typeface="NikoshBAN" panose="02000000000000000000" pitchFamily="2" charset="0"/>
              </a:rPr>
              <a:t> </a:t>
            </a:r>
            <a:r>
              <a:rPr lang="as-IN" sz="3600" dirty="0" smtClean="0">
                <a:solidFill>
                  <a:srgbClr val="000000"/>
                </a:solidFill>
                <a:effectLst/>
                <a:latin typeface="NikoshBAN" panose="02000000000000000000" pitchFamily="2" charset="0"/>
                <a:cs typeface="NikoshBAN" panose="02000000000000000000" pitchFamily="2" charset="0"/>
              </a:rPr>
              <a:t>?</a:t>
            </a:r>
            <a:r>
              <a:rPr lang="en-US" sz="353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1009879" y="4917290"/>
            <a:ext cx="8956020" cy="1077218"/>
          </a:xfrm>
          <a:prstGeom prst="rect">
            <a:avLst/>
          </a:prstGeom>
        </p:spPr>
        <p:txBody>
          <a:bodyPr wrap="square">
            <a:spAutoFit/>
          </a:bodyPr>
          <a:lstStyle/>
          <a:p>
            <a:r>
              <a:rPr lang="en-US" sz="3200" dirty="0" err="1">
                <a:effectLst/>
                <a:latin typeface="NikoshBAN" pitchFamily="2" charset="0"/>
                <a:cs typeface="NikoshBAN" pitchFamily="2" charset="0"/>
              </a:rPr>
              <a:t>কম্পিউটারের</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বির্বতনের</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ইতিহাসকে</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কতগুলো</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পর্যায়ে</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ভাগ</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করা</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হয়েছে</a:t>
            </a:r>
            <a:endParaRPr lang="en-US" sz="3200" dirty="0">
              <a:effectLst/>
              <a:latin typeface="NikoshBAN" pitchFamily="2" charset="0"/>
              <a:cs typeface="NikoshBAN" pitchFamily="2" charset="0"/>
            </a:endParaRPr>
          </a:p>
          <a:p>
            <a:r>
              <a:rPr lang="en-US" sz="3200" dirty="0" err="1">
                <a:effectLst/>
                <a:latin typeface="NikoshBAN" pitchFamily="2" charset="0"/>
                <a:cs typeface="NikoshBAN" pitchFamily="2" charset="0"/>
              </a:rPr>
              <a:t>এই</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ভাগগুলোকে</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কম্পিউটার</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প্রজন্ম</a:t>
            </a:r>
            <a:r>
              <a:rPr lang="en-US" sz="3200" dirty="0">
                <a:effectLst/>
                <a:latin typeface="NikoshBAN" pitchFamily="2" charset="0"/>
                <a:cs typeface="NikoshBAN" pitchFamily="2" charset="0"/>
              </a:rPr>
              <a:t> </a:t>
            </a:r>
            <a:r>
              <a:rPr lang="en-US" sz="3200" dirty="0" err="1">
                <a:effectLst/>
                <a:latin typeface="NikoshBAN" pitchFamily="2" charset="0"/>
                <a:cs typeface="NikoshBAN" pitchFamily="2" charset="0"/>
              </a:rPr>
              <a:t>বলে</a:t>
            </a:r>
            <a:r>
              <a:rPr lang="en-US" sz="3200" dirty="0">
                <a:effectLst/>
                <a:latin typeface="NikoshBAN" pitchFamily="2" charset="0"/>
                <a:cs typeface="NikoshBAN" pitchFamily="2" charset="0"/>
              </a:rPr>
              <a:t>।</a:t>
            </a:r>
          </a:p>
        </p:txBody>
      </p:sp>
      <p:sp>
        <p:nvSpPr>
          <p:cNvPr id="2" name="Rectangle 1"/>
          <p:cNvSpPr/>
          <p:nvPr/>
        </p:nvSpPr>
        <p:spPr>
          <a:xfrm>
            <a:off x="1098014" y="1247761"/>
            <a:ext cx="10183258" cy="1077218"/>
          </a:xfrm>
          <a:prstGeom prst="rect">
            <a:avLst/>
          </a:prstGeom>
        </p:spPr>
        <p:txBody>
          <a:bodyPr wrap="square">
            <a:spAutoFit/>
          </a:bodyPr>
          <a:lstStyle/>
          <a:p>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উত্তর</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তথ্য</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ব্যবস্থা</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বা</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ইনফরমেশন</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সিস্টেমের</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সাথে</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সংশ্লিষ্ট</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কম্পিউটার</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নির্ভর</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প্রযুক্তিই</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হলো</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তথ্য</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প্রযুক্তি</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1179498" y="3053837"/>
            <a:ext cx="9848385" cy="1077218"/>
          </a:xfrm>
          <a:prstGeom prst="rect">
            <a:avLst/>
          </a:prstGeom>
        </p:spPr>
        <p:txBody>
          <a:bodyPr wrap="square">
            <a:spAutoFit/>
          </a:bodyPr>
          <a:lstStyle/>
          <a:p>
            <a:r>
              <a:rPr lang="en-US" sz="3200" dirty="0" err="1">
                <a:solidFill>
                  <a:srgbClr val="444444"/>
                </a:solidFill>
                <a:latin typeface="NikoshBAN" panose="02000000000000000000" pitchFamily="2" charset="0"/>
                <a:ea typeface="Times New Roman" panose="02020603050405020304" pitchFamily="18" charset="0"/>
                <a:cs typeface="NikoshBAN" panose="02000000000000000000" pitchFamily="2" charset="0"/>
              </a:rPr>
              <a:t>উত্তর</a:t>
            </a:r>
            <a:r>
              <a:rPr lang="en-US" sz="3200" dirty="0">
                <a:solidFill>
                  <a:srgbClr val="444444"/>
                </a:solidFill>
                <a:latin typeface="NikoshBAN" panose="02000000000000000000" pitchFamily="2" charset="0"/>
                <a:ea typeface="Times New Roman" panose="02020603050405020304" pitchFamily="18" charset="0"/>
                <a:cs typeface="NikoshBAN" panose="02000000000000000000" pitchFamily="2" charset="0"/>
              </a:rPr>
              <a:t> : </a:t>
            </a:r>
            <a:r>
              <a:rPr lang="bn-BD" sz="3200" dirty="0">
                <a:solidFill>
                  <a:schemeClr val="tx1">
                    <a:lumMod val="85000"/>
                    <a:lumOff val="15000"/>
                  </a:schemeClr>
                </a:solidFill>
                <a:latin typeface="NikoshBAN" panose="02000000000000000000" pitchFamily="2" charset="0"/>
                <a:cs typeface="NikoshBAN" panose="02000000000000000000" pitchFamily="2" charset="0"/>
              </a:rPr>
              <a:t>কম্পিউটার হচ্ছে একটি ইলেকট্রনিক যন্ত্র,যার মাধ্যমে খুব সহজে এবং অল্প সময়ে গাণিতিক হিসাবসহ বিভিন্ন ধরনের সমস্যা সমাধান করা যায়। </a:t>
            </a:r>
            <a:endParaRPr lang="en-US" sz="3200" dirty="0">
              <a:solidFill>
                <a:schemeClr val="tx1">
                  <a:lumMod val="85000"/>
                  <a:lumOff val="1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344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3681" y="370947"/>
            <a:ext cx="4545796" cy="646331"/>
          </a:xfrm>
          <a:prstGeom prst="rect">
            <a:avLst/>
          </a:prstGeom>
          <a:solidFill>
            <a:srgbClr val="FFFF00"/>
          </a:solidFill>
        </p:spPr>
        <p:txBody>
          <a:bodyPr wrap="none">
            <a:spAutoFit/>
          </a:bodyPr>
          <a:lstStyle/>
          <a:p>
            <a:pPr marL="504292" indent="-504292">
              <a:buFont typeface="Wingdings" panose="05000000000000000000" pitchFamily="2" charset="2"/>
              <a:buChar char="q"/>
            </a:pPr>
            <a:r>
              <a:rPr lang="as-IN" sz="3600" b="1" dirty="0">
                <a:solidFill>
                  <a:srgbClr val="3A3A3A"/>
                </a:solidFill>
                <a:latin typeface="NikoshBAN" panose="02000000000000000000" pitchFamily="2" charset="0"/>
                <a:cs typeface="NikoshBAN" panose="02000000000000000000" pitchFamily="2" charset="0"/>
              </a:rPr>
              <a:t>কম্পিউটারের </a:t>
            </a:r>
            <a:r>
              <a:rPr lang="as-IN" sz="3600" b="1" dirty="0" smtClean="0">
                <a:solidFill>
                  <a:srgbClr val="3A3A3A"/>
                </a:solidFill>
                <a:latin typeface="NikoshBAN" panose="02000000000000000000" pitchFamily="2" charset="0"/>
                <a:cs typeface="NikoshBAN" panose="02000000000000000000" pitchFamily="2" charset="0"/>
              </a:rPr>
              <a:t>প্রকারভেদ</a:t>
            </a:r>
            <a:r>
              <a:rPr lang="en-US" sz="3600" b="1" dirty="0" smtClean="0">
                <a:solidFill>
                  <a:srgbClr val="3A3A3A"/>
                </a:solidFill>
                <a:latin typeface="NikoshBAN" panose="02000000000000000000" pitchFamily="2" charset="0"/>
                <a:cs typeface="NikoshBAN" panose="02000000000000000000" pitchFamily="2" charset="0"/>
              </a:rPr>
              <a:t> </a:t>
            </a:r>
            <a:r>
              <a:rPr lang="en-US" sz="36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700756" y="1017278"/>
            <a:ext cx="10988139" cy="954107"/>
          </a:xfrm>
          <a:prstGeom prst="rect">
            <a:avLst/>
          </a:prstGeom>
        </p:spPr>
        <p:txBody>
          <a:bodyPr wrap="square">
            <a:spAutoFit/>
          </a:bodyPr>
          <a:lstStyle/>
          <a:p>
            <a:pPr marL="457200" indent="-457200" fontAlgn="base">
              <a:buFont typeface="Wingdings" panose="05000000000000000000" pitchFamily="2" charset="2"/>
              <a:buChar char="v"/>
            </a:pPr>
            <a:r>
              <a:rPr lang="as-IN" sz="2800" b="1" dirty="0">
                <a:solidFill>
                  <a:srgbClr val="3A3A3A"/>
                </a:solidFill>
                <a:latin typeface="NikoshBAN" panose="02000000000000000000" pitchFamily="2" charset="0"/>
                <a:cs typeface="NikoshBAN" panose="02000000000000000000" pitchFamily="2" charset="0"/>
              </a:rPr>
              <a:t> গঠন ও বৈশিষ্ট্য অনুযায়ী কম্পিউটার কত প্রকার বা কম্পিটারের শ্রেণীবিভাগ নির্ণয় করা হয়। কম্পিউটার ৩ প্রকার। যথা</a:t>
            </a:r>
            <a:r>
              <a:rPr lang="as-IN" sz="2800" b="1" dirty="0" smtClean="0">
                <a:solidFill>
                  <a:srgbClr val="3A3A3A"/>
                </a:solidFill>
                <a:latin typeface="NikoshBAN" panose="02000000000000000000" pitchFamily="2" charset="0"/>
                <a:cs typeface="NikoshBAN" panose="02000000000000000000" pitchFamily="2" charset="0"/>
              </a:rPr>
              <a:t>:-</a:t>
            </a:r>
            <a:endParaRPr lang="as-IN" sz="2800" b="1" dirty="0">
              <a:solidFill>
                <a:srgbClr val="3A3A3A"/>
              </a:solidFill>
              <a:latin typeface="NikoshBAN" panose="02000000000000000000" pitchFamily="2" charset="0"/>
              <a:cs typeface="NikoshBAN" panose="02000000000000000000" pitchFamily="2" charset="0"/>
            </a:endParaRPr>
          </a:p>
        </p:txBody>
      </p:sp>
      <p:sp>
        <p:nvSpPr>
          <p:cNvPr id="7" name="Rectangle 6"/>
          <p:cNvSpPr/>
          <p:nvPr/>
        </p:nvSpPr>
        <p:spPr>
          <a:xfrm>
            <a:off x="2913045" y="3261166"/>
            <a:ext cx="4659609" cy="646331"/>
          </a:xfrm>
          <a:prstGeom prst="rect">
            <a:avLst/>
          </a:prstGeom>
          <a:solidFill>
            <a:srgbClr val="FFFF00"/>
          </a:solidFill>
        </p:spPr>
        <p:txBody>
          <a:bodyPr wrap="none">
            <a:spAutoFit/>
          </a:bodyPr>
          <a:lstStyle/>
          <a:p>
            <a:pPr marL="504292" indent="-504292">
              <a:buFont typeface="Wingdings" panose="05000000000000000000" pitchFamily="2" charset="2"/>
              <a:buChar char="q"/>
            </a:pPr>
            <a:r>
              <a:rPr lang="as-IN" sz="3600" b="1" dirty="0">
                <a:solidFill>
                  <a:srgbClr val="333333"/>
                </a:solidFill>
                <a:latin typeface="NikoshBAN" panose="02000000000000000000" pitchFamily="2" charset="0"/>
                <a:cs typeface="NikoshBAN" panose="02000000000000000000" pitchFamily="2" charset="0"/>
              </a:rPr>
              <a:t>কম্পিউটারের </a:t>
            </a:r>
            <a:r>
              <a:rPr lang="as-IN" sz="3600" b="1" dirty="0" smtClean="0">
                <a:solidFill>
                  <a:srgbClr val="333333"/>
                </a:solidFill>
                <a:latin typeface="NikoshBAN" panose="02000000000000000000" pitchFamily="2" charset="0"/>
                <a:cs typeface="NikoshBAN" panose="02000000000000000000" pitchFamily="2" charset="0"/>
              </a:rPr>
              <a:t>শ্রেণীবিভাগ</a:t>
            </a:r>
            <a:r>
              <a:rPr lang="en-US" sz="3600" b="1" dirty="0" smtClean="0">
                <a:solidFill>
                  <a:srgbClr val="333333"/>
                </a:solidFill>
                <a:latin typeface="NikoshBAN" panose="02000000000000000000" pitchFamily="2" charset="0"/>
                <a:cs typeface="NikoshBAN" panose="02000000000000000000" pitchFamily="2" charset="0"/>
              </a:rPr>
              <a:t> </a:t>
            </a:r>
            <a:r>
              <a:rPr lang="en-US" sz="3600" b="1"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925348" y="3937639"/>
            <a:ext cx="7822045" cy="523220"/>
          </a:xfrm>
          <a:prstGeom prst="rect">
            <a:avLst/>
          </a:prstGeom>
        </p:spPr>
        <p:txBody>
          <a:bodyPr wrap="square">
            <a:spAutoFit/>
          </a:bodyPr>
          <a:lstStyle/>
          <a:p>
            <a:pPr marL="457200" indent="-457200" fontAlgn="base">
              <a:buFont typeface="Wingdings" panose="05000000000000000000" pitchFamily="2" charset="2"/>
              <a:buChar char="v"/>
            </a:pPr>
            <a:r>
              <a:rPr lang="as-IN" sz="2800" b="1" dirty="0">
                <a:solidFill>
                  <a:srgbClr val="606060"/>
                </a:solidFill>
                <a:latin typeface="NikoshBAN" panose="02000000000000000000" pitchFamily="2" charset="0"/>
                <a:cs typeface="NikoshBAN" panose="02000000000000000000" pitchFamily="2" charset="0"/>
              </a:rPr>
              <a:t>আকৃতিগত দিক থেকে কম্পিউটারকে চার ভাগে ভাগ করা </a:t>
            </a:r>
            <a:r>
              <a:rPr lang="as-IN" sz="2800" b="1" dirty="0" smtClean="0">
                <a:solidFill>
                  <a:srgbClr val="606060"/>
                </a:solidFill>
                <a:latin typeface="NikoshBAN" panose="02000000000000000000" pitchFamily="2" charset="0"/>
                <a:cs typeface="NikoshBAN" panose="02000000000000000000" pitchFamily="2" charset="0"/>
              </a:rPr>
              <a:t>হয়েছে</a:t>
            </a:r>
            <a:r>
              <a:rPr lang="en-US" sz="2800" b="1" dirty="0">
                <a:solidFill>
                  <a:srgbClr val="606060"/>
                </a:solidFill>
                <a:latin typeface="NikoshBAN" panose="02000000000000000000" pitchFamily="2" charset="0"/>
                <a:cs typeface="NikoshBAN" panose="02000000000000000000" pitchFamily="2" charset="0"/>
              </a:rPr>
              <a:t> </a:t>
            </a:r>
            <a:r>
              <a:rPr lang="as-IN" sz="2800" b="1" dirty="0" smtClean="0">
                <a:solidFill>
                  <a:srgbClr val="606060"/>
                </a:solidFill>
                <a:latin typeface="NikoshBAN" panose="02000000000000000000" pitchFamily="2" charset="0"/>
                <a:cs typeface="NikoshBAN" panose="02000000000000000000" pitchFamily="2" charset="0"/>
              </a:rPr>
              <a:t>।</a:t>
            </a:r>
            <a:endParaRPr lang="en-US" sz="2800" b="1" dirty="0">
              <a:solidFill>
                <a:srgbClr val="606060"/>
              </a:solidFill>
              <a:latin typeface="NikoshBAN" panose="02000000000000000000" pitchFamily="2" charset="0"/>
              <a:cs typeface="NikoshBAN" panose="02000000000000000000" pitchFamily="2" charset="0"/>
            </a:endParaRPr>
          </a:p>
        </p:txBody>
      </p:sp>
      <p:sp>
        <p:nvSpPr>
          <p:cNvPr id="2" name="Rectangle 1"/>
          <p:cNvSpPr/>
          <p:nvPr/>
        </p:nvSpPr>
        <p:spPr>
          <a:xfrm>
            <a:off x="2243442" y="4628696"/>
            <a:ext cx="7902766" cy="1569660"/>
          </a:xfrm>
          <a:prstGeom prst="rect">
            <a:avLst/>
          </a:prstGeom>
        </p:spPr>
        <p:txBody>
          <a:bodyPr wrap="square">
            <a:spAutoFit/>
          </a:bodyPr>
          <a:lstStyle/>
          <a:p>
            <a:pPr algn="ctr" fontAlgn="base"/>
            <a:r>
              <a:rPr lang="en-US" sz="2400" b="1" dirty="0" smtClean="0">
                <a:solidFill>
                  <a:srgbClr val="606060"/>
                </a:solidFill>
                <a:latin typeface="NikoshBAN" panose="02000000000000000000" pitchFamily="2" charset="0"/>
                <a:cs typeface="NikoshBAN" panose="02000000000000000000" pitchFamily="2" charset="0"/>
              </a:rPr>
              <a:t>  </a:t>
            </a:r>
            <a:r>
              <a:rPr lang="as-IN" sz="2400" b="1" dirty="0" smtClean="0">
                <a:solidFill>
                  <a:srgbClr val="606060"/>
                </a:solidFill>
                <a:latin typeface="NikoshBAN" panose="02000000000000000000" pitchFamily="2" charset="0"/>
                <a:cs typeface="NikoshBAN" panose="02000000000000000000" pitchFamily="2" charset="0"/>
              </a:rPr>
              <a:t>ক</a:t>
            </a:r>
            <a:r>
              <a:rPr lang="as-IN" sz="2400" b="1" dirty="0">
                <a:solidFill>
                  <a:srgbClr val="606060"/>
                </a:solidFill>
                <a:latin typeface="NikoshBAN" panose="02000000000000000000" pitchFamily="2" charset="0"/>
                <a:cs typeface="NikoshBAN" panose="02000000000000000000" pitchFamily="2" charset="0"/>
              </a:rPr>
              <a:t>. সুপার কম্পিউটার (</a:t>
            </a:r>
            <a:r>
              <a:rPr lang="en-US" sz="2400" b="1" dirty="0">
                <a:solidFill>
                  <a:srgbClr val="606060"/>
                </a:solidFill>
                <a:latin typeface="NikoshBAN" panose="02000000000000000000" pitchFamily="2" charset="0"/>
                <a:cs typeface="NikoshBAN" panose="02000000000000000000" pitchFamily="2" charset="0"/>
              </a:rPr>
              <a:t>super computer),</a:t>
            </a:r>
            <a:br>
              <a:rPr lang="en-US" sz="2400" b="1" dirty="0">
                <a:solidFill>
                  <a:srgbClr val="606060"/>
                </a:solidFill>
                <a:latin typeface="NikoshBAN" panose="02000000000000000000" pitchFamily="2" charset="0"/>
                <a:cs typeface="NikoshBAN" panose="02000000000000000000" pitchFamily="2" charset="0"/>
              </a:rPr>
            </a:br>
            <a:r>
              <a:rPr lang="en-US" sz="2400" b="1" dirty="0" smtClean="0">
                <a:solidFill>
                  <a:srgbClr val="606060"/>
                </a:solidFill>
                <a:latin typeface="NikoshBAN" panose="02000000000000000000" pitchFamily="2" charset="0"/>
                <a:cs typeface="NikoshBAN" panose="02000000000000000000" pitchFamily="2" charset="0"/>
              </a:rPr>
              <a:t>                   </a:t>
            </a:r>
            <a:r>
              <a:rPr lang="as-IN" sz="2400" b="1" dirty="0" smtClean="0">
                <a:solidFill>
                  <a:srgbClr val="606060"/>
                </a:solidFill>
                <a:latin typeface="NikoshBAN" panose="02000000000000000000" pitchFamily="2" charset="0"/>
                <a:cs typeface="NikoshBAN" panose="02000000000000000000" pitchFamily="2" charset="0"/>
              </a:rPr>
              <a:t>খ</a:t>
            </a:r>
            <a:r>
              <a:rPr lang="as-IN" sz="2400" b="1" dirty="0">
                <a:solidFill>
                  <a:srgbClr val="606060"/>
                </a:solidFill>
                <a:latin typeface="NikoshBAN" panose="02000000000000000000" pitchFamily="2" charset="0"/>
                <a:cs typeface="NikoshBAN" panose="02000000000000000000" pitchFamily="2" charset="0"/>
              </a:rPr>
              <a:t>. মেইনফ্রেম কম্পিউটার (</a:t>
            </a:r>
            <a:r>
              <a:rPr lang="en-US" sz="2400" b="1" dirty="0">
                <a:solidFill>
                  <a:srgbClr val="606060"/>
                </a:solidFill>
                <a:latin typeface="NikoshBAN" panose="02000000000000000000" pitchFamily="2" charset="0"/>
                <a:cs typeface="NikoshBAN" panose="02000000000000000000" pitchFamily="2" charset="0"/>
              </a:rPr>
              <a:t>mainframe computer</a:t>
            </a:r>
            <a:r>
              <a:rPr lang="en-US" sz="2400" b="1" dirty="0" smtClean="0">
                <a:solidFill>
                  <a:srgbClr val="606060"/>
                </a:solidFill>
                <a:latin typeface="NikoshBAN" panose="02000000000000000000" pitchFamily="2" charset="0"/>
                <a:cs typeface="NikoshBAN" panose="02000000000000000000" pitchFamily="2" charset="0"/>
              </a:rPr>
              <a:t>),</a:t>
            </a:r>
          </a:p>
          <a:p>
            <a:pPr algn="ctr" fontAlgn="base"/>
            <a:r>
              <a:rPr lang="as-IN" sz="2400" b="1" dirty="0" smtClean="0">
                <a:solidFill>
                  <a:srgbClr val="606060"/>
                </a:solidFill>
                <a:latin typeface="NikoshBAN" panose="02000000000000000000" pitchFamily="2" charset="0"/>
                <a:cs typeface="NikoshBAN" panose="02000000000000000000" pitchFamily="2" charset="0"/>
              </a:rPr>
              <a:t>গ</a:t>
            </a:r>
            <a:r>
              <a:rPr lang="as-IN" sz="2400" b="1" dirty="0">
                <a:solidFill>
                  <a:srgbClr val="606060"/>
                </a:solidFill>
                <a:latin typeface="NikoshBAN" panose="02000000000000000000" pitchFamily="2" charset="0"/>
                <a:cs typeface="NikoshBAN" panose="02000000000000000000" pitchFamily="2" charset="0"/>
              </a:rPr>
              <a:t>. মিনি কম্পিউটার (</a:t>
            </a:r>
            <a:r>
              <a:rPr lang="en-US" sz="2400" b="1" dirty="0">
                <a:solidFill>
                  <a:srgbClr val="606060"/>
                </a:solidFill>
                <a:latin typeface="NikoshBAN" panose="02000000000000000000" pitchFamily="2" charset="0"/>
                <a:cs typeface="NikoshBAN" panose="02000000000000000000" pitchFamily="2" charset="0"/>
              </a:rPr>
              <a:t>mini computer),</a:t>
            </a:r>
            <a:br>
              <a:rPr lang="en-US" sz="2400" b="1" dirty="0">
                <a:solidFill>
                  <a:srgbClr val="606060"/>
                </a:solidFill>
                <a:latin typeface="NikoshBAN" panose="02000000000000000000" pitchFamily="2" charset="0"/>
                <a:cs typeface="NikoshBAN" panose="02000000000000000000" pitchFamily="2" charset="0"/>
              </a:rPr>
            </a:br>
            <a:r>
              <a:rPr lang="en-US" sz="2400" b="1" dirty="0" smtClean="0">
                <a:solidFill>
                  <a:srgbClr val="606060"/>
                </a:solidFill>
                <a:latin typeface="NikoshBAN" panose="02000000000000000000" pitchFamily="2" charset="0"/>
                <a:cs typeface="NikoshBAN" panose="02000000000000000000" pitchFamily="2" charset="0"/>
              </a:rPr>
              <a:t>      </a:t>
            </a:r>
            <a:r>
              <a:rPr lang="as-IN" sz="2400" b="1" dirty="0" smtClean="0">
                <a:solidFill>
                  <a:srgbClr val="606060"/>
                </a:solidFill>
                <a:latin typeface="NikoshBAN" panose="02000000000000000000" pitchFamily="2" charset="0"/>
                <a:cs typeface="NikoshBAN" panose="02000000000000000000" pitchFamily="2" charset="0"/>
              </a:rPr>
              <a:t>ঘ</a:t>
            </a:r>
            <a:r>
              <a:rPr lang="as-IN" sz="2400" b="1" dirty="0">
                <a:solidFill>
                  <a:srgbClr val="606060"/>
                </a:solidFill>
                <a:latin typeface="NikoshBAN" panose="02000000000000000000" pitchFamily="2" charset="0"/>
                <a:cs typeface="NikoshBAN" panose="02000000000000000000" pitchFamily="2" charset="0"/>
              </a:rPr>
              <a:t>. মাইক্রো কম্পিউটার (</a:t>
            </a:r>
            <a:r>
              <a:rPr lang="en-US" sz="2400" b="1" dirty="0">
                <a:solidFill>
                  <a:srgbClr val="606060"/>
                </a:solidFill>
                <a:latin typeface="NikoshBAN" panose="02000000000000000000" pitchFamily="2" charset="0"/>
                <a:cs typeface="NikoshBAN" panose="02000000000000000000" pitchFamily="2" charset="0"/>
              </a:rPr>
              <a:t>micro computer)।</a:t>
            </a:r>
          </a:p>
        </p:txBody>
      </p:sp>
      <p:sp>
        <p:nvSpPr>
          <p:cNvPr id="4" name="Rectangle 3"/>
          <p:cNvSpPr/>
          <p:nvPr/>
        </p:nvSpPr>
        <p:spPr>
          <a:xfrm>
            <a:off x="2358579" y="1859237"/>
            <a:ext cx="6096000" cy="1384995"/>
          </a:xfrm>
          <a:prstGeom prst="rect">
            <a:avLst/>
          </a:prstGeom>
        </p:spPr>
        <p:txBody>
          <a:bodyPr>
            <a:spAutoFit/>
          </a:bodyPr>
          <a:lstStyle/>
          <a:p>
            <a:pPr algn="ctr" fontAlgn="base">
              <a:buFont typeface="+mj-lt"/>
              <a:buAutoNum type="arabicPeriod"/>
            </a:pPr>
            <a:r>
              <a:rPr lang="as-IN" sz="2800" b="1" dirty="0">
                <a:solidFill>
                  <a:srgbClr val="3A3A3A"/>
                </a:solidFill>
                <a:latin typeface="NikoshBAN" panose="02000000000000000000" pitchFamily="2" charset="0"/>
                <a:cs typeface="NikoshBAN" panose="02000000000000000000" pitchFamily="2" charset="0"/>
              </a:rPr>
              <a:t>এনালগ কম্পিউটার</a:t>
            </a:r>
          </a:p>
          <a:p>
            <a:pPr algn="ctr" fontAlgn="base">
              <a:buFont typeface="+mj-lt"/>
              <a:buAutoNum type="arabicPeriod"/>
            </a:pPr>
            <a:r>
              <a:rPr lang="as-IN" sz="2800" b="1" dirty="0">
                <a:solidFill>
                  <a:srgbClr val="3A3A3A"/>
                </a:solidFill>
                <a:latin typeface="NikoshBAN" panose="02000000000000000000" pitchFamily="2" charset="0"/>
                <a:cs typeface="NikoshBAN" panose="02000000000000000000" pitchFamily="2" charset="0"/>
              </a:rPr>
              <a:t>ডিজিটাল কম্পিউটার</a:t>
            </a:r>
          </a:p>
          <a:p>
            <a:pPr algn="ctr" fontAlgn="base">
              <a:buFont typeface="+mj-lt"/>
              <a:buAutoNum type="arabicPeriod"/>
            </a:pPr>
            <a:r>
              <a:rPr lang="as-IN" sz="2800" b="1" dirty="0">
                <a:solidFill>
                  <a:srgbClr val="3A3A3A"/>
                </a:solidFill>
                <a:latin typeface="NikoshBAN" panose="02000000000000000000" pitchFamily="2" charset="0"/>
                <a:cs typeface="NikoshBAN" panose="02000000000000000000" pitchFamily="2" charset="0"/>
              </a:rPr>
              <a:t>হাইব্রিড কম্পিউটার</a:t>
            </a:r>
          </a:p>
        </p:txBody>
      </p:sp>
    </p:spTree>
    <p:extLst>
      <p:ext uri="{BB962C8B-B14F-4D97-AF65-F5344CB8AC3E}">
        <p14:creationId xmlns:p14="http://schemas.microsoft.com/office/powerpoint/2010/main" val="38087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7" grpId="0" animBg="1"/>
      <p:bldP spid="8"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New Upload\Adove illustraror\New folder\water-lily.jpg"/>
          <p:cNvPicPr>
            <a:picLocks noChangeAspect="1" noChangeArrowheads="1"/>
          </p:cNvPicPr>
          <p:nvPr/>
        </p:nvPicPr>
        <p:blipFill>
          <a:blip r:embed="rId2">
            <a:lum contrast="20000"/>
          </a:blip>
          <a:srcRect/>
          <a:stretch>
            <a:fillRect/>
          </a:stretch>
        </p:blipFill>
        <p:spPr bwMode="auto">
          <a:xfrm>
            <a:off x="188686" y="217715"/>
            <a:ext cx="11800114" cy="6458856"/>
          </a:xfrm>
          <a:prstGeom prst="rect">
            <a:avLst/>
          </a:prstGeom>
          <a:ln>
            <a:noFill/>
          </a:ln>
          <a:effectLst>
            <a:softEdge rad="112500"/>
          </a:effectLst>
        </p:spPr>
      </p:pic>
      <p:sp>
        <p:nvSpPr>
          <p:cNvPr id="5" name="TextBox 1" descr="Bouquet"/>
          <p:cNvSpPr>
            <a:spLocks noChangeArrowheads="1"/>
          </p:cNvSpPr>
          <p:nvPr/>
        </p:nvSpPr>
        <p:spPr bwMode="auto">
          <a:xfrm>
            <a:off x="4175760" y="518160"/>
            <a:ext cx="3215640" cy="853440"/>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991" r="17967"/>
          <a:stretch/>
        </p:blipFill>
        <p:spPr>
          <a:xfrm>
            <a:off x="3651386" y="1578077"/>
            <a:ext cx="4838429" cy="317312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1445014" y="5570153"/>
            <a:ext cx="7307784" cy="1200329"/>
          </a:xfrm>
          <a:prstGeom prst="rect">
            <a:avLst/>
          </a:prstGeom>
        </p:spPr>
        <p:txBody>
          <a:bodyPr wrap="none">
            <a:prstTxWarp prst="textPlain">
              <a:avLst/>
            </a:prstTxWarp>
            <a:spAutoFit/>
          </a:bodyPr>
          <a:lstStyle/>
          <a:p>
            <a:r>
              <a:rPr lang="en-US" sz="353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ea typeface="Times New Roman" panose="02020603050405020304" pitchFamily="18" charset="0"/>
                <a:cs typeface="NikoshBAN" panose="02000000000000000000" pitchFamily="2" charset="0"/>
              </a:rPr>
              <a:t>১. </a:t>
            </a:r>
            <a:r>
              <a:rPr lang="as-IN" sz="360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কম্পিটারের শ্রেণীবিভাগ নির্ণয় </a:t>
            </a:r>
            <a:r>
              <a:rPr lang="as-IN" sz="36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rPr>
              <a:t>কর </a:t>
            </a:r>
            <a:r>
              <a:rPr lang="en-US" sz="353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ea typeface="Times New Roman" panose="02020603050405020304" pitchFamily="18" charset="0"/>
                <a:cs typeface="NikoshBAN" panose="02000000000000000000" pitchFamily="2" charset="0"/>
              </a:rPr>
              <a:t>?</a:t>
            </a:r>
            <a:r>
              <a:rPr lang="en-US" sz="353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ea typeface="Times New Roman" panose="02020603050405020304" pitchFamily="18" charset="0"/>
                <a:cs typeface="NikoshBAN" panose="02000000000000000000" pitchFamily="2" charset="0"/>
              </a:rPr>
              <a:t/>
            </a:r>
            <a:br>
              <a:rPr lang="en-US" sz="353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ea typeface="Times New Roman" panose="02020603050405020304" pitchFamily="18" charset="0"/>
                <a:cs typeface="NikoshBAN" panose="02000000000000000000" pitchFamily="2" charset="0"/>
              </a:rPr>
            </a:br>
            <a:endParaRPr lang="en-US" sz="3530" b="1" spc="50" dirty="0">
              <a:ln w="9525" cmpd="sng">
                <a:solidFill>
                  <a:srgbClr val="FFFF00"/>
                </a:solidFill>
                <a:prstDash val="solid"/>
              </a:ln>
              <a:solidFill>
                <a:srgbClr val="FFFF0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FF00"/>
          </a:solidFill>
          <a:ln w="57150">
            <a:solidFill>
              <a:srgbClr val="FF0000"/>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TotalTime>
  <Words>639</Words>
  <Application>Microsoft Office PowerPoint</Application>
  <PresentationFormat>Widescreen</PresentationFormat>
  <Paragraphs>142</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bangla</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DELL</cp:lastModifiedBy>
  <cp:revision>121</cp:revision>
  <dcterms:created xsi:type="dcterms:W3CDTF">2020-07-05T15:19:14Z</dcterms:created>
  <dcterms:modified xsi:type="dcterms:W3CDTF">2022-10-21T03:49:08Z</dcterms:modified>
</cp:coreProperties>
</file>