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301" r:id="rId6"/>
    <p:sldId id="267" r:id="rId7"/>
    <p:sldId id="299" r:id="rId8"/>
    <p:sldId id="314" r:id="rId9"/>
    <p:sldId id="290" r:id="rId10"/>
    <p:sldId id="315" r:id="rId11"/>
    <p:sldId id="316" r:id="rId12"/>
    <p:sldId id="318" r:id="rId13"/>
    <p:sldId id="319" r:id="rId14"/>
    <p:sldId id="333" r:id="rId15"/>
    <p:sldId id="311" r:id="rId16"/>
    <p:sldId id="332" r:id="rId17"/>
    <p:sldId id="335" r:id="rId18"/>
    <p:sldId id="292" r:id="rId19"/>
    <p:sldId id="291" r:id="rId20"/>
    <p:sldId id="282" r:id="rId21"/>
    <p:sldId id="265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NikoshBAN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4b/4PvHFfDiYYvKLAMM/Q==" hashData="xpVDrBaABj1HCEBNCBr2j8wp4W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4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490A-E3D5-4B97-BC8D-4CAD48764589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FBE7-E1EB-4032-8579-47F75712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FBE7-E1EB-4032-8579-47F757123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6D4D-E877-4C69-9890-347F309966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0E49-CAFB-4B66-BD1F-813F78C68018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2A6C-94A2-4EB0-9E8A-913ABEB30CE1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E268-56D2-4F3C-B4E7-7A3371535AE5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30BF-FDC8-4B95-BBD4-916F52A30165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562-9755-4E22-884D-3DB92E3ECA26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5F3-D6F7-454C-8A4D-1615ACF15AC1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6146-D736-441B-A5CD-B0D18C79B178}" type="datetime1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A812-4B82-4BA7-8C68-CBB6A5E3C794}" type="datetime1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6A3D-F03B-4325-9DF7-8714C891A1FF}" type="datetime1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7F8-8E0A-4941-93CE-5BDF454C8608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A81C-FF16-4562-B1CE-D12586D222AF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668C-20C8-44A6-BC26-49AA3647C5E9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46F2-4FD7-4503-9515-330C11CC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99" y="3219271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  <a:solidFill>
            <a:srgbClr val="FFC000"/>
          </a:solidFill>
        </p:grpSpPr>
        <p:pic>
          <p:nvPicPr>
            <p:cNvPr id="2" name="Picture 2" descr="C:\Users\USER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7581899" cy="1643972"/>
            </a:xfrm>
            <a:prstGeom prst="rect">
              <a:avLst/>
            </a:prstGeom>
            <a:grpFill/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8839200" y="0"/>
              <a:ext cx="3048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0"/>
              <a:ext cx="571499" cy="68580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1752600"/>
            <a:ext cx="2051662" cy="4351178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2438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376882" y="254445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0" y="838200"/>
            <a:ext cx="1289225" cy="3471550"/>
            <a:chOff x="3794909" y="1185283"/>
            <a:chExt cx="1289225" cy="3471550"/>
          </a:xfrm>
        </p:grpSpPr>
        <p:grpSp>
          <p:nvGrpSpPr>
            <p:cNvPr id="11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8" name="Isosceles Triangle 17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entagon 18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nut 20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13" name="Isosceles Triangle 12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Oval 22"/>
          <p:cNvSpPr/>
          <p:nvPr/>
        </p:nvSpPr>
        <p:spPr>
          <a:xfrm flipH="1">
            <a:off x="2743200" y="914400"/>
            <a:ext cx="3352800" cy="3352800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3703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 হল বৃত্তের ভিতরে এমন একটি বিন্দু যা থেকে বৃত্তের উপরের প্রত্যেক বিন্দুর দূরত্ব সমান। চিত্রে ঘ হল কখগ বৃত্তের কেন্দ্র 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2209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>
            <a:stCxn id="10" idx="6"/>
          </p:cNvCxnSpPr>
          <p:nvPr/>
        </p:nvCxnSpPr>
        <p:spPr>
          <a:xfrm flipV="1">
            <a:off x="4453082" y="1374618"/>
            <a:ext cx="2135142" cy="1207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8224" y="10434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 NikoshBAN"/>
              </a:rPr>
              <a:t>কেন্দ্র</a:t>
            </a:r>
            <a:endParaRPr lang="en-US" dirty="0">
              <a:latin typeface=" 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কেন্দ্র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3" grpId="0" animBg="1"/>
      <p:bldP spid="24" grpId="0"/>
      <p:bldP spid="27" grpId="0"/>
      <p:bldP spid="28" grpId="0"/>
      <p:bldP spid="2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921643" y="1859632"/>
            <a:ext cx="2143263" cy="22171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774088" y="798240"/>
            <a:ext cx="3438770" cy="335280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8864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77944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08424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120" y="233598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44001" y="2510471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8472">
            <a:off x="920905" y="2942743"/>
            <a:ext cx="5663879" cy="1059927"/>
          </a:xfrm>
          <a:prstGeom prst="rect">
            <a:avLst/>
          </a:prstGeom>
        </p:spPr>
      </p:pic>
      <p:pic>
        <p:nvPicPr>
          <p:cNvPr id="13" name="Picture 12" descr="j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450" y="950352"/>
            <a:ext cx="1276350" cy="11525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03586" y="798240"/>
            <a:ext cx="1289225" cy="3471550"/>
            <a:chOff x="3794909" y="1185283"/>
            <a:chExt cx="1289225" cy="3471550"/>
          </a:xfrm>
        </p:grpSpPr>
        <p:grpSp>
          <p:nvGrpSpPr>
            <p:cNvPr id="18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25" name="Isosceles Triangle 24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0" name="Isosceles Triangle 19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entagon 20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nut 22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0" y="49193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বৃত্তের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জ্যা।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চিত্রে পফ একটি জ্যা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12903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46365" y="19182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116960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91179" y="4060845"/>
            <a:ext cx="46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ফ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87768" y="1500452"/>
            <a:ext cx="50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জ্যা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14061E-7 L 0.23785 0.318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32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89286" y="4036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144937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cxnSp>
        <p:nvCxnSpPr>
          <p:cNvPr id="12" name="Straight Connector 11"/>
          <p:cNvCxnSpPr>
            <a:endCxn id="2" idx="5"/>
          </p:cNvCxnSpPr>
          <p:nvPr/>
        </p:nvCxnSpPr>
        <p:spPr>
          <a:xfrm>
            <a:off x="3449165" y="1864266"/>
            <a:ext cx="2422466" cy="233467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971799" y="1371600"/>
            <a:ext cx="3397365" cy="3312431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85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0571" y="302781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2971800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3818">
            <a:off x="1718420" y="2859718"/>
            <a:ext cx="5226245" cy="106890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62400" y="1295400"/>
            <a:ext cx="1289225" cy="3471550"/>
            <a:chOff x="3794909" y="1185283"/>
            <a:chExt cx="1289225" cy="3471550"/>
          </a:xfrm>
        </p:grpSpPr>
        <p:grpSp>
          <p:nvGrpSpPr>
            <p:cNvPr id="18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25" name="Isosceles Triangle 24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0" name="Isosceles Triangle 19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entagon 20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nut 22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07504" y="5242555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 বৃত্তের কেন্দ্রগামী জ্যা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চছ হলো বৃত্তের একটি ব্যাস। </a:t>
            </a:r>
          </a:p>
        </p:txBody>
      </p:sp>
      <p:pic>
        <p:nvPicPr>
          <p:cNvPr id="35" name="Picture 34" descr="k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88138">
            <a:off x="2843068" y="64885"/>
            <a:ext cx="2085975" cy="20237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ব্যাস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056E-7 L 0.25989 0.3427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7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  <p:bldP spid="6" grpId="0"/>
      <p:bldP spid="7" grpId="0"/>
      <p:bldP spid="8" grpId="0"/>
      <p:bldP spid="9" grpId="0"/>
      <p:bldP spid="1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34078" y="160721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9" name="Oval 28"/>
          <p:cNvSpPr/>
          <p:nvPr/>
        </p:nvSpPr>
        <p:spPr>
          <a:xfrm>
            <a:off x="2895600" y="1295400"/>
            <a:ext cx="3429000" cy="3343275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277328" y="3009146"/>
            <a:ext cx="58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37" name="Oval 36"/>
          <p:cNvSpPr/>
          <p:nvPr/>
        </p:nvSpPr>
        <p:spPr>
          <a:xfrm>
            <a:off x="4544001" y="3087341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37" idx="1"/>
          </p:cNvCxnSpPr>
          <p:nvPr/>
        </p:nvCxnSpPr>
        <p:spPr>
          <a:xfrm>
            <a:off x="3203848" y="1988840"/>
            <a:ext cx="1346848" cy="11051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 descr="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3960">
            <a:off x="1344053" y="2612587"/>
            <a:ext cx="5029200" cy="8667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8100" y="5253007"/>
            <a:ext cx="899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খঘ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ব্যাসার্ধ।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62400" y="1295400"/>
            <a:ext cx="1289225" cy="3471550"/>
            <a:chOff x="3794909" y="1185283"/>
            <a:chExt cx="1289225" cy="3471550"/>
          </a:xfrm>
        </p:grpSpPr>
        <p:grpSp>
          <p:nvGrpSpPr>
            <p:cNvPr id="44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51" name="Isosceles Triangle 50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entagon 51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nut 53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Arc 54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46" name="Isosceles Triangle 45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entagon 46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nut 48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Arc 49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6" name="Picture 65" descr="k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88138">
            <a:off x="2602720" y="214183"/>
            <a:ext cx="2085975" cy="202370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ব্যাসার্ধ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962E-6 L 0.14844 0.1579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  <p:bldP spid="36" grpId="0"/>
      <p:bldP spid="37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 flipH="1">
            <a:off x="2803376" y="1340768"/>
            <a:ext cx="3352800" cy="3352800"/>
          </a:xfrm>
          <a:prstGeom prst="ellipse">
            <a:avLst/>
          </a:prstGeom>
          <a:noFill/>
          <a:ln w="57150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21119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বক্ররেখাটি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বৃত্তটিকে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আবদ্ধ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রেখেছে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তাকে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পরিধি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পরিধি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601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6888">
            <a:off x="1547664" y="774768"/>
            <a:ext cx="2701421" cy="23589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774768"/>
            <a:ext cx="2520280" cy="2358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285">
            <a:off x="4815891" y="3547866"/>
            <a:ext cx="2420405" cy="2528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583175"/>
            <a:ext cx="2376264" cy="2492811"/>
          </a:xfrm>
          <a:prstGeom prst="rect">
            <a:avLst/>
          </a:prstGeom>
        </p:spPr>
      </p:pic>
      <p:cxnSp>
        <p:nvCxnSpPr>
          <p:cNvPr id="42" name="Straight Arrow Connector 24"/>
          <p:cNvCxnSpPr>
            <a:cxnSpLocks/>
          </p:cNvCxnSpPr>
          <p:nvPr/>
        </p:nvCxnSpPr>
        <p:spPr>
          <a:xfrm flipV="1">
            <a:off x="6444208" y="3133755"/>
            <a:ext cx="1080120" cy="67662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4"/>
          <p:cNvCxnSpPr>
            <a:cxnSpLocks/>
          </p:cNvCxnSpPr>
          <p:nvPr/>
        </p:nvCxnSpPr>
        <p:spPr>
          <a:xfrm>
            <a:off x="6012160" y="774768"/>
            <a:ext cx="133214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6296" y="54393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 NikoshBAN"/>
              </a:rPr>
              <a:t>বৃত্তচাপ</a:t>
            </a:r>
            <a:endParaRPr lang="en-US" sz="2400" dirty="0">
              <a:latin typeface=" NikoshBAN"/>
            </a:endParaRPr>
          </a:p>
        </p:txBody>
      </p:sp>
      <p:cxnSp>
        <p:nvCxnSpPr>
          <p:cNvPr id="50" name="Straight Arrow Connector 24"/>
          <p:cNvCxnSpPr>
            <a:cxnSpLocks/>
          </p:cNvCxnSpPr>
          <p:nvPr/>
        </p:nvCxnSpPr>
        <p:spPr>
          <a:xfrm flipV="1">
            <a:off x="3175703" y="3472066"/>
            <a:ext cx="748225" cy="457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24328" y="28926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 NikoshBAN"/>
              </a:rPr>
              <a:t>বৃত্তচাপ</a:t>
            </a:r>
            <a:endParaRPr lang="en-US" sz="2400" dirty="0">
              <a:latin typeface=" NikoshB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1921" y="325967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 NikoshBAN"/>
              </a:rPr>
              <a:t>বৃত্তচাপ</a:t>
            </a:r>
            <a:endParaRPr lang="en-US" sz="2400" dirty="0">
              <a:latin typeface=" NikoshBAN"/>
            </a:endParaRPr>
          </a:p>
        </p:txBody>
      </p:sp>
      <p:cxnSp>
        <p:nvCxnSpPr>
          <p:cNvPr id="54" name="Straight Arrow Connector 24"/>
          <p:cNvCxnSpPr>
            <a:cxnSpLocks/>
          </p:cNvCxnSpPr>
          <p:nvPr/>
        </p:nvCxnSpPr>
        <p:spPr>
          <a:xfrm flipH="1">
            <a:off x="827584" y="1441129"/>
            <a:ext cx="1043165" cy="10262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3077" y="244222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 NikoshBAN"/>
              </a:rPr>
              <a:t>বৃত্তচাপ</a:t>
            </a:r>
            <a:endParaRPr lang="en-US" sz="2400" dirty="0">
              <a:latin typeface=" 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60741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বৃত্তচাপ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পরিধির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অংশ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বৃত্তচাপ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0473" y="1916832"/>
            <a:ext cx="8839200" cy="310854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 বৃত্তের ভিতরে এমন একটি বিন্দু যা থেকে বৃত্তের উপরের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বিন্দুর দূরত্ব সমান।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জ্যাঃ বৃত্তের পরিধিস্থ যেকোনো  দুটি বিন্দুর সংযোগ সরল রেখা কে জ্যা বলে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ব্যাসার্ধঃ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বৃত্তের কেন্দ্র থেকে পরিধির দূরত্ব কে</a:t>
            </a:r>
            <a:r>
              <a:rPr lang="bn-BD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ব্যাসার্ধ বলে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পরিধিঃ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বক্ররেখাটি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ব্যাসঃ বৃত্তের কেন্দ্রগামী জ্যা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ব্যাস বলে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বৃত্তচাপঃ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29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Oval 2"/>
          <p:cNvSpPr/>
          <p:nvPr/>
        </p:nvSpPr>
        <p:spPr>
          <a:xfrm>
            <a:off x="3124200" y="1666528"/>
            <a:ext cx="3075214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2" name="Oval 3"/>
          <p:cNvSpPr/>
          <p:nvPr/>
        </p:nvSpPr>
        <p:spPr>
          <a:xfrm>
            <a:off x="4501243" y="3090695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39" name="Straight Connector 4"/>
          <p:cNvCxnSpPr>
            <a:cxnSpLocks/>
          </p:cNvCxnSpPr>
          <p:nvPr/>
        </p:nvCxnSpPr>
        <p:spPr>
          <a:xfrm>
            <a:off x="3124200" y="3109118"/>
            <a:ext cx="3075214" cy="2729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Straight Connector 5"/>
          <p:cNvCxnSpPr>
            <a:cxnSpLocks/>
            <a:endCxn id="1048672" idx="7"/>
          </p:cNvCxnSpPr>
          <p:nvPr/>
        </p:nvCxnSpPr>
        <p:spPr>
          <a:xfrm flipH="1">
            <a:off x="4556992" y="1975256"/>
            <a:ext cx="1075383" cy="112213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Straight Connector 6"/>
          <p:cNvCxnSpPr>
            <a:cxnSpLocks/>
            <a:stCxn id="1048671" idx="3"/>
            <a:endCxn id="1048671" idx="5"/>
          </p:cNvCxnSpPr>
          <p:nvPr/>
        </p:nvCxnSpPr>
        <p:spPr>
          <a:xfrm>
            <a:off x="3574555" y="4398240"/>
            <a:ext cx="2174504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3" name="TextBox 7"/>
          <p:cNvSpPr txBox="1"/>
          <p:nvPr/>
        </p:nvSpPr>
        <p:spPr>
          <a:xfrm>
            <a:off x="2411186" y="2986753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048674" name="TextBox 8"/>
          <p:cNvSpPr txBox="1"/>
          <p:nvPr/>
        </p:nvSpPr>
        <p:spPr>
          <a:xfrm>
            <a:off x="5840186" y="4358353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048675" name="TextBox 9"/>
          <p:cNvSpPr txBox="1"/>
          <p:nvPr/>
        </p:nvSpPr>
        <p:spPr>
          <a:xfrm>
            <a:off x="6373586" y="2986753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048676" name="TextBox 10"/>
          <p:cNvSpPr txBox="1"/>
          <p:nvPr/>
        </p:nvSpPr>
        <p:spPr>
          <a:xfrm>
            <a:off x="5611586" y="1590328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048677" name="TextBox 11"/>
          <p:cNvSpPr txBox="1"/>
          <p:nvPr/>
        </p:nvSpPr>
        <p:spPr>
          <a:xfrm>
            <a:off x="3020786" y="4358353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048678" name="TextBox 12"/>
          <p:cNvSpPr txBox="1"/>
          <p:nvPr/>
        </p:nvSpPr>
        <p:spPr>
          <a:xfrm>
            <a:off x="4299857" y="3517414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cxnSp>
        <p:nvCxnSpPr>
          <p:cNvPr id="3145742" name="Straight Arrow Connector 15"/>
          <p:cNvCxnSpPr>
            <a:cxnSpLocks/>
          </p:cNvCxnSpPr>
          <p:nvPr/>
        </p:nvCxnSpPr>
        <p:spPr>
          <a:xfrm>
            <a:off x="4499992" y="3119646"/>
            <a:ext cx="2076450" cy="133046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Straight Arrow Connector 17"/>
          <p:cNvCxnSpPr>
            <a:cxnSpLocks/>
          </p:cNvCxnSpPr>
          <p:nvPr/>
        </p:nvCxnSpPr>
        <p:spPr>
          <a:xfrm rot="16200000" flipH="1">
            <a:off x="4630668" y="4539195"/>
            <a:ext cx="1101864" cy="7620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Straight Arrow Connector 19"/>
          <p:cNvCxnSpPr>
            <a:cxnSpLocks/>
          </p:cNvCxnSpPr>
          <p:nvPr/>
        </p:nvCxnSpPr>
        <p:spPr>
          <a:xfrm rot="10800000" flipV="1">
            <a:off x="2552700" y="4788777"/>
            <a:ext cx="1600200" cy="8382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Straight Arrow Connector 21"/>
          <p:cNvCxnSpPr>
            <a:cxnSpLocks/>
          </p:cNvCxnSpPr>
          <p:nvPr/>
        </p:nvCxnSpPr>
        <p:spPr>
          <a:xfrm rot="5400000" flipH="1" flipV="1">
            <a:off x="5181973" y="1786146"/>
            <a:ext cx="1371599" cy="1295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Straight Arrow Connector 24"/>
          <p:cNvCxnSpPr>
            <a:cxnSpLocks/>
          </p:cNvCxnSpPr>
          <p:nvPr/>
        </p:nvCxnSpPr>
        <p:spPr>
          <a:xfrm rot="10800000">
            <a:off x="3471664" y="1535470"/>
            <a:ext cx="1676400" cy="914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0" name="TextBox 25"/>
          <p:cNvSpPr txBox="1"/>
          <p:nvPr/>
        </p:nvSpPr>
        <p:spPr>
          <a:xfrm>
            <a:off x="6444208" y="4199766"/>
            <a:ext cx="1532102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TextBox 27"/>
          <p:cNvSpPr txBox="1"/>
          <p:nvPr/>
        </p:nvSpPr>
        <p:spPr>
          <a:xfrm>
            <a:off x="6335486" y="1279178"/>
            <a:ext cx="1499630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TextBox 28"/>
          <p:cNvSpPr txBox="1"/>
          <p:nvPr/>
        </p:nvSpPr>
        <p:spPr>
          <a:xfrm>
            <a:off x="2503714" y="980728"/>
            <a:ext cx="1698172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8683" name="TextBox 29"/>
          <p:cNvSpPr txBox="1"/>
          <p:nvPr/>
        </p:nvSpPr>
        <p:spPr>
          <a:xfrm>
            <a:off x="1907704" y="5346214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TextBox 30"/>
          <p:cNvSpPr txBox="1"/>
          <p:nvPr/>
        </p:nvSpPr>
        <p:spPr>
          <a:xfrm>
            <a:off x="5268686" y="5207878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4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4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  <p:bldP spid="1048672" grpId="0" animBg="1"/>
      <p:bldP spid="1048673" grpId="0"/>
      <p:bldP spid="1048674" grpId="0"/>
      <p:bldP spid="1048675" grpId="0"/>
      <p:bldP spid="1048676" grpId="0"/>
      <p:bldP spid="1048677" grpId="0"/>
      <p:bldP spid="1048678" grpId="0"/>
      <p:bldP spid="1048680" grpId="0"/>
      <p:bldP spid="1048681" grpId="0"/>
      <p:bldP spid="1048682" grpId="0"/>
      <p:bldP spid="1048683" grpId="0"/>
      <p:bldP spid="10486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006" y="908720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 NikoshBAN"/>
              </a:rPr>
              <a:t>একক</a:t>
            </a:r>
            <a:r>
              <a:rPr lang="en-US" sz="2000" dirty="0" smtClean="0">
                <a:latin typeface=" NikoshBAN"/>
              </a:rPr>
              <a:t> </a:t>
            </a:r>
            <a:r>
              <a:rPr lang="en-US" sz="2000" dirty="0" err="1" smtClean="0">
                <a:latin typeface=" NikoshBAN"/>
              </a:rPr>
              <a:t>কাজ</a:t>
            </a:r>
            <a:endParaRPr lang="en-US" sz="2000" dirty="0">
              <a:latin typeface=" 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3678" y="1466195"/>
            <a:ext cx="5992738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400" b="1" dirty="0" smtClean="0">
                <a:solidFill>
                  <a:srgbClr val="C00000"/>
                </a:solidFill>
              </a:rPr>
              <a:t>  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ছয়টি  অংশঃ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কেন্দ্র।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চাপ 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ব্যাস 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ব্যাসার্ধ 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জ্যা 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পরিধি। </a:t>
            </a:r>
            <a:endParaRPr lang="bn-IN" sz="1400" dirty="0" smtClean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754832"/>
            <a:ext cx="53285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বৃত্তের বিভিন্ন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অং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514" y="548680"/>
            <a:ext cx="22515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 NikoshBAN"/>
              </a:rPr>
              <a:t>দলীয়</a:t>
            </a:r>
            <a:r>
              <a:rPr lang="en-US" sz="2400" dirty="0" smtClean="0">
                <a:latin typeface=" NikoshBAN"/>
              </a:rPr>
              <a:t> </a:t>
            </a:r>
            <a:r>
              <a:rPr lang="en-US" sz="2400" dirty="0" err="1" smtClean="0">
                <a:latin typeface=" NikoshBAN"/>
              </a:rPr>
              <a:t>কাজ</a:t>
            </a:r>
            <a:endParaRPr lang="en-US" sz="2400" dirty="0">
              <a:latin typeface=" 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5199" y="372899"/>
            <a:ext cx="3886201" cy="8132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3102" tIns="41550" rIns="83102" bIns="41550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 বৈশিষ্ট্য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623C47-251B-4C0E-9FA9-67DD7E2DAA83}"/>
              </a:ext>
            </a:extLst>
          </p:cNvPr>
          <p:cNvSpPr txBox="1"/>
          <p:nvPr/>
        </p:nvSpPr>
        <p:spPr>
          <a:xfrm>
            <a:off x="681081" y="2348880"/>
            <a:ext cx="547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আবদ্ধ বক্ররেখা।   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208EE7-4BAE-4407-BEE9-F10E5457E0CB}"/>
              </a:ext>
            </a:extLst>
          </p:cNvPr>
          <p:cNvSpPr txBox="1"/>
          <p:nvPr/>
        </p:nvSpPr>
        <p:spPr>
          <a:xfrm>
            <a:off x="699416" y="2780928"/>
            <a:ext cx="4463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গোলাকৃতি।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09784A-93A3-4C3C-8128-3D6EF34D0F72}"/>
              </a:ext>
            </a:extLst>
          </p:cNvPr>
          <p:cNvSpPr txBox="1"/>
          <p:nvPr/>
        </p:nvSpPr>
        <p:spPr>
          <a:xfrm>
            <a:off x="699416" y="3212976"/>
            <a:ext cx="6392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 থেকে পরিধির প্রতিটি বিন্দুর দূরুত্ব সমান।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1F4829-4309-4D4B-BE1B-0E063CF09A7F}"/>
              </a:ext>
            </a:extLst>
          </p:cNvPr>
          <p:cNvSpPr txBox="1"/>
          <p:nvPr/>
        </p:nvSpPr>
        <p:spPr>
          <a:xfrm>
            <a:off x="705491" y="3708321"/>
            <a:ext cx="5251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 জ্যা হলো ব্যাস।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A24E50-FFFB-481C-8B43-D5F2A030B5B8}"/>
              </a:ext>
            </a:extLst>
          </p:cNvPr>
          <p:cNvSpPr txBox="1"/>
          <p:nvPr/>
        </p:nvSpPr>
        <p:spPr>
          <a:xfrm>
            <a:off x="699416" y="4140369"/>
            <a:ext cx="4826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 ব্যাসার্ধের দ্বিগুণ।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3D3691-8A02-4D0B-A7B9-566B2F8A89D4}"/>
              </a:ext>
            </a:extLst>
          </p:cNvPr>
          <p:cNvSpPr txBox="1"/>
          <p:nvPr/>
        </p:nvSpPr>
        <p:spPr>
          <a:xfrm>
            <a:off x="699416" y="4572417"/>
            <a:ext cx="581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 হলো বৃত্তের বৃহত্তম জ্যা।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5" name="TextBox 4"/>
            <p:cNvSpPr txBox="1"/>
            <p:nvPr/>
          </p:nvSpPr>
          <p:spPr>
            <a:xfrm>
              <a:off x="8763000" y="0"/>
              <a:ext cx="381000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76200" y="0"/>
              <a:ext cx="533400" cy="6858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0"/>
            <a:ext cx="8305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>
          <a:xfrm>
            <a:off x="3024911" y="138752"/>
            <a:ext cx="3275281" cy="1922096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324433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সে:মি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ব্যসার্ধ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79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18137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448" y="3157105"/>
            <a:ext cx="2908515" cy="21813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328">
            <a:off x="6633910" y="521930"/>
            <a:ext cx="2291379" cy="3055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476067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5ম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বৃত্ত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  <a:cs typeface="NikoshBAN" panose="02000000000000000000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১০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  <a:cs typeface="NikoshBAN" panose="02000000000000000000" pitchFamily="2" charset="0"/>
              </a:rPr>
              <a:t> ১০৯)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11/10/2022ইং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44624"/>
              <a:ext cx="8525788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49316" y="0"/>
              <a:ext cx="294684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323528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96752"/>
            <a:ext cx="71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196" y="716966"/>
            <a:ext cx="1418408" cy="26358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55702" cy="6858000"/>
            <a:chOff x="0" y="0"/>
            <a:chExt cx="9155702" cy="6858000"/>
          </a:xfrm>
        </p:grpSpPr>
        <p:sp>
          <p:nvSpPr>
            <p:cNvPr id="2" name="TextBox 1"/>
            <p:cNvSpPr txBox="1"/>
            <p:nvPr/>
          </p:nvSpPr>
          <p:spPr>
            <a:xfrm>
              <a:off x="293098" y="56818"/>
              <a:ext cx="8569506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62604" y="0"/>
              <a:ext cx="293098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0"/>
              <a:ext cx="293098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2967335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২৯.৪.১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২৯.৫.১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08" y="260648"/>
            <a:ext cx="85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2232248" cy="1512168"/>
          </a:xfrm>
          <a:prstGeom prst="rect">
            <a:avLst/>
          </a:prstGeom>
        </p:spPr>
      </p:pic>
      <p:pic>
        <p:nvPicPr>
          <p:cNvPr id="11" name="Picture 10" descr="0248447_PE092339_S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1660232"/>
            <a:ext cx="1143814" cy="1094536"/>
          </a:xfrm>
          <a:prstGeom prst="rect">
            <a:avLst/>
          </a:prstGeom>
        </p:spPr>
      </p:pic>
      <p:pic>
        <p:nvPicPr>
          <p:cNvPr id="1026" name="Picture 2" descr="C:\Users\Admin\Desktop\Red_circl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6324600"/>
            <a:ext cx="19507200" cy="19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75" y="1211762"/>
            <a:ext cx="2346244" cy="2346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36" y="3581400"/>
            <a:ext cx="2305844" cy="230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07760"/>
            <a:ext cx="2279484" cy="227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44624"/>
              <a:ext cx="8453780" cy="7694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49316" y="0"/>
              <a:ext cx="294684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395536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3" descr="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28" y="1340767"/>
            <a:ext cx="5476868" cy="529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56992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1691"/>
            <a:ext cx="3759289" cy="4641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1691"/>
            <a:ext cx="3786336" cy="4641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পাঠ্য বইয়ের সাথে মিলকরণ</a:t>
            </a:r>
            <a:r>
              <a:rPr lang="bn-IN" dirty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তোমাদের গণিত বইয়ের ১০৯ নং পৃষ্ঠা খোল </a:t>
            </a:r>
            <a:endParaRPr lang="en-US" sz="28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622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11080" y="4462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233062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4480" y="271162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7299" y="1550258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 flipH="1">
            <a:off x="1996480" y="197024"/>
            <a:ext cx="3352800" cy="3352800"/>
          </a:xfrm>
          <a:prstGeom prst="ellipse">
            <a:avLst/>
          </a:prstGeom>
          <a:noFill/>
          <a:ln w="57150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ৃ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63280" y="197024"/>
            <a:ext cx="1289225" cy="3471550"/>
            <a:chOff x="3794909" y="1185283"/>
            <a:chExt cx="1289225" cy="3471550"/>
          </a:xfrm>
        </p:grpSpPr>
        <p:grpSp>
          <p:nvGrpSpPr>
            <p:cNvPr id="24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33" name="Isosceles Triangle 32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33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Arc 36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6" name="Isosceles Triangle 25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26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nut 28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c 31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Flowchart: Connector 37"/>
          <p:cNvSpPr/>
          <p:nvPr/>
        </p:nvSpPr>
        <p:spPr>
          <a:xfrm flipH="1" flipV="1">
            <a:off x="3631704" y="1916832"/>
            <a:ext cx="76200" cy="7761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30844" y="4212297"/>
            <a:ext cx="44293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3782694"/>
            <a:ext cx="83733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605" y="3863950"/>
            <a:ext cx="833827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নির্দিষ্ট বিন্দুকে কেন্দ্র করে সর্বদা সমান দূরত্ব বজায় রেখে যে বক্ররেখা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 আসে তাকে বৃত্ত বলে।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42" y="3717032"/>
            <a:ext cx="86943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নির্দিষ্ট বিন্দুকে কেন্দ্র করে সর্বদা সমান দূরত্ব বজায় রেখে অন্য একটি বিন্দু তার চারদিকে একবার ঘুরে এলে যে ক্ষেত্র তৈরি হয় তাকে বৃত্ত বলে।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077" y="260648"/>
            <a:ext cx="155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বৃত্ত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1" grpId="0"/>
      <p:bldP spid="14" grpId="0" animBg="1"/>
      <p:bldP spid="38" grpId="0" animBg="1"/>
      <p:bldP spid="23" grpId="0" animBg="1"/>
      <p:bldP spid="2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56792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বিন্দুকে কেন্দ্র করে সর্বদা সমান দূরত্ব বজায় রেখে অন্য একটি 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তার চারদিকে একবার ঘুরে এলে যে ক্ষেত্র তৈরি হয় তাকে বৃত্ত বলে। 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বিন্দুকে কেন্দ্র করে সর্বদা সমান দূরত্ব বজায় রেখে যে 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 তাকে বৃত্ত বলে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486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486</Words>
  <Application>Microsoft Office PowerPoint</Application>
  <PresentationFormat>On-screen Show (4:3)</PresentationFormat>
  <Paragraphs>129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 NikoshBAN</vt:lpstr>
      <vt:lpstr>Wingdings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97</cp:revision>
  <dcterms:created xsi:type="dcterms:W3CDTF">2022-10-06T14:55:21Z</dcterms:created>
  <dcterms:modified xsi:type="dcterms:W3CDTF">2022-11-05T12:36:45Z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1788024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