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6" r:id="rId4"/>
    <p:sldId id="259" r:id="rId5"/>
    <p:sldId id="260" r:id="rId6"/>
    <p:sldId id="261" r:id="rId7"/>
    <p:sldId id="263" r:id="rId8"/>
    <p:sldId id="266" r:id="rId9"/>
    <p:sldId id="264" r:id="rId10"/>
    <p:sldId id="268" r:id="rId11"/>
    <p:sldId id="271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0.5-……………….70.5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0.5-……………….70.5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0.5-……………….70.5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0.5-……………….70.5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0.5-……………….70.5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0.5-……………….70.5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0.5-……………….70.5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280000"/>
        <c:axId val="189988864"/>
      </c:barChart>
      <c:catAx>
        <c:axId val="165280000"/>
        <c:scaling>
          <c:orientation val="minMax"/>
        </c:scaling>
        <c:delete val="0"/>
        <c:axPos val="b"/>
        <c:majorTickMark val="out"/>
        <c:minorTickMark val="none"/>
        <c:tickLblPos val="nextTo"/>
        <c:crossAx val="189988864"/>
        <c:crosses val="autoZero"/>
        <c:auto val="1"/>
        <c:lblAlgn val="ctr"/>
        <c:lblOffset val="100"/>
        <c:noMultiLvlLbl val="0"/>
      </c:catAx>
      <c:valAx>
        <c:axId val="189988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52800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61D7-4F21-4EED-8B59-EFBC41117DB0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37BE-DCAE-4D1F-AC74-CC2DD4730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61D7-4F21-4EED-8B59-EFBC41117DB0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37BE-DCAE-4D1F-AC74-CC2DD4730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61D7-4F21-4EED-8B59-EFBC41117DB0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37BE-DCAE-4D1F-AC74-CC2DD4730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61D7-4F21-4EED-8B59-EFBC41117DB0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37BE-DCAE-4D1F-AC74-CC2DD4730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61D7-4F21-4EED-8B59-EFBC41117DB0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37BE-DCAE-4D1F-AC74-CC2DD4730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61D7-4F21-4EED-8B59-EFBC41117DB0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37BE-DCAE-4D1F-AC74-CC2DD4730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61D7-4F21-4EED-8B59-EFBC41117DB0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37BE-DCAE-4D1F-AC74-CC2DD4730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61D7-4F21-4EED-8B59-EFBC41117DB0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37BE-DCAE-4D1F-AC74-CC2DD4730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61D7-4F21-4EED-8B59-EFBC41117DB0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37BE-DCAE-4D1F-AC74-CC2DD4730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61D7-4F21-4EED-8B59-EFBC41117DB0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37BE-DCAE-4D1F-AC74-CC2DD4730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61D7-4F21-4EED-8B59-EFBC41117DB0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37BE-DCAE-4D1F-AC74-CC2DD4730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461D7-4F21-4EED-8B59-EFBC41117DB0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E37BE-DCAE-4D1F-AC74-CC2DD4730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evron 1"/>
          <p:cNvSpPr/>
          <p:nvPr/>
        </p:nvSpPr>
        <p:spPr>
          <a:xfrm>
            <a:off x="6019800" y="1828800"/>
            <a:ext cx="3124200" cy="3657600"/>
          </a:xfrm>
          <a:prstGeom prst="chevr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hevron 2"/>
          <p:cNvSpPr/>
          <p:nvPr/>
        </p:nvSpPr>
        <p:spPr>
          <a:xfrm rot="10800000">
            <a:off x="0" y="2057400"/>
            <a:ext cx="3124200" cy="3657600"/>
          </a:xfrm>
          <a:prstGeom prst="chevr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Chevron 3"/>
          <p:cNvSpPr/>
          <p:nvPr/>
        </p:nvSpPr>
        <p:spPr>
          <a:xfrm rot="16200000">
            <a:off x="3238500" y="342900"/>
            <a:ext cx="3124200" cy="3657600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Heart 4"/>
          <p:cNvSpPr/>
          <p:nvPr/>
        </p:nvSpPr>
        <p:spPr>
          <a:xfrm>
            <a:off x="2971800" y="4724400"/>
            <a:ext cx="3124200" cy="21336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228600" y="381000"/>
            <a:ext cx="3200400" cy="1066800"/>
          </a:xfrm>
          <a:prstGeom prst="cloud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/>
          <p:cNvSpPr/>
          <p:nvPr/>
        </p:nvSpPr>
        <p:spPr>
          <a:xfrm>
            <a:off x="5486400" y="228600"/>
            <a:ext cx="3200400" cy="1066800"/>
          </a:xfrm>
          <a:prstGeom prst="cloud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19400" y="3657600"/>
            <a:ext cx="3581400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</a:rPr>
              <a:t>স্বাগতম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62000" y="1371600"/>
          <a:ext cx="7518400" cy="10718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74458"/>
                <a:gridCol w="643094"/>
                <a:gridCol w="801848"/>
                <a:gridCol w="939800"/>
                <a:gridCol w="939800"/>
                <a:gridCol w="939800"/>
                <a:gridCol w="939800"/>
                <a:gridCol w="939800"/>
              </a:tblGrid>
              <a:tr h="701040">
                <a:tc>
                  <a:txBody>
                    <a:bodyPr/>
                    <a:lstStyle/>
                    <a:p>
                      <a:r>
                        <a:rPr lang="en-US" b="0" u="sng" dirty="0" err="1" smtClean="0"/>
                        <a:t>শ্রেণি</a:t>
                      </a:r>
                      <a:r>
                        <a:rPr lang="en-US" b="0" u="sng" baseline="0" dirty="0" smtClean="0"/>
                        <a:t> </a:t>
                      </a:r>
                      <a:r>
                        <a:rPr lang="en-US" b="0" u="sng" baseline="0" dirty="0" err="1" smtClean="0"/>
                        <a:t>সংখ্যা</a:t>
                      </a:r>
                      <a:endParaRPr lang="en-US" b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11-15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16-20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21-25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26-30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31-35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36-40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গণ</a:t>
                      </a:r>
                      <a:r>
                        <a:rPr lang="en-US" baseline="0" dirty="0" err="1" smtClean="0"/>
                        <a:t>সংখ্যা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57400" y="228600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4000" dirty="0" err="1" smtClean="0"/>
              <a:t>দলীয়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কাজঃ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3505200"/>
            <a:ext cx="8915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আয়তলেখ</a:t>
            </a:r>
            <a:r>
              <a:rPr lang="en-US" sz="4400" dirty="0" smtClean="0"/>
              <a:t> </a:t>
            </a:r>
            <a:r>
              <a:rPr lang="en-US" sz="4400" dirty="0" err="1" smtClean="0"/>
              <a:t>অংকনের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সারণি</a:t>
            </a:r>
            <a:r>
              <a:rPr lang="en-US" sz="4400" dirty="0" smtClean="0"/>
              <a:t> </a:t>
            </a:r>
            <a:r>
              <a:rPr lang="en-US" sz="4400" dirty="0" err="1" smtClean="0"/>
              <a:t>প্রস্তুত</a:t>
            </a:r>
            <a:r>
              <a:rPr lang="en-US" sz="4400" dirty="0" smtClean="0"/>
              <a:t> </a:t>
            </a:r>
            <a:r>
              <a:rPr lang="en-US" sz="4400" dirty="0" err="1" smtClean="0"/>
              <a:t>কর</a:t>
            </a:r>
            <a:r>
              <a:rPr lang="en-US" sz="4400" dirty="0" smtClean="0"/>
              <a:t>।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533400"/>
            <a:ext cx="365760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/>
              <a:t>মুল্যায়ণ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2133600" y="2362200"/>
            <a:ext cx="480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*</a:t>
            </a:r>
            <a:r>
              <a:rPr lang="en-US" sz="2800" dirty="0" err="1" smtClean="0"/>
              <a:t>আয়তলেখ</a:t>
            </a:r>
            <a:r>
              <a:rPr lang="en-US" sz="2800" dirty="0" smtClean="0"/>
              <a:t> </a:t>
            </a:r>
            <a:r>
              <a:rPr lang="en-US" sz="2800" dirty="0" err="1" smtClean="0"/>
              <a:t>আকাঁর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সময়</a:t>
            </a:r>
            <a:r>
              <a:rPr lang="en-US" sz="2800" dirty="0" smtClean="0"/>
              <a:t> </a:t>
            </a:r>
            <a:r>
              <a:rPr lang="en-US" sz="2800" dirty="0" err="1" smtClean="0"/>
              <a:t>ছকের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মানগুলোর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ব্যবহার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বল</a:t>
            </a:r>
            <a:r>
              <a:rPr lang="en-US" sz="2800" dirty="0" smtClean="0"/>
              <a:t>?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99060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বাড়ীর</a:t>
            </a:r>
            <a:r>
              <a:rPr lang="en-US" sz="4800" dirty="0" smtClean="0"/>
              <a:t> </a:t>
            </a:r>
            <a:r>
              <a:rPr lang="en-US" sz="4800" dirty="0" err="1" smtClean="0"/>
              <a:t>কাজঃ</a:t>
            </a:r>
            <a:endParaRPr lang="en-US" sz="4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0" y="2286000"/>
          <a:ext cx="6578600" cy="13512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74458"/>
                <a:gridCol w="643094"/>
                <a:gridCol w="801848"/>
                <a:gridCol w="939800"/>
                <a:gridCol w="939800"/>
                <a:gridCol w="939800"/>
                <a:gridCol w="939800"/>
              </a:tblGrid>
              <a:tr h="872428">
                <a:tc>
                  <a:txBody>
                    <a:bodyPr/>
                    <a:lstStyle/>
                    <a:p>
                      <a:r>
                        <a:rPr lang="en-US" b="0" u="sng" dirty="0" err="1" smtClean="0"/>
                        <a:t>শ্রেণি</a:t>
                      </a:r>
                      <a:r>
                        <a:rPr lang="en-US" b="0" u="sng" baseline="0" dirty="0" smtClean="0"/>
                        <a:t> </a:t>
                      </a:r>
                      <a:r>
                        <a:rPr lang="en-US" b="0" u="sng" baseline="0" dirty="0" err="1" smtClean="0"/>
                        <a:t>সংখ্যা</a:t>
                      </a:r>
                      <a:endParaRPr lang="en-US" b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11-20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21-30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31-40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41-50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51-60</a:t>
                      </a:r>
                      <a:endParaRPr lang="en-US" dirty="0"/>
                    </a:p>
                  </a:txBody>
                  <a:tcPr/>
                </a:tc>
              </a:tr>
              <a:tr h="47885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গণ</a:t>
                      </a:r>
                      <a:r>
                        <a:rPr lang="en-US" baseline="0" dirty="0" err="1" smtClean="0"/>
                        <a:t>সংখ্যা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990600" y="4343400"/>
            <a:ext cx="7162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</a:rPr>
              <a:t>সারনি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</a:rPr>
              <a:t>হতে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</a:rPr>
              <a:t>আয়তলেখ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</a:rPr>
              <a:t>আকঁ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।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85800" y="1600200"/>
            <a:ext cx="7772400" cy="4191000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FFFF00"/>
                </a:solidFill>
              </a:rPr>
              <a:t>ধন্যবাদ</a:t>
            </a:r>
            <a:endParaRPr lang="en-US" sz="7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শিক্ষক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447800"/>
            <a:ext cx="1371600" cy="1638141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1447800"/>
            <a:ext cx="75438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     </a:t>
            </a:r>
            <a:r>
              <a:rPr lang="en-US" sz="4000" dirty="0" err="1" smtClean="0">
                <a:solidFill>
                  <a:srgbClr val="0070C0"/>
                </a:solidFill>
              </a:rPr>
              <a:t>অনুপ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কুমার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হালদার</a:t>
            </a:r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dirty="0"/>
              <a:t> </a:t>
            </a:r>
            <a:r>
              <a:rPr lang="en-US" dirty="0" smtClean="0"/>
              <a:t>                 </a:t>
            </a:r>
            <a:r>
              <a:rPr lang="en-US" sz="3200" dirty="0" err="1" smtClean="0">
                <a:solidFill>
                  <a:srgbClr val="00B050"/>
                </a:solidFill>
              </a:rPr>
              <a:t>সহকারি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শিক্ষক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smtClean="0"/>
              <a:t>(</a:t>
            </a:r>
            <a:r>
              <a:rPr lang="en-US" dirty="0" err="1" smtClean="0">
                <a:solidFill>
                  <a:srgbClr val="FF0000"/>
                </a:solidFill>
              </a:rPr>
              <a:t>গণিত</a:t>
            </a:r>
            <a:r>
              <a:rPr lang="en-US" dirty="0" smtClean="0">
                <a:solidFill>
                  <a:srgbClr val="FF0000"/>
                </a:solidFill>
              </a:rPr>
              <a:t> ও </a:t>
            </a:r>
            <a:r>
              <a:rPr lang="en-US" dirty="0" err="1" smtClean="0">
                <a:solidFill>
                  <a:srgbClr val="FF0000"/>
                </a:solidFill>
              </a:rPr>
              <a:t>বিজ্ঞান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</a:t>
            </a:r>
            <a:r>
              <a:rPr lang="en-US" dirty="0" err="1" smtClean="0">
                <a:solidFill>
                  <a:srgbClr val="7030A0"/>
                </a:solidFill>
              </a:rPr>
              <a:t>আমড়াতলা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চাঁপড়া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মাধ্যমিক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বিদ্যলয়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               </a:t>
            </a:r>
            <a:r>
              <a:rPr lang="en-US" dirty="0" err="1" smtClean="0">
                <a:solidFill>
                  <a:srgbClr val="7030A0"/>
                </a:solidFill>
              </a:rPr>
              <a:t>মোংলা,বাগেরহাট</a:t>
            </a:r>
            <a:r>
              <a:rPr lang="en-US" dirty="0" smtClean="0">
                <a:solidFill>
                  <a:srgbClr val="7030A0"/>
                </a:solidFill>
              </a:rPr>
              <a:t> ।।</a:t>
            </a:r>
          </a:p>
          <a:p>
            <a:endParaRPr lang="en-US" dirty="0" smtClean="0">
              <a:solidFill>
                <a:srgbClr val="7030A0"/>
              </a:solidFill>
            </a:endParaRPr>
          </a:p>
          <a:p>
            <a:endParaRPr lang="en-US" dirty="0" smtClean="0">
              <a:solidFill>
                <a:srgbClr val="7030A0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98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পাঠপরিচিতি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শ্রেণ</a:t>
            </a:r>
            <a:r>
              <a:rPr lang="en-US" dirty="0" err="1"/>
              <a:t>ি</a:t>
            </a:r>
            <a:r>
              <a:rPr lang="en-US" dirty="0" smtClean="0"/>
              <a:t>– </a:t>
            </a:r>
            <a:r>
              <a:rPr lang="en-US" dirty="0" err="1" smtClean="0"/>
              <a:t>নবম</a:t>
            </a:r>
            <a:r>
              <a:rPr lang="en-US" dirty="0" smtClean="0"/>
              <a:t> / </a:t>
            </a:r>
            <a:r>
              <a:rPr lang="en-US" dirty="0" err="1" smtClean="0"/>
              <a:t>দশম</a:t>
            </a:r>
            <a:endParaRPr lang="en-US" dirty="0" smtClean="0"/>
          </a:p>
          <a:p>
            <a:r>
              <a:rPr lang="en-US" dirty="0" smtClean="0"/>
              <a:t>অধ্যায়-17</a:t>
            </a:r>
          </a:p>
          <a:p>
            <a:r>
              <a:rPr lang="en-US" dirty="0" err="1" smtClean="0"/>
              <a:t>বিষয়ঃপরিসংখ্যান</a:t>
            </a:r>
            <a:r>
              <a:rPr lang="en-US" dirty="0" smtClean="0"/>
              <a:t>  ( </a:t>
            </a:r>
            <a:r>
              <a:rPr lang="en-US" dirty="0" err="1" smtClean="0"/>
              <a:t>আয়তলেখ</a:t>
            </a:r>
            <a:r>
              <a:rPr lang="en-US" dirty="0" smtClean="0"/>
              <a:t>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439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0"/>
            <a:ext cx="2819400" cy="10668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 rot="16200000">
            <a:off x="6405189" y="2980138"/>
            <a:ext cx="2819400" cy="117700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91200" y="5486400"/>
            <a:ext cx="2819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91200" y="381000"/>
            <a:ext cx="2819400" cy="1066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5638800"/>
            <a:ext cx="2819400" cy="1066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5400000">
            <a:off x="304800" y="3124200"/>
            <a:ext cx="2819400" cy="1143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3340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</a:rPr>
              <a:t>আজকের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পাঠের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শিরোনাম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19300" y="2346434"/>
            <a:ext cx="4876800" cy="120032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/>
              <a:t>আয়তলেখ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2743200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আয়তলেখঃ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447800"/>
            <a:ext cx="7848600" cy="2308324"/>
          </a:xfrm>
          <a:prstGeom prst="rect">
            <a:avLst/>
          </a:prstGeom>
          <a:noFill/>
          <a:ln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X-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</a:rPr>
              <a:t>অক্ষ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</a:rPr>
              <a:t>বরাবর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</a:rPr>
              <a:t>অবিচ্ছিন্ন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</a:rPr>
              <a:t>শ্রেণিসীমা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 ও</a:t>
            </a:r>
          </a:p>
          <a:p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Y-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</a:rPr>
              <a:t>অক্ষ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</a:rPr>
              <a:t>বরাবর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</a:rPr>
              <a:t>গন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</a:rPr>
              <a:t>সংখ্যা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</a:rPr>
              <a:t>বা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</a:rPr>
              <a:t>ঘটণ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</a:rPr>
              <a:t>সংখ্যা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</a:rPr>
              <a:t>নিয়ে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</a:rPr>
              <a:t>যে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</a:rPr>
              <a:t>লেখচিত্রটি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</a:rPr>
              <a:t>পাওয়া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</a:rPr>
              <a:t>যায়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</a:rPr>
              <a:t>তাই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</a:rPr>
              <a:t>আয়তলেখ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। 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609600"/>
            <a:ext cx="66294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</a:rPr>
              <a:t>সারনি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</a:rPr>
              <a:t>হতে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</a:rPr>
              <a:t>আয়তলেখ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</a:rPr>
              <a:t>অংকনঃ</a:t>
            </a:r>
            <a:endParaRPr lang="en-US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362200"/>
          <a:ext cx="7518400" cy="10464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74458"/>
                <a:gridCol w="643094"/>
                <a:gridCol w="801848"/>
                <a:gridCol w="939800"/>
                <a:gridCol w="939800"/>
                <a:gridCol w="939800"/>
                <a:gridCol w="939800"/>
                <a:gridCol w="939800"/>
              </a:tblGrid>
              <a:tr h="675640">
                <a:tc>
                  <a:txBody>
                    <a:bodyPr/>
                    <a:lstStyle/>
                    <a:p>
                      <a:r>
                        <a:rPr lang="en-US" b="0" u="sng" dirty="0" err="1" smtClean="0"/>
                        <a:t>শ্রেণি</a:t>
                      </a:r>
                      <a:r>
                        <a:rPr lang="en-US" b="0" u="sng" baseline="0" dirty="0" smtClean="0"/>
                        <a:t> </a:t>
                      </a:r>
                      <a:r>
                        <a:rPr lang="en-US" b="0" u="sng" baseline="0" dirty="0" err="1" smtClean="0"/>
                        <a:t>সংখ্যা</a:t>
                      </a:r>
                      <a:endParaRPr lang="en-US" b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11-20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21-30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31-40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41-50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51-60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61-70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গণ</a:t>
                      </a:r>
                      <a:r>
                        <a:rPr lang="en-US" baseline="0" dirty="0" err="1" smtClean="0"/>
                        <a:t>সংখ্যা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62000" y="1447800"/>
          <a:ext cx="5257800" cy="37592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924050"/>
                <a:gridCol w="1924050"/>
                <a:gridCol w="1409700"/>
              </a:tblGrid>
              <a:tr h="7366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শ্রেণি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ব্যাপ্তি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অ</a:t>
                      </a:r>
                      <a:r>
                        <a:rPr lang="en-US" baseline="0" dirty="0" err="1" smtClean="0"/>
                        <a:t>বিচ্ছিন্ন</a:t>
                      </a:r>
                      <a:r>
                        <a:rPr lang="en-US" baseline="0" dirty="0" smtClean="0"/>
                        <a:t>  </a:t>
                      </a:r>
                    </a:p>
                    <a:p>
                      <a:pPr algn="ctr"/>
                      <a:r>
                        <a:rPr lang="en-US" baseline="0" dirty="0" err="1" smtClean="0"/>
                        <a:t>শ্রেণি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সীমা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গন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সংখ্যা</a:t>
                      </a:r>
                      <a:endParaRPr lang="en-US" baseline="0" dirty="0" smtClean="0"/>
                    </a:p>
                    <a:p>
                      <a:pPr algn="ctr"/>
                      <a:r>
                        <a:rPr lang="en-US" baseline="0" dirty="0" err="1" smtClean="0"/>
                        <a:t>fi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০.5-10.5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11-20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10.5-20.5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21-30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20.5-30.5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31-40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30.5-40.5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41-50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40.5-50.5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51-60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50.5-60.5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61-70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60.5-70.5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মোট</a:t>
                      </a:r>
                      <a:r>
                        <a:rPr lang="en-US" dirty="0" smtClean="0"/>
                        <a:t>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আয়তলেখ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174</Words>
  <Application>Microsoft Office PowerPoint</Application>
  <PresentationFormat>On-screen Show (4:3)</PresentationFormat>
  <Paragraphs>124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শিক্ষক পরিচিতি</vt:lpstr>
      <vt:lpstr>পাঠপরিচিতি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আয়তলেখ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Dell</cp:lastModifiedBy>
  <cp:revision>16</cp:revision>
  <dcterms:created xsi:type="dcterms:W3CDTF">2021-11-30T16:52:38Z</dcterms:created>
  <dcterms:modified xsi:type="dcterms:W3CDTF">2022-11-07T01:49:07Z</dcterms:modified>
</cp:coreProperties>
</file>