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303" r:id="rId3"/>
    <p:sldId id="300" r:id="rId4"/>
    <p:sldId id="295" r:id="rId5"/>
    <p:sldId id="297" r:id="rId6"/>
    <p:sldId id="301" r:id="rId7"/>
    <p:sldId id="279" r:id="rId8"/>
    <p:sldId id="280" r:id="rId9"/>
    <p:sldId id="283" r:id="rId10"/>
    <p:sldId id="284" r:id="rId11"/>
    <p:sldId id="285" r:id="rId12"/>
    <p:sldId id="293" r:id="rId13"/>
    <p:sldId id="287" r:id="rId14"/>
    <p:sldId id="291" r:id="rId15"/>
    <p:sldId id="265" r:id="rId16"/>
    <p:sldId id="302" r:id="rId17"/>
    <p:sldId id="263" r:id="rId18"/>
    <p:sldId id="26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39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5179" autoAdjust="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3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2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3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7286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45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43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52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47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2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0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4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8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8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3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9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7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5B17C4-A5EA-463C-8B60-4A9EECCF7D1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84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339" y="263416"/>
            <a:ext cx="10822627" cy="370870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r>
              <a:rPr lang="bn-IN" sz="235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9600" b="1" dirty="0" smtClean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600" b="1" dirty="0" smtClean="0"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332" y="4211488"/>
            <a:ext cx="11614639" cy="193899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US" sz="4000" b="1" dirty="0" smtClean="0">
              <a:ln/>
              <a:solidFill>
                <a:srgbClr val="002060"/>
              </a:solidFill>
              <a:latin typeface="SutonnyXMJ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ln w="57150"/>
                <a:solidFill>
                  <a:srgbClr val="FFFF00"/>
                </a:solidFill>
                <a:effectLst>
                  <a:glow rad="101600">
                    <a:srgbClr val="0000FF">
                      <a:alpha val="6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utonnyXMJ" pitchFamily="2" charset="0"/>
                <a:cs typeface="NikoshBAN" panose="02000000000000000000" pitchFamily="2" charset="0"/>
              </a:rPr>
              <a:t>ফলেয়া </a:t>
            </a:r>
            <a:r>
              <a:rPr lang="bn-BD" sz="4000" b="1" dirty="0">
                <a:ln w="57150"/>
                <a:solidFill>
                  <a:srgbClr val="FFFF00"/>
                </a:solidFill>
                <a:effectLst>
                  <a:glow rad="101600">
                    <a:srgbClr val="0000FF">
                      <a:alpha val="6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utonnyXMJ" pitchFamily="2" charset="0"/>
                <a:cs typeface="NikoshBAN" panose="02000000000000000000" pitchFamily="2" charset="0"/>
              </a:rPr>
              <a:t>চাঁদকাটি অগ্রণী মাধ্যমিক </a:t>
            </a:r>
            <a:r>
              <a:rPr lang="bn-BD" sz="4000" b="1" dirty="0" smtClean="0">
                <a:ln w="57150"/>
                <a:solidFill>
                  <a:srgbClr val="FFFF00"/>
                </a:solidFill>
                <a:effectLst>
                  <a:glow rad="101600">
                    <a:srgbClr val="0000FF">
                      <a:alpha val="6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utonnyXMJ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 smtClean="0">
              <a:ln w="57150"/>
              <a:solidFill>
                <a:srgbClr val="FFFF00"/>
              </a:solidFill>
              <a:effectLst>
                <a:glow rad="101600">
                  <a:srgbClr val="0000FF">
                    <a:alpha val="60000"/>
                  </a:srgb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SutonnyX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 w="57150"/>
                <a:solidFill>
                  <a:srgbClr val="FFFF00"/>
                </a:solidFill>
                <a:effectLst>
                  <a:glow rad="101600">
                    <a:srgbClr val="0000FF">
                      <a:alpha val="6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utonnyXMJ" pitchFamily="2" charset="0"/>
                <a:cs typeface="NikoshBAN" panose="02000000000000000000" pitchFamily="2" charset="0"/>
              </a:rPr>
              <a:t>বারুইপাড়া,তালা,সাতক্ষীরা</a:t>
            </a:r>
            <a:endParaRPr lang="en-US" sz="4000" b="1" dirty="0" smtClean="0">
              <a:ln w="57150"/>
              <a:solidFill>
                <a:srgbClr val="FFFF00"/>
              </a:solidFill>
              <a:effectLst>
                <a:glow rad="101600">
                  <a:srgbClr val="0000FF">
                    <a:alpha val="60000"/>
                  </a:srgb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SutonnyX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74172" y="343087"/>
            <a:ext cx="299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অ্যাভোমিটার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335" y="4719621"/>
            <a:ext cx="10851776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অ্যাভোমিটারের ব্যবহারঃ ১। কারেন্ট, ভোল্টেজ ও রেজিস্ট্যান্স পরিমাপ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ইন্ডাকট্যান্স, ক্যাপাসিট্যান্স, পাওয়ার গেইন পরিমাপ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তারের বা পরিবাহীর কন্টিনিউটি টেষ্ট, আর্থ ফল্ট, শর্ট সার্কিট ফল্ট,            	রেডিও, টিভি মেরামত ইত্যাদি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724" y="1228587"/>
            <a:ext cx="2604966" cy="3077842"/>
          </a:xfrm>
          <a:prstGeom prst="roundRect">
            <a:avLst>
              <a:gd name="adj" fmla="val 654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1" y="1095871"/>
            <a:ext cx="4924425" cy="3343275"/>
          </a:xfrm>
          <a:prstGeom prst="roundRect">
            <a:avLst>
              <a:gd name="adj" fmla="val 74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4228" y="1753801"/>
            <a:ext cx="3273836" cy="2139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481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39757" y="829580"/>
            <a:ext cx="29946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3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ওয়াটমিটার</a:t>
            </a:r>
            <a:endParaRPr lang="en-US" sz="36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206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9326" y="4812975"/>
            <a:ext cx="986779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ওয়াটমিটার চার প্রকারঃ</a:t>
            </a:r>
          </a:p>
          <a:p>
            <a:r>
              <a:rPr lang="bn-IN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জ) ডায়ানামোমিটার বা ইলেকট্রো ডায়নামো মিটার টাইপ</a:t>
            </a:r>
          </a:p>
          <a:p>
            <a:r>
              <a:rPr lang="bn-IN" sz="24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ইন্ডাকশন টাইপ গ) ইলেকট্রোস্ট্যাটিক টাইপ ঘ) থার্মাল টাইপ  </a:t>
            </a:r>
            <a:endParaRPr lang="en-US" sz="24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206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5" y="1667093"/>
            <a:ext cx="10768276" cy="29862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178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733" y="5125132"/>
            <a:ext cx="1094142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কার্যনীতির উপর ভিত্তি করে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পাওয়ার ফ্যাক্টর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 দুই প্রকার 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ইলেকট্রো-ডায়নামোমিটার  ক) সিঙ্গেল ফেজ খ)  থ্রি ফেজ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মুভিং আয়রণ টাইপ          ক) রোটোটিং     খ) অল্টারনেটিং ফিল্ড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7539" y="786042"/>
            <a:ext cx="496395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 ফ্যাক্টর </a:t>
            </a:r>
            <a:r>
              <a:rPr lang="bn-IN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32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35" y="1766986"/>
            <a:ext cx="9598612" cy="29619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5416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91060" y="426129"/>
            <a:ext cx="5377674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ফ্রিকুয়েন্সি </a:t>
            </a:r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310" y="4900833"/>
            <a:ext cx="10837174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ফ্রিকুয়েন্সি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মিটারের ব্যবহারঃ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 সার্কিটের ফ্রিকুয়ান্সি পরিমাপ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25" y="1519594"/>
            <a:ext cx="9859744" cy="284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5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" b="99419" l="778" r="98600"/>
                    </a14:imgEffect>
                  </a14:imgLayer>
                </a14:imgProps>
              </a:ext>
            </a:extLst>
          </a:blip>
          <a:srcRect t="9287" b="5323"/>
          <a:stretch/>
        </p:blipFill>
        <p:spPr>
          <a:xfrm>
            <a:off x="7975017" y="3104149"/>
            <a:ext cx="3006120" cy="3177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6455" y="1435129"/>
            <a:ext cx="672316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ট্যাকো মিটার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ট্যাকো মিটার তিন প্রকারঃ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ইলেকট্রো-ম্যাগনেটিক ক)ডিসি খ) এসি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ইন্ডাকটিভ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৩। ফটো ইলেকট্রিক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884" y="1779479"/>
            <a:ext cx="7565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ট্যাকো মিটারের ব্যবহারঃ 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ডিসি জেনারেটর ও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মোটরের ঘূর্ণন গতিবেগ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এসি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জেনারেটর ও মোটরের ঘূর্ণন গতিবেগ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টারবাইন, মেশিন ও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প্রাইমমুভারের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ঘূর্ণন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7" y="3030629"/>
            <a:ext cx="32004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4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10" b="89113" l="9804" r="89706">
                        <a14:foregroundMark x1="39706" y1="18548" x2="39706" y2="1854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25" t="15874" r="33077" b="15315"/>
          <a:stretch/>
        </p:blipFill>
        <p:spPr>
          <a:xfrm>
            <a:off x="317302" y="636688"/>
            <a:ext cx="2522459" cy="56304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2910255" y="2359318"/>
            <a:ext cx="6565268" cy="21852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ক্লিপ অন মিটার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ক্লিপ অন মিটার ব্যবহার </a:t>
            </a:r>
          </a:p>
          <a:p>
            <a:pPr marL="742950" indent="-742950">
              <a:buAutoNum type="arabicParenR"/>
            </a:pP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 কারেন্ট, এসি ভোল্টেজ </a:t>
            </a:r>
          </a:p>
          <a:p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ও রেজিস্ট্যান্স</a:t>
            </a:r>
          </a:p>
          <a:p>
            <a:pPr marL="742950" indent="-742950">
              <a:buAutoNum type="arabicParenR"/>
            </a:pP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ওপেন সার্কিট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ত্রুটি, শর্ট সার্কিট ত্রুটি,</a:t>
            </a:r>
          </a:p>
          <a:p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আর্থ ত্রুটি ও তারের কন্টিনিউটি 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915" y="1271307"/>
            <a:ext cx="3303775" cy="49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7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52854" y="1610544"/>
                <a:ext cx="9756359" cy="298783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 কাজ</a:t>
                </a:r>
                <a:endParaRPr lang="en-US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অ্যামিটার কী কাজে প্রয়োজন হয়?</a:t>
                </a:r>
              </a:p>
              <a:p>
                <a:r>
                  <a:rPr lang="bn-IN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bn-IN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bn-IN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bn-I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~</m:t>
                    </m:r>
                  </m:oMath>
                </a14:m>
                <a:r>
                  <a:rPr lang="bn-IN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চিহৃ দ্বারা কী বোঝানো হয়?</a:t>
                </a:r>
              </a:p>
              <a:p>
                <a:r>
                  <a:rPr lang="bn-IN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 ওহম মিটার কোন ধরনের সরবরাহে কাজ করে?</a:t>
                </a:r>
              </a:p>
              <a:p>
                <a:r>
                  <a:rPr lang="bn-IN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৪। ভোল্টমিটার লোডের সাথে কোন সংযোগ দেওয়া হয়?</a:t>
                </a:r>
              </a:p>
              <a:p>
                <a:r>
                  <a:rPr lang="bn-IN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৫। </a:t>
                </a:r>
                <a:r>
                  <a:rPr lang="bn-IN" sz="2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অ্যামিটার </a:t>
                </a:r>
                <a:r>
                  <a:rPr lang="bn-IN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লোডের সাথে কোন সংযোগ দেওয়া হয়?  </a:t>
                </a:r>
                <a:endParaRPr lang="en-US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54" y="1610544"/>
                <a:ext cx="9756359" cy="2987833"/>
              </a:xfrm>
              <a:prstGeom prst="rect">
                <a:avLst/>
              </a:prstGeom>
              <a:blipFill>
                <a:blip r:embed="rId2"/>
                <a:stretch>
                  <a:fillRect l="-1000" t="-4898" b="-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669" y="1371599"/>
            <a:ext cx="785308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 কাজ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ভোল্টমিটার লাইনের সাথে প্যারালালে সংযোগ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করা হয় কেন?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 লাইনের সাথে প্যারালালে সংযোগ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করা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হয় কেন?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9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844" y="1429603"/>
            <a:ext cx="96549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সার্কিটে ওয়াটমিটারের সংযোগ চিত্র অংকন করে দেখাও?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অ্যাভোমিটার দিয়ে কোন কোন রাশি পরিমাপ করা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3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672" y="1667435"/>
            <a:ext cx="79337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pPr algn="ctr"/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কোন তিনটি মিটারের প্রয়োজনীয়তা বর্নণা কর?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4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034"/>
            <a:ext cx="12192000" cy="7184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4649" y="694141"/>
            <a:ext cx="3696578" cy="92333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9050">
                  <a:solidFill>
                    <a:srgbClr val="D39664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en-US" sz="5400" b="1" dirty="0" err="1" smtClean="0">
                <a:ln w="19050">
                  <a:solidFill>
                    <a:srgbClr val="D39664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পরিচিতি</a:t>
            </a:r>
            <a:endParaRPr lang="en-US" sz="5400" b="1" dirty="0">
              <a:ln w="19050">
                <a:solidFill>
                  <a:srgbClr val="D39664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9335" y="3128586"/>
            <a:ext cx="1460128" cy="369332"/>
          </a:xfrm>
          <a:prstGeom prst="rect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শ্রেণী</a:t>
            </a:r>
            <a:r>
              <a:rPr lang="en-US" dirty="0" smtClean="0"/>
              <a:t> </a:t>
            </a:r>
            <a:r>
              <a:rPr lang="en-US" smtClean="0"/>
              <a:t>: </a:t>
            </a:r>
            <a:r>
              <a:rPr lang="en-US"/>
              <a:t>৯</a:t>
            </a:r>
            <a:r>
              <a:rPr lang="en-US" smtClean="0"/>
              <a:t> </a:t>
            </a:r>
            <a:r>
              <a:rPr lang="en-US" dirty="0" smtClean="0"/>
              <a:t>ম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09335" y="3878947"/>
            <a:ext cx="1460128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অধ্যায়</a:t>
            </a:r>
            <a:r>
              <a:rPr lang="en-US" dirty="0" smtClean="0"/>
              <a:t>: </a:t>
            </a:r>
            <a:r>
              <a:rPr lang="en-US" dirty="0" smtClean="0"/>
              <a:t>১৫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09335" y="2498324"/>
            <a:ext cx="479490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বিষয়</a:t>
            </a:r>
            <a:r>
              <a:rPr lang="en-US" b="1" dirty="0" smtClean="0">
                <a:solidFill>
                  <a:srgbClr val="FFFF00"/>
                </a:solidFill>
              </a:rPr>
              <a:t> : </a:t>
            </a:r>
            <a:r>
              <a:rPr lang="en-US" b="1" dirty="0" err="1" smtClean="0"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জেনারেল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ইলেকট্রিক্যাল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ওয়ার্কস</a:t>
            </a:r>
            <a:r>
              <a:rPr lang="en-US" b="1" dirty="0" smtClean="0">
                <a:solidFill>
                  <a:srgbClr val="FFFF00"/>
                </a:solidFill>
              </a:rPr>
              <a:t> : ২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9334" y="4640566"/>
            <a:ext cx="4727576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পাঠ</a:t>
            </a:r>
            <a:r>
              <a:rPr lang="en-US" dirty="0" smtClean="0"/>
              <a:t> :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পরিমাপ ও পরিমাপক যন্ত্রসমূহ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48" y="1501333"/>
            <a:ext cx="1806001" cy="2287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466532" y="3878947"/>
            <a:ext cx="4591450" cy="523726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002060"/>
                </a:solidFill>
              </a:rPr>
              <a:t>মোঃ আব্দুল্লাহ-আল-মামুন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50600" y="1865078"/>
            <a:ext cx="4940655" cy="5080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71" lvl="1"/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এস.এস.সি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ভোকেশনাল</a:t>
            </a:r>
            <a:endParaRPr lang="bn-BD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BurigangaSushreeMJ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6530" y="4471289"/>
            <a:ext cx="4591451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600" b="1" dirty="0">
                <a:ln/>
                <a:solidFill>
                  <a:srgbClr val="002060"/>
                </a:solidFill>
                <a:latin typeface="SutonnyXMJ" pitchFamily="2" charset="0"/>
                <a:cs typeface="NikoshBAN" panose="02000000000000000000" pitchFamily="2" charset="0"/>
              </a:rPr>
              <a:t>ফলেয়া চাঁদকাটি অগ্রণী মাধ্যমিক </a:t>
            </a:r>
            <a:r>
              <a:rPr lang="bn-BD" sz="1600" b="1" dirty="0" smtClean="0">
                <a:ln/>
                <a:solidFill>
                  <a:srgbClr val="002060"/>
                </a:solidFill>
                <a:latin typeface="SutonnyXMJ" pitchFamily="2" charset="0"/>
                <a:cs typeface="NikoshBAN" panose="02000000000000000000" pitchFamily="2" charset="0"/>
              </a:rPr>
              <a:t>বিদ্যালয়</a:t>
            </a:r>
          </a:p>
        </p:txBody>
      </p:sp>
      <p:sp>
        <p:nvSpPr>
          <p:cNvPr id="7" name="Rectangle 6"/>
          <p:cNvSpPr/>
          <p:nvPr/>
        </p:nvSpPr>
        <p:spPr>
          <a:xfrm>
            <a:off x="466530" y="4896522"/>
            <a:ext cx="4591451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-mail</a:t>
            </a:r>
            <a:r>
              <a:rPr lang="en-US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</a:t>
            </a:r>
            <a:r>
              <a:rPr lang="bn-BD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ma.almamun33@gmail.com</a:t>
            </a:r>
            <a:endParaRPr lang="en-US" b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31" y="2951474"/>
            <a:ext cx="3189379" cy="1605274"/>
          </a:xfrm>
          <a:prstGeom prst="snip2DiagRect">
            <a:avLst>
              <a:gd name="adj1" fmla="val 1587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771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2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" y="1462338"/>
            <a:ext cx="9346223" cy="4291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939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9056" y="492556"/>
            <a:ext cx="8044190" cy="76944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lope"/>
            </a:sp3d>
          </a:bodyPr>
          <a:lstStyle/>
          <a:p>
            <a:pPr algn="ctr"/>
            <a:r>
              <a:rPr lang="bn-IN" sz="4400" b="1" cap="none" spc="0" dirty="0" smtClean="0">
                <a:ln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লক্ষ্য করি</a:t>
            </a:r>
            <a:endParaRPr lang="en-US" sz="4400" b="1" cap="none" spc="0" dirty="0">
              <a:ln/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81" y="1649383"/>
            <a:ext cx="6775740" cy="3919313"/>
          </a:xfrm>
          <a:prstGeom prst="roundRect">
            <a:avLst>
              <a:gd name="adj" fmla="val 5561"/>
            </a:avLst>
          </a:prstGeom>
          <a:solidFill>
            <a:srgbClr val="00B050"/>
          </a:solidFill>
          <a:ln w="5715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37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395" y="977242"/>
            <a:ext cx="10580914" cy="25237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পরিমাপ ও পরিমাপক যন্ত্রসমূহ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অধ্যায়-১৫ (১ ম পত্র-১)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1159958"/>
            <a:ext cx="12115799" cy="507831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</a:t>
            </a:r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……………………….</a:t>
            </a:r>
          </a:p>
          <a:p>
            <a:endParaRPr lang="bn-IN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বৈদ্যুতিক পরিমাপক যন্ত্র কী বলতে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পরিমাপক </a:t>
            </a:r>
            <a:r>
              <a:rPr lang="bn-IN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 নাম </a:t>
            </a:r>
            <a:r>
              <a:rPr lang="bn-IN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b="1" dirty="0" smtClean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b="1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বৈদ্যুতিক </a:t>
            </a:r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পরিমাপক </a:t>
            </a:r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 লোডের সাথে সংযোগ করতে পারবে</a:t>
            </a:r>
            <a:endParaRPr lang="bn-IN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787" y="1172997"/>
            <a:ext cx="10602340" cy="193899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IN" sz="36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পরিমাপক </a:t>
            </a:r>
            <a:r>
              <a:rPr lang="bn-IN" sz="36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যন্ত্রঃ</a:t>
            </a:r>
          </a:p>
          <a:p>
            <a:r>
              <a:rPr lang="bn-IN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যন্ত্র ব্যবহার করে বৈদ্যুতিক রাশির মান পরিমাণ পরিমাপ করা হয় </a:t>
            </a:r>
            <a:r>
              <a:rPr lang="bn-IN" sz="28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 বৈদ্যুতিক </a:t>
            </a:r>
            <a:r>
              <a:rPr lang="bn-IN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পরিমাপক যন্ত্র বলে। </a:t>
            </a:r>
          </a:p>
          <a:p>
            <a:r>
              <a:rPr lang="bn-IN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যেমন, অ্যামিটার, ওয়াটমিটার</a:t>
            </a:r>
            <a:r>
              <a:rPr lang="en-US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ওহম মিটার  ইত্যাদি। </a:t>
            </a:r>
            <a:endParaRPr lang="en-US" sz="28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7" y="3479468"/>
            <a:ext cx="10525709" cy="2621081"/>
          </a:xfrm>
          <a:prstGeom prst="roundRect">
            <a:avLst>
              <a:gd name="adj" fmla="val 1999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9099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392" y="282083"/>
            <a:ext cx="12115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28575">
                  <a:solidFill>
                    <a:schemeClr val="tx1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</a:t>
            </a:r>
            <a:endParaRPr lang="en-US" sz="4000" b="1" dirty="0" smtClean="0">
              <a:ln w="28575"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 প্রধানত দুই </a:t>
            </a:r>
            <a:r>
              <a:rPr lang="bn-IN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প্রকারঃ</a:t>
            </a:r>
            <a:endPara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মুভিং আয়রণ টাইপ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অ্যাট্রাকশন টাইপ (ডিসি</a:t>
            </a:r>
            <a:r>
              <a:rPr lang="bn-IN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রিপালশন টাইপ (এসি/ডিসি)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মুভিং কয়েল টাইপ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পারমানেন্ট ম্যাগনেট টাইপ (এসি) 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ডায়নামোমিটার (এসি/ডিসি) 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8" y="3988396"/>
            <a:ext cx="2257425" cy="225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25" y="3814955"/>
            <a:ext cx="2616716" cy="2598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59" y="3814955"/>
            <a:ext cx="5222351" cy="240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1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4" y="4184072"/>
            <a:ext cx="2757054" cy="2673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104" y="198813"/>
            <a:ext cx="1185869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ভোল্টমিটার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ভোল্টমিটার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প্রধানত তিন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প্রকারঃ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মুভিং আয়রণ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অ্যাট্রাকশন টাইপ (ডিসি)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) রিপালশন টাইপ (এসি/ডিসি)</a:t>
            </a: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মুভিং কয়েল 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পারমানেন্ট ম্যাগনেট টাইপ (এসি) খ) ডায়নামোমিটার (এসি/ডিসি)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ইন্ডাক্টশন টাইপ ভোল্টমিটার 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95" t="5467" r="5367" b="6515"/>
          <a:stretch/>
        </p:blipFill>
        <p:spPr>
          <a:xfrm>
            <a:off x="9116224" y="3960785"/>
            <a:ext cx="2735835" cy="2649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863" y="4218708"/>
            <a:ext cx="5346655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87532" y="223531"/>
            <a:ext cx="2659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ওহমমিটার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6036" y="4544118"/>
            <a:ext cx="7516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ওহমমিটার ব্যবহারঃ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ওহমমিটার দিয়ে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রেজিস্ট্যান্স পরিমাপ করা হয়।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13" y="1222315"/>
            <a:ext cx="2866030" cy="2885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4" y="1014612"/>
            <a:ext cx="3781457" cy="3393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347" y="707571"/>
            <a:ext cx="4130684" cy="398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969</TotalTime>
  <Words>518</Words>
  <Application>Microsoft Office PowerPoint</Application>
  <PresentationFormat>Widescreen</PresentationFormat>
  <Paragraphs>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BurigangaSushreeMJ</vt:lpstr>
      <vt:lpstr>Cambria Math</vt:lpstr>
      <vt:lpstr>Century Gothic</vt:lpstr>
      <vt:lpstr>NikoshBAN</vt:lpstr>
      <vt:lpstr>SutonnyMJ</vt:lpstr>
      <vt:lpstr>SutonnyXMJ</vt:lpstr>
      <vt:lpstr>Times New Roman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WALTON</cp:lastModifiedBy>
  <cp:revision>108</cp:revision>
  <dcterms:created xsi:type="dcterms:W3CDTF">2020-08-08T08:18:01Z</dcterms:created>
  <dcterms:modified xsi:type="dcterms:W3CDTF">2022-11-07T07:00:17Z</dcterms:modified>
  <cp:contentStatus/>
</cp:coreProperties>
</file>