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0"/>
  </p:notesMasterIdLst>
  <p:sldIdLst>
    <p:sldId id="264" r:id="rId2"/>
    <p:sldId id="265" r:id="rId3"/>
    <p:sldId id="266" r:id="rId4"/>
    <p:sldId id="281" r:id="rId5"/>
    <p:sldId id="262" r:id="rId6"/>
    <p:sldId id="267" r:id="rId7"/>
    <p:sldId id="268" r:id="rId8"/>
    <p:sldId id="269" r:id="rId9"/>
    <p:sldId id="270" r:id="rId10"/>
    <p:sldId id="271" r:id="rId11"/>
    <p:sldId id="272" r:id="rId12"/>
    <p:sldId id="277" r:id="rId13"/>
    <p:sldId id="278" r:id="rId14"/>
    <p:sldId id="279" r:id="rId15"/>
    <p:sldId id="274" r:id="rId16"/>
    <p:sldId id="275" r:id="rId17"/>
    <p:sldId id="282" r:id="rId18"/>
    <p:sldId id="28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4207857-FCFF-430A-A973-58355ACA1EAC}">
          <p14:sldIdLst>
            <p14:sldId id="264"/>
            <p14:sldId id="265"/>
            <p14:sldId id="266"/>
            <p14:sldId id="281"/>
          </p14:sldIdLst>
        </p14:section>
        <p14:section name="Untitled Section" id="{487936CC-A20F-45E2-B484-537875B8BF9C}">
          <p14:sldIdLst>
            <p14:sldId id="262"/>
            <p14:sldId id="267"/>
            <p14:sldId id="268"/>
            <p14:sldId id="269"/>
            <p14:sldId id="270"/>
            <p14:sldId id="271"/>
            <p14:sldId id="272"/>
            <p14:sldId id="277"/>
            <p14:sldId id="278"/>
            <p14:sldId id="279"/>
            <p14:sldId id="274"/>
            <p14:sldId id="275"/>
            <p14:sldId id="282"/>
            <p14:sldId id="28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30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12" autoAdjust="0"/>
    <p:restoredTop sz="94343" autoAdjust="0"/>
  </p:normalViewPr>
  <p:slideViewPr>
    <p:cSldViewPr snapToGrid="0">
      <p:cViewPr varScale="1">
        <p:scale>
          <a:sx n="70" d="100"/>
          <a:sy n="70" d="100"/>
        </p:scale>
        <p:origin x="558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93D04-F357-4B5E-858A-251ABF703A46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5CA5CF-4BEE-4B16-B99B-2BEB7055D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099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CA5CF-4BEE-4B16-B99B-2BEB7055D07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573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CA5CF-4BEE-4B16-B99B-2BEB7055D07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242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CA5CF-4BEE-4B16-B99B-2BEB7055D07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582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CA5CF-4BEE-4B16-B99B-2BEB7055D07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080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BBECE-AFCB-4220-B5C9-EB07FFB88357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DFDB6-C941-492A-A7BA-3389E6AA1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801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BBECE-AFCB-4220-B5C9-EB07FFB88357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DFDB6-C941-492A-A7BA-3389E6AA1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654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BBECE-AFCB-4220-B5C9-EB07FFB88357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DFDB6-C941-492A-A7BA-3389E6AA1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145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BBECE-AFCB-4220-B5C9-EB07FFB88357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DFDB6-C941-492A-A7BA-3389E6AA1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772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BBECE-AFCB-4220-B5C9-EB07FFB88357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DFDB6-C941-492A-A7BA-3389E6AA1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510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BBECE-AFCB-4220-B5C9-EB07FFB88357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DFDB6-C941-492A-A7BA-3389E6AA1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722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BBECE-AFCB-4220-B5C9-EB07FFB88357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DFDB6-C941-492A-A7BA-3389E6AA1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481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BBECE-AFCB-4220-B5C9-EB07FFB88357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DFDB6-C941-492A-A7BA-3389E6AA1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96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14300" y="127000"/>
            <a:ext cx="11976100" cy="6604000"/>
          </a:xfrm>
          <a:prstGeom prst="rect">
            <a:avLst/>
          </a:prstGeom>
          <a:noFill/>
          <a:ln w="133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235974" y="294968"/>
            <a:ext cx="11710220" cy="6297561"/>
          </a:xfrm>
          <a:prstGeom prst="rect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" t="6666" r="2333" b="50926"/>
          <a:stretch/>
        </p:blipFill>
        <p:spPr>
          <a:xfrm>
            <a:off x="355600" y="5283200"/>
            <a:ext cx="11480800" cy="119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456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BBECE-AFCB-4220-B5C9-EB07FFB88357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DFDB6-C941-492A-A7BA-3389E6AA1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864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BBECE-AFCB-4220-B5C9-EB07FFB88357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DFDB6-C941-492A-A7BA-3389E6AA1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902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BBECE-AFCB-4220-B5C9-EB07FFB88357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DFDB6-C941-492A-A7BA-3389E6AA1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202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tmp"/><Relationship Id="rId5" Type="http://schemas.openxmlformats.org/officeDocument/2006/relationships/image" Target="../media/image16.tmp"/><Relationship Id="rId4" Type="http://schemas.openxmlformats.org/officeDocument/2006/relationships/image" Target="../media/image15.tm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90601" y="872836"/>
            <a:ext cx="10681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97600" y="0"/>
            <a:ext cx="1333500" cy="578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608" y="1536544"/>
            <a:ext cx="6796585" cy="292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8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720" y="1925060"/>
            <a:ext cx="1121179" cy="934316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285" y="1925060"/>
            <a:ext cx="1121179" cy="934316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850" y="1948872"/>
            <a:ext cx="1121179" cy="934316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029" y="1880715"/>
            <a:ext cx="1240814" cy="912707"/>
          </a:xfrm>
          <a:prstGeom prst="rect">
            <a:avLst/>
          </a:prstGeom>
        </p:spPr>
      </p:pic>
      <p:pic>
        <p:nvPicPr>
          <p:cNvPr id="11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842" y="1885228"/>
            <a:ext cx="1270191" cy="934316"/>
          </a:xfrm>
          <a:prstGeom prst="rect">
            <a:avLst/>
          </a:prstGeom>
        </p:spPr>
      </p:pic>
      <p:pic>
        <p:nvPicPr>
          <p:cNvPr id="12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749" y="5083174"/>
            <a:ext cx="1121179" cy="934316"/>
          </a:xfrm>
          <a:prstGeom prst="rect">
            <a:avLst/>
          </a:prstGeom>
        </p:spPr>
      </p:pic>
      <p:pic>
        <p:nvPicPr>
          <p:cNvPr id="13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874" y="5017798"/>
            <a:ext cx="1121179" cy="934316"/>
          </a:xfrm>
          <a:prstGeom prst="rect">
            <a:avLst/>
          </a:prstGeom>
        </p:spPr>
      </p:pic>
      <p:pic>
        <p:nvPicPr>
          <p:cNvPr id="1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326" y="5083174"/>
            <a:ext cx="968779" cy="9343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453745" y="2819544"/>
            <a:ext cx="4544290" cy="1323439"/>
          </a:xfrm>
          <a:prstGeom prst="rect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৫টি নমুনা প্রজাপতি থেকে ২টি চলে গেলে ৩টি থাকে।</a:t>
            </a:r>
            <a:endParaRPr lang="en-US" sz="4000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285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7960" y="2628900"/>
            <a:ext cx="7225408" cy="3242511"/>
          </a:xfr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742950" lvl="0" indent="-742950">
              <a:buClr>
                <a:srgbClr val="90C226"/>
              </a:buClr>
              <a:buFont typeface="Wingdings 3" charset="2"/>
              <a:buAutoNum type="arabicPlain" startAt="5"/>
            </a:pPr>
            <a:r>
              <a:rPr lang="bn-BD" sz="40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      -    ২     =      ৩</a:t>
            </a:r>
          </a:p>
          <a:p>
            <a:pPr marL="742950" lvl="0" indent="-742950">
              <a:buClr>
                <a:srgbClr val="90C226"/>
              </a:buClr>
              <a:buFont typeface="Wingdings 3" charset="2"/>
              <a:buAutoNum type="arabicPlain" startAt="5"/>
            </a:pPr>
            <a:r>
              <a:rPr lang="bn-BD" sz="40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পাঁচ বিয়োগ দুই সমান </a:t>
            </a:r>
            <a:r>
              <a:rPr lang="bn-BD" sz="40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endParaRPr lang="bn-BD" sz="1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৫টি থেকে ২টি সরিয়ে নিলে ৩টি থাকে।</a:t>
            </a:r>
          </a:p>
        </p:txBody>
      </p:sp>
    </p:spTree>
    <p:extLst>
      <p:ext uri="{BB962C8B-B14F-4D97-AF65-F5344CB8AC3E}">
        <p14:creationId xmlns:p14="http://schemas.microsoft.com/office/powerpoint/2010/main" val="117681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9958" y="1234512"/>
            <a:ext cx="11256992" cy="3785652"/>
          </a:xfrm>
          <a:prstGeom prst="rect">
            <a:avLst/>
          </a:prstGeom>
          <a:ln w="57150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9600" i="1" dirty="0" err="1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9600" i="1" dirty="0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i="1" dirty="0" err="1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9600" i="1" dirty="0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i="1" dirty="0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......</a:t>
            </a:r>
            <a:endParaRPr lang="en-US" sz="9600" i="1" dirty="0" smtClean="0">
              <a:solidFill>
                <a:schemeClr val="accent3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গোলাপ</a:t>
            </a:r>
            <a:r>
              <a:rPr lang="bn-BD" sz="480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১০-২=   ,৯-৭=   ,৮-২=   ,১০-৫=   ,৬-৩ =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n-BD" sz="48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জবা      ৭-৩=     ,৬-৩=  ,৮-৪=    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n-BD" sz="48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বেলী      ৩-১=    ,৪-২=    ।</a:t>
            </a:r>
          </a:p>
        </p:txBody>
      </p:sp>
    </p:spTree>
    <p:extLst>
      <p:ext uri="{BB962C8B-B14F-4D97-AF65-F5344CB8AC3E}">
        <p14:creationId xmlns:p14="http://schemas.microsoft.com/office/powerpoint/2010/main" val="2182536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6748" y="1339917"/>
            <a:ext cx="8999621" cy="2369880"/>
          </a:xfrm>
          <a:prstGeom prst="rect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800" i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 উপস্থাপন</a:t>
            </a:r>
            <a:endParaRPr lang="bn-BD" sz="34400" i="1" dirty="0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60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নির্দি</a:t>
            </a:r>
            <a:r>
              <a:rPr lang="en-US" sz="600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ষ্ট</a:t>
            </a:r>
            <a:r>
              <a:rPr lang="bn-BD" sz="60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দলনেতার মাধ্যমে উপস্থাপন</a:t>
            </a:r>
            <a:r>
              <a:rPr lang="bn-BD" sz="60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13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99162" y="633278"/>
            <a:ext cx="3551137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ঠ্য বইয়ের সাথে সংযোগ           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7776" y="2041721"/>
            <a:ext cx="3096057" cy="4308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914" y="1330237"/>
            <a:ext cx="3096057" cy="410584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91200" y="1399309"/>
            <a:ext cx="3851564" cy="4036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731" y="1399309"/>
            <a:ext cx="2915057" cy="3419952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842" y="3390894"/>
            <a:ext cx="114316" cy="76211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620428" y="4109517"/>
            <a:ext cx="1657581" cy="1206950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370" y="1309391"/>
            <a:ext cx="3029373" cy="416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10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5687371" cy="2037347"/>
          </a:xfrm>
          <a:ln w="762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13800" b="1" i="1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মূল্যায়নঃ</a:t>
            </a:r>
            <a:endParaRPr lang="en-US" sz="13800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895600"/>
            <a:ext cx="8784166" cy="3302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r>
              <a:rPr lang="bn-BD" sz="7200" dirty="0" smtClean="0"/>
              <a:t>- এই চিহ্নটি কোন চিহ্ন?                           বিয়োগ করলে কমে না বাড়ে?</a:t>
            </a:r>
          </a:p>
          <a:p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৬-৫=   ,৫-১=   ,৩-২=  ,৫-২=  ,</a:t>
            </a:r>
          </a:p>
          <a:p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১০-৯=  ।</a:t>
            </a:r>
          </a:p>
          <a:p>
            <a:endParaRPr lang="bn-BD" sz="7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16469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>
            <a:normAutofit/>
          </a:bodyPr>
          <a:lstStyle/>
          <a:p>
            <a:pPr algn="ctr"/>
            <a:r>
              <a:rPr lang="bn-BD" sz="7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 কল্পিত কাজ </a:t>
            </a:r>
            <a:endParaRPr lang="en-US" sz="7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400300"/>
            <a:ext cx="8596668" cy="1437774"/>
          </a:xfrm>
          <a:ln w="571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বিষয়  বাড়ীতে অনুশীলন করতে </a:t>
            </a:r>
            <a:r>
              <a:rPr lang="bn-BD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বলব।</a:t>
            </a:r>
            <a:endParaRPr lang="en-US" sz="4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55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7534" y="374074"/>
            <a:ext cx="2814011" cy="1274617"/>
          </a:xfr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279" y="1796656"/>
            <a:ext cx="5394848" cy="4051405"/>
          </a:xfr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85781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87789" y="601579"/>
            <a:ext cx="79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/>
              <a:t>১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04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381" y="1083743"/>
            <a:ext cx="2387852" cy="238785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472753" y="614149"/>
            <a:ext cx="2183641" cy="6470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পরিচিতি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5472753" y="2256944"/>
            <a:ext cx="5446150" cy="242930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দেবাশীষ দাশ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সহঃশিক্ষক</a:t>
            </a: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কাঠি গোমতী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বাগেরহাট সদর, বাগেরহাট।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31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2869" y="631110"/>
            <a:ext cx="8959627" cy="1446550"/>
          </a:xfrm>
          <a:prstGeom prst="rect">
            <a:avLst/>
          </a:prstGeom>
          <a:ln w="76200">
            <a:solidFill>
              <a:schemeClr val="tx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800" i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পাঠপরিচিতি</a:t>
            </a:r>
            <a:endParaRPr lang="en-US" sz="5400" i="1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2869" y="2504709"/>
            <a:ext cx="5784804" cy="2954655"/>
          </a:xfrm>
          <a:prstGeom prst="rect">
            <a:avLst/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শ্রেণিঃপ্রথম</a:t>
            </a:r>
          </a:p>
          <a:p>
            <a:r>
              <a:rPr lang="bn-BD" sz="60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বিষয়ঃগণিত</a:t>
            </a:r>
          </a:p>
          <a:p>
            <a:r>
              <a:rPr lang="bn-BD" sz="66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বিষয়বস্তুঃবিয়োগ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68359" y="2504709"/>
            <a:ext cx="5549462" cy="4085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774" y="2147168"/>
            <a:ext cx="3134162" cy="310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61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40368" y="1179545"/>
            <a:ext cx="3575202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ছবি দেখি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343" y="2175704"/>
            <a:ext cx="1102911" cy="15984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291" y="4199970"/>
            <a:ext cx="996963" cy="16143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57504" y="3086704"/>
            <a:ext cx="972240" cy="12958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56900" y="2263478"/>
            <a:ext cx="951004" cy="13250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900" y="4199970"/>
            <a:ext cx="951005" cy="175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99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524000" y="556054"/>
            <a:ext cx="9144000" cy="1831545"/>
          </a:xfrm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96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9600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692916"/>
            <a:ext cx="9144000" cy="2564884"/>
          </a:xfrm>
          <a:ln w="57150"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১০.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১.একগুচ্ছ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উপকরণ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উপকরণ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বাদ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দিলে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বক্তে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১০.১.২.একগুচ্ছ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উপকরণ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বাদ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দিলে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সংখ্যায়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ওলিখতে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089750" y="2323584"/>
            <a:ext cx="1430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u="sng" dirty="0">
                <a:solidFill>
                  <a:srgbClr val="FFFF00"/>
                </a:solidFill>
              </a:rPr>
              <a:t>ল </a:t>
            </a:r>
            <a:r>
              <a:rPr lang="bn-BD" dirty="0">
                <a:solidFill>
                  <a:srgbClr val="FFFF00"/>
                </a:solidFill>
              </a:rPr>
              <a:t>................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20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7015" y="678872"/>
            <a:ext cx="5880693" cy="123305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 algn="ctr" defTabSz="914400">
              <a:spcBef>
                <a:spcPts val="0"/>
              </a:spcBef>
            </a:pPr>
            <a:r>
              <a:rPr lang="bn-BD" sz="7200" b="1" i="1" dirty="0">
                <a:solidFill>
                  <a:srgbClr val="00B050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পূর্বজ্ঞান যাচাই</a:t>
            </a:r>
            <a:r>
              <a:rPr lang="en-US" sz="7200" b="1" dirty="0">
                <a:solidFill>
                  <a:srgbClr val="00B050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/>
            </a:r>
            <a:br>
              <a:rPr lang="en-US" sz="7200" b="1" dirty="0">
                <a:solidFill>
                  <a:srgbClr val="00B050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00138" y="2257405"/>
            <a:ext cx="8459613" cy="3886220"/>
          </a:xfrm>
          <a:solidFill>
            <a:srgbClr val="00B0F0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400050" lvl="1" indent="0">
              <a:buNone/>
            </a:pPr>
            <a:r>
              <a:rPr lang="bn-BD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#</a:t>
            </a:r>
            <a:r>
              <a:rPr lang="bn-BD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চিহ্নটি কোন চিহ্ন?</a:t>
            </a:r>
            <a:endParaRPr lang="bn-BD" sz="8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4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				</a:t>
            </a:r>
            <a:r>
              <a:rPr lang="bn-BD" sz="14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_</a:t>
            </a:r>
            <a:r>
              <a:rPr lang="bn-BD" sz="9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400050" lvl="1" indent="0">
              <a:buNone/>
            </a:pP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bn-BD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988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uiExpand="1" build="p"/>
      <p:bldP spid="5" grpI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38100">
            <a:solidFill>
              <a:srgbClr val="00B05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bn-BD" sz="8000" i="1" dirty="0">
                <a:solidFill>
                  <a:srgbClr val="00B050"/>
                </a:solidFill>
                <a:latin typeface="NikoshBAN" pitchFamily="2" charset="0"/>
                <a:ea typeface="+mn-ea"/>
                <a:cs typeface="NikoshBAN" pitchFamily="2" charset="0"/>
              </a:rPr>
              <a:t>আজকের </a:t>
            </a:r>
            <a:r>
              <a:rPr lang="bn-BD" sz="8000" i="1" dirty="0" smtClean="0">
                <a:solidFill>
                  <a:srgbClr val="00B050"/>
                </a:solidFill>
                <a:latin typeface="NikoshBAN" pitchFamily="2" charset="0"/>
                <a:ea typeface="+mn-ea"/>
                <a:cs typeface="NikoshBAN" pitchFamily="2" charset="0"/>
              </a:rPr>
              <a:t>পাঠ..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810" y="2160589"/>
            <a:ext cx="3102053" cy="702927"/>
          </a:xfrm>
          <a:ln w="28575">
            <a:solidFill>
              <a:srgbClr val="C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BD" sz="36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বিয়োগের ধারনা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810" y="3243724"/>
            <a:ext cx="2657475" cy="1714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3450" y="3190073"/>
            <a:ext cx="2152650" cy="17681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3747" y="3190073"/>
            <a:ext cx="2658086" cy="171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395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429126"/>
            <a:ext cx="3260558" cy="863601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bn-BD" sz="4800" i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 প্রশ্ন</a:t>
            </a:r>
            <a:endParaRPr lang="en-US" sz="4800" i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800" y="1473201"/>
            <a:ext cx="10121232" cy="2921000"/>
          </a:xfr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bn-BD" sz="44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পাঁচটি </a:t>
            </a:r>
            <a:r>
              <a:rPr lang="bn-BD" sz="44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বেলুন ছিল।দুইটি উড়ে </a:t>
            </a:r>
            <a:r>
              <a:rPr lang="bn-BD" sz="44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গেলো।আর কয়টি থাকবে।</a:t>
            </a:r>
            <a:endParaRPr lang="en-US" sz="4400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96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690981" y="1858210"/>
            <a:ext cx="10636660" cy="53491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BD" sz="36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দুইজন শিক্ষার্থীকে সামনে ডেকে নিয়ে আসব।</a:t>
            </a:r>
          </a:p>
          <a:p>
            <a:pPr>
              <a:buFont typeface="Wingdings" pitchFamily="2" charset="2"/>
              <a:buChar char="q"/>
            </a:pPr>
            <a:r>
              <a:rPr lang="bn-BD" sz="36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একজনকে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রাজু</a:t>
            </a:r>
            <a:r>
              <a:rPr lang="bn-BD" sz="36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এবং অন্য আরেকজনকে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মিনা</a:t>
            </a:r>
            <a:r>
              <a:rPr lang="bn-BD" sz="36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হিসেবে অভিনয় করতে </a:t>
            </a:r>
            <a:r>
              <a:rPr lang="bn-BD" sz="36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বলব</a:t>
            </a:r>
          </a:p>
          <a:p>
            <a:r>
              <a:rPr lang="bn-BD" sz="36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 এবং </a:t>
            </a:r>
            <a:r>
              <a:rPr lang="bn-BD" sz="36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আমি তাদের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5টি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বেলুন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দিব।</a:t>
            </a:r>
          </a:p>
          <a:p>
            <a:pPr>
              <a:buFont typeface="Wingdings" pitchFamily="2" charset="2"/>
              <a:buChar char="q"/>
            </a:pPr>
            <a:r>
              <a:rPr lang="bn-BD" sz="36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তারপর </a:t>
            </a:r>
            <a:r>
              <a:rPr lang="bn-BD" sz="36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মিনাকে</a:t>
            </a:r>
            <a:r>
              <a:rPr lang="bn-BD" sz="36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বলব সে যেন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রাজুকে</a:t>
            </a:r>
            <a:r>
              <a:rPr lang="bn-BD" sz="36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টি </a:t>
            </a:r>
            <a:r>
              <a:rPr lang="bn-BD" sz="36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বে্লুন</a:t>
            </a:r>
            <a:r>
              <a:rPr lang="bn-BD" sz="36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দেয় এবং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মিনা</a:t>
            </a:r>
            <a:r>
              <a:rPr lang="bn-BD" sz="36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কে গণনা করে বলতে বলবো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বেলুন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 smtClean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endParaRPr lang="bn-BD" sz="3600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endParaRPr lang="en-US" sz="3600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709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1240</TotalTime>
  <Words>257</Words>
  <Application>Microsoft Office PowerPoint</Application>
  <PresentationFormat>Widescreen</PresentationFormat>
  <Paragraphs>53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Vrinda</vt:lpstr>
      <vt:lpstr>Wingdings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শিখনফল</vt:lpstr>
      <vt:lpstr>পূর্বজ্ঞান যাচাই </vt:lpstr>
      <vt:lpstr>আজকের পাঠ..</vt:lpstr>
      <vt:lpstr>মূল প্রশ্ন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মূল্যায়নঃ</vt:lpstr>
      <vt:lpstr>পরি কল্পিত কাজ </vt:lpstr>
      <vt:lpstr>ধন্যবাদ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LENOVO</cp:lastModifiedBy>
  <cp:revision>98</cp:revision>
  <dcterms:created xsi:type="dcterms:W3CDTF">2018-06-02T12:26:38Z</dcterms:created>
  <dcterms:modified xsi:type="dcterms:W3CDTF">2022-11-09T15:04:40Z</dcterms:modified>
</cp:coreProperties>
</file>