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8" r:id="rId2"/>
    <p:sldId id="257" r:id="rId3"/>
    <p:sldId id="260" r:id="rId4"/>
    <p:sldId id="259" r:id="rId5"/>
    <p:sldId id="281" r:id="rId6"/>
    <p:sldId id="282" r:id="rId7"/>
    <p:sldId id="264" r:id="rId8"/>
    <p:sldId id="277" r:id="rId9"/>
    <p:sldId id="265" r:id="rId10"/>
    <p:sldId id="266" r:id="rId11"/>
    <p:sldId id="267" r:id="rId12"/>
    <p:sldId id="279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80" r:id="rId22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8" userDrawn="1">
          <p15:clr>
            <a:srgbClr val="A4A3A4"/>
          </p15:clr>
        </p15:guide>
        <p15:guide id="2" pos="2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66"/>
    <a:srgbClr val="000099"/>
    <a:srgbClr val="0000CC"/>
    <a:srgbClr val="FF3399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3896" autoAdjust="0"/>
  </p:normalViewPr>
  <p:slideViewPr>
    <p:cSldViewPr snapToGrid="0" showGuides="1">
      <p:cViewPr varScale="1">
        <p:scale>
          <a:sx n="66" d="100"/>
          <a:sy n="66" d="100"/>
        </p:scale>
        <p:origin x="924" y="72"/>
      </p:cViewPr>
      <p:guideLst>
        <p:guide orient="horz" pos="2088"/>
        <p:guide pos="2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2EC9C-5549-4A25-97E6-554FFF4259B0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0328B-6CCE-4505-A364-07B3F0209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579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z="1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 মার্চ</a:t>
            </a:r>
            <a:r>
              <a:rPr lang="en-US" sz="1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ের</a:t>
            </a:r>
            <a:r>
              <a:rPr lang="en-US" sz="1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ভাষণ</a:t>
            </a:r>
            <a:r>
              <a:rPr lang="bn-IN" sz="1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 বঙ্গবন্ধু যে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0328B-6CCE-4505-A364-07B3F0209F4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03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  <a:prstGeom prst="rect">
            <a:avLst/>
          </a:prstGeo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591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E8CD12B-DEAA-4F78-B0EF-3942C16E8A22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457AB3D-B4E8-439F-99CE-18D64FBB7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972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E8CD12B-DEAA-4F78-B0EF-3942C16E8A22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457AB3D-B4E8-439F-99CE-18D64FBB7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464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2485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E8CD12B-DEAA-4F78-B0EF-3942C16E8A22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457AB3D-B4E8-439F-99CE-18D64FBB7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950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  <a:prstGeom prst="rect">
            <a:avLst/>
          </a:prstGeom>
        </p:spPr>
        <p:txBody>
          <a:bodyPr anchor="b"/>
          <a:lstStyle>
            <a:lvl1pPr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E8CD12B-DEAA-4F78-B0EF-3942C16E8A22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457AB3D-B4E8-439F-99CE-18D64FBB7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74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E8CD12B-DEAA-4F78-B0EF-3942C16E8A22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457AB3D-B4E8-439F-99CE-18D64FBB7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127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E8CD12B-DEAA-4F78-B0EF-3942C16E8A22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457AB3D-B4E8-439F-99CE-18D64FBB7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238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E8CD12B-DEAA-4F78-B0EF-3942C16E8A22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457AB3D-B4E8-439F-99CE-18D64FBB7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0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E8CD12B-DEAA-4F78-B0EF-3942C16E8A22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457AB3D-B4E8-439F-99CE-18D64FBB7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478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E8CD12B-DEAA-4F78-B0EF-3942C16E8A22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457AB3D-B4E8-439F-99CE-18D64FBB7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99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E8CD12B-DEAA-4F78-B0EF-3942C16E8A22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457AB3D-B4E8-439F-99CE-18D64FBB7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51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 userDrawn="1"/>
        </p:nvSpPr>
        <p:spPr>
          <a:xfrm>
            <a:off x="16760" y="0"/>
            <a:ext cx="11430000" cy="6858000"/>
          </a:xfrm>
          <a:prstGeom prst="frame">
            <a:avLst>
              <a:gd name="adj1" fmla="val 1679"/>
            </a:avLst>
          </a:prstGeom>
          <a:solidFill>
            <a:srgbClr val="008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 userDrawn="1"/>
        </p:nvSpPr>
        <p:spPr>
          <a:xfrm>
            <a:off x="159630" y="172686"/>
            <a:ext cx="11145078" cy="6519060"/>
          </a:xfrm>
          <a:prstGeom prst="frame">
            <a:avLst>
              <a:gd name="adj1" fmla="val 1123"/>
            </a:avLst>
          </a:prstGeom>
          <a:solidFill>
            <a:srgbClr val="0099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753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2454" y="380494"/>
            <a:ext cx="8748060" cy="9291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6300"/>
              </a:lnSpc>
            </a:pPr>
            <a:r>
              <a:rPr lang="en-US" sz="6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</a:t>
            </a:r>
            <a:r>
              <a:rPr lang="bn-BD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মিডিয়া শ্রেণিতে</a:t>
            </a:r>
            <a:r>
              <a:rPr lang="en-US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bn-BD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</a:t>
            </a:r>
            <a:endParaRPr lang="bn-IN" sz="80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657" y="1332678"/>
            <a:ext cx="6762179" cy="52314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</p:spTree>
    <p:extLst>
      <p:ext uri="{BB962C8B-B14F-4D97-AF65-F5344CB8AC3E}">
        <p14:creationId xmlns:p14="http://schemas.microsoft.com/office/powerpoint/2010/main" val="107009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89" y="1112270"/>
            <a:ext cx="3599541" cy="39984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8" t="13619" r="21879" b="8667"/>
          <a:stretch/>
        </p:blipFill>
        <p:spPr>
          <a:xfrm>
            <a:off x="7387772" y="1112270"/>
            <a:ext cx="3778250" cy="39984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8" name="TextBox 7"/>
          <p:cNvSpPr txBox="1"/>
          <p:nvPr/>
        </p:nvSpPr>
        <p:spPr>
          <a:xfrm>
            <a:off x="116112" y="5444941"/>
            <a:ext cx="11567886" cy="9002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ts val="6300"/>
              </a:lnSpc>
            </a:pPr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 মার্চ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ের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ভাষণ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 বাঙ্গালি ঐক্যবদ্ধ হওয়ার প্রেরণা ও মুক্তিযুদ্ধের নির্দেশ পায়।</a:t>
            </a:r>
            <a:endParaRPr lang="bn-IN" sz="60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83877" y="239151"/>
            <a:ext cx="56833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কী দেখছো?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7" t="6052" r="7315" b="-306"/>
          <a:stretch/>
        </p:blipFill>
        <p:spPr>
          <a:xfrm>
            <a:off x="312226" y="1122192"/>
            <a:ext cx="3352470" cy="397861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090668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745" y="1267520"/>
            <a:ext cx="6141317" cy="427693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32" y="1267520"/>
            <a:ext cx="3953325" cy="427693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9" name="TextBox 8"/>
          <p:cNvSpPr txBox="1"/>
          <p:nvPr/>
        </p:nvSpPr>
        <p:spPr>
          <a:xfrm>
            <a:off x="445979" y="5544457"/>
            <a:ext cx="10559144" cy="9002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ts val="6300"/>
              </a:lnSpc>
            </a:pPr>
            <a:r>
              <a:rPr lang="bn-IN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ভাষণ</a:t>
            </a:r>
            <a:r>
              <a:rPr lang="bn-IN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ের পরই বাঙ্গালি জাতির সামনে একটি মাত্র গন্তব্য নির্ধারিত হয়ে যায়, তা হলো স্বাধীনতা।</a:t>
            </a:r>
            <a:endParaRPr lang="bn-IN" sz="48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1029" y="239151"/>
            <a:ext cx="65061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ভাল করে লক্ষ কর: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957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5051" y="266617"/>
            <a:ext cx="4428262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IN" sz="54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6309" y="5826171"/>
            <a:ext cx="103340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 মার্চের ভাষণকে ঐতিহাসিক ভাষণ বলা হয়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bn-IN" sz="3600" dirty="0" smtClean="0"/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 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লেখ।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772" y="1354507"/>
            <a:ext cx="4134819" cy="430710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</p:spTree>
    <p:extLst>
      <p:ext uri="{BB962C8B-B14F-4D97-AF65-F5344CB8AC3E}">
        <p14:creationId xmlns:p14="http://schemas.microsoft.com/office/powerpoint/2010/main" val="507836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056" y="1048636"/>
            <a:ext cx="4992911" cy="466400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5" name="TextBox 4"/>
          <p:cNvSpPr txBox="1"/>
          <p:nvPr/>
        </p:nvSpPr>
        <p:spPr>
          <a:xfrm>
            <a:off x="179878" y="5698126"/>
            <a:ext cx="11594892" cy="9002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ts val="6300"/>
              </a:lnSpc>
            </a:pPr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আনুষ্ঠানিক স্বাধীনতার ডাক দেন, সে ডাকেই বাঙ্গালি জাতি মুক্তিযুদ্ধের প্রস্তুতি নিতে থাকে।</a:t>
            </a:r>
            <a:endParaRPr lang="bn-IN" sz="54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83877" y="239151"/>
            <a:ext cx="56833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দেখছো?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048636"/>
            <a:ext cx="5753100" cy="46094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938475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41303" y="1112507"/>
            <a:ext cx="3262556" cy="4071948"/>
            <a:chOff x="342900" y="1022566"/>
            <a:chExt cx="3793671" cy="458426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" y="1022566"/>
              <a:ext cx="3793671" cy="4584267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</p:pic>
        <p:sp>
          <p:nvSpPr>
            <p:cNvPr id="5" name="Rectangle 4"/>
            <p:cNvSpPr/>
            <p:nvPr/>
          </p:nvSpPr>
          <p:spPr>
            <a:xfrm>
              <a:off x="1175661" y="5127860"/>
              <a:ext cx="2931881" cy="478973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বঙ্গবন্ধুর দিকনির্দেশনা মূলক ভাষণ</a:t>
              </a:r>
              <a:endParaRPr 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49"/>
          <a:stretch/>
        </p:blipFill>
        <p:spPr>
          <a:xfrm flipH="1">
            <a:off x="3599545" y="1112507"/>
            <a:ext cx="3802742" cy="40719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3" r="6614"/>
          <a:stretch/>
        </p:blipFill>
        <p:spPr>
          <a:xfrm>
            <a:off x="7518401" y="1112507"/>
            <a:ext cx="3672113" cy="40719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0" name="TextBox 9"/>
          <p:cNvSpPr txBox="1"/>
          <p:nvPr/>
        </p:nvSpPr>
        <p:spPr>
          <a:xfrm>
            <a:off x="136849" y="5459931"/>
            <a:ext cx="11278637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ভাষণ পরবর্তী করণীয় ও স্বাধীনতা লাভের দিক নির্দেশনা ছিল প্রত্যেক ঘরে ঘরে</a:t>
            </a:r>
          </a:p>
          <a:p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দুর্গ গড়ে তোলা।তোমাদের যা কিছু আছে তাই নিয়ে শত্রুর মোকাবেলা করতে হবে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28602" y="239151"/>
            <a:ext cx="71281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বঙ্গবন্ধু কী নির্দেশ দিচ্ছে?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226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73247" y="909850"/>
            <a:ext cx="4541611" cy="412477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69" y="942365"/>
            <a:ext cx="3022738" cy="412477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198" y="909849"/>
            <a:ext cx="3164114" cy="412477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9" name="TextBox 8"/>
          <p:cNvSpPr txBox="1"/>
          <p:nvPr/>
        </p:nvSpPr>
        <p:spPr>
          <a:xfrm>
            <a:off x="256933" y="5099658"/>
            <a:ext cx="11042441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তিনি আরও বলেন,‘রক্ত যখন দিয়েছি, রক্ত আরও দেবো, এদেশের মানুষকে</a:t>
            </a:r>
          </a:p>
          <a:p>
            <a:pPr algn="ctr"/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মুক্ত করে ছাড়ব ইনশাল্লাহ। এবারের সংগ্রাম মুক্তির সংগ্রাম, </a:t>
            </a:r>
          </a:p>
          <a:p>
            <a:pPr algn="ctr"/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এবারের সংগ্রাম স্বাধীনতার সংগ্রাম।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23474" y="154923"/>
            <a:ext cx="63336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ভাল করে লক্ষ কর: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872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5" y="1391328"/>
            <a:ext cx="4151690" cy="35705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919" y="1391328"/>
            <a:ext cx="3094353" cy="35705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01" b="13186"/>
          <a:stretch/>
        </p:blipFill>
        <p:spPr>
          <a:xfrm>
            <a:off x="7492787" y="1391328"/>
            <a:ext cx="3697728" cy="35705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10" name="TextBox 9"/>
          <p:cNvSpPr txBox="1"/>
          <p:nvPr/>
        </p:nvSpPr>
        <p:spPr>
          <a:xfrm>
            <a:off x="239151" y="5187755"/>
            <a:ext cx="109728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ভাষণে তিনি প্রতিরোধ সংগ্রাম, যুদ্ধের কলা-কৌশল </a:t>
            </a:r>
          </a:p>
          <a:p>
            <a:pPr algn="ctr"/>
            <a:r>
              <a:rPr lang="bn-I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শত্রু মোকাবিলার উপায় সম্পর্কেও নির্দেশন দেন।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3877" y="334418"/>
            <a:ext cx="5683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করছে?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0348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128512"/>
            <a:ext cx="3659474" cy="42079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5"/>
          <a:stretch/>
        </p:blipFill>
        <p:spPr>
          <a:xfrm>
            <a:off x="7732059" y="1128512"/>
            <a:ext cx="3375652" cy="42079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393" y="1128512"/>
            <a:ext cx="3439646" cy="42079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10" name="TextBox 9"/>
          <p:cNvSpPr txBox="1"/>
          <p:nvPr/>
        </p:nvSpPr>
        <p:spPr>
          <a:xfrm>
            <a:off x="201704" y="5440928"/>
            <a:ext cx="11050683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২৫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পাকিস্তানি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বাহিনী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নিরস্ত্র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বাঙালির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ওপর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আক্রমণ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36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চালায়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নৃশংস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গণহত্যা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36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9093" y="359071"/>
            <a:ext cx="91068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ছবিগুলোর অবস্থা এমন কেন তোমরা জান?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056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388" y="1320011"/>
            <a:ext cx="2918012" cy="39082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2" r="10027"/>
          <a:stretch/>
        </p:blipFill>
        <p:spPr>
          <a:xfrm>
            <a:off x="4540782" y="1320011"/>
            <a:ext cx="3675371" cy="39082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0" b="2701"/>
          <a:stretch/>
        </p:blipFill>
        <p:spPr>
          <a:xfrm>
            <a:off x="210879" y="1320011"/>
            <a:ext cx="4289562" cy="389753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10" name="TextBox 9"/>
          <p:cNvSpPr txBox="1"/>
          <p:nvPr/>
        </p:nvSpPr>
        <p:spPr>
          <a:xfrm>
            <a:off x="418785" y="5315375"/>
            <a:ext cx="10689861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বাঙালিরা আক্রমণের বিরুদ্ধে রুখে দাঁড়ায় এবং বঙ্গবন্ধুর </a:t>
            </a:r>
          </a:p>
          <a:p>
            <a:pPr algn="ctr"/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 মার্চের স্বাধীনতার ডাকে সাড়া দিয়ে মুক্তিযুদ্ধে ঝাঁপিয় পড়ে।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99016" y="329092"/>
            <a:ext cx="85294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নারী পুরুষ কীসের প্রস্তুতি নিচ্ছে?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105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50921" y="288112"/>
            <a:ext cx="4428262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54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 </a:t>
            </a:r>
            <a:r>
              <a:rPr lang="en-US" sz="54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79391" y="6007295"/>
            <a:ext cx="8579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 মার্চ ভাষণের তাৎপর্য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bn-IN" sz="3600" dirty="0" smtClean="0"/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 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লেখ।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109" y="1399766"/>
            <a:ext cx="6769722" cy="439231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</p:spTree>
    <p:extLst>
      <p:ext uri="{BB962C8B-B14F-4D97-AF65-F5344CB8AC3E}">
        <p14:creationId xmlns:p14="http://schemas.microsoft.com/office/powerpoint/2010/main" val="3569108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86128" y="3733863"/>
            <a:ext cx="460097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ি: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দশম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 </a:t>
            </a:r>
          </a:p>
          <a:p>
            <a:pPr algn="ctr">
              <a:defRPr/>
            </a:pP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৫০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</a:p>
          <a:p>
            <a:pPr algn="ctr">
              <a:defRPr/>
            </a:pP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তারিখ: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00/07/19</a:t>
            </a:r>
            <a:endParaRPr lang="bn-BD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6" t="10924" r="33154" b="12032"/>
          <a:stretch/>
        </p:blipFill>
        <p:spPr>
          <a:xfrm>
            <a:off x="7707261" y="1023551"/>
            <a:ext cx="1989593" cy="253402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0" name="Rectangle 19"/>
          <p:cNvSpPr/>
          <p:nvPr/>
        </p:nvSpPr>
        <p:spPr>
          <a:xfrm>
            <a:off x="2926248" y="492847"/>
            <a:ext cx="5464916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bn-IN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4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রিচিতি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416261" y="1726656"/>
            <a:ext cx="869867" cy="3945302"/>
            <a:chOff x="5572125" y="2254015"/>
            <a:chExt cx="1198770" cy="3509841"/>
          </a:xfrm>
        </p:grpSpPr>
        <p:sp>
          <p:nvSpPr>
            <p:cNvPr id="22" name="Curved Left Arrow 21"/>
            <p:cNvSpPr/>
            <p:nvPr/>
          </p:nvSpPr>
          <p:spPr>
            <a:xfrm>
              <a:off x="5572125" y="2257425"/>
              <a:ext cx="668231" cy="3506431"/>
            </a:xfrm>
            <a:prstGeom prst="curvedLeftArrow">
              <a:avLst>
                <a:gd name="adj1" fmla="val 46528"/>
                <a:gd name="adj2" fmla="val 50000"/>
                <a:gd name="adj3" fmla="val 16448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>
                <a:solidFill>
                  <a:schemeClr val="tx1"/>
                </a:solidFill>
              </a:endParaRPr>
            </a:p>
          </p:txBody>
        </p:sp>
        <p:sp>
          <p:nvSpPr>
            <p:cNvPr id="23" name="Curved Left Arrow 22"/>
            <p:cNvSpPr/>
            <p:nvPr/>
          </p:nvSpPr>
          <p:spPr>
            <a:xfrm flipH="1">
              <a:off x="6077051" y="2254015"/>
              <a:ext cx="693844" cy="3506431"/>
            </a:xfrm>
            <a:prstGeom prst="curvedLeftArrow">
              <a:avLst>
                <a:gd name="adj1" fmla="val 46528"/>
                <a:gd name="adj2" fmla="val 50000"/>
                <a:gd name="adj3" fmla="val 16448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>
                <a:solidFill>
                  <a:schemeClr val="tx1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26413" y="3733863"/>
            <a:ext cx="4913192" cy="2431435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নার্গিস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খাতুন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(আইসিটি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পোরজনা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এম, এন উচ্চ বিদ্যালয়, 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শাহজাদপুর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সিরাজগঞ্জ।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nargiskhatunm1979@gmail.com</a:t>
            </a:r>
            <a:endParaRPr lang="bn-BD" sz="2400" dirty="0">
              <a:ln w="1143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" b="10846"/>
          <a:stretch/>
        </p:blipFill>
        <p:spPr>
          <a:xfrm>
            <a:off x="1819928" y="981029"/>
            <a:ext cx="2212639" cy="261907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2184800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58172" y="461313"/>
            <a:ext cx="2805112" cy="661938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মূল্যায়ন</a:t>
            </a:r>
          </a:p>
        </p:txBody>
      </p:sp>
      <p:sp>
        <p:nvSpPr>
          <p:cNvPr id="5" name="Rectangle 4"/>
          <p:cNvSpPr/>
          <p:nvPr/>
        </p:nvSpPr>
        <p:spPr>
          <a:xfrm>
            <a:off x="7009072" y="1977800"/>
            <a:ext cx="30843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রেসকোর্স ময়দানে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80835" y="1525872"/>
            <a:ext cx="5715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 মার্চের ভাষণ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48888" y="2048107"/>
            <a:ext cx="30843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পল্টন ময়দানে।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09072" y="2567482"/>
            <a:ext cx="30843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 চট্টগ্রাম ময়দানে।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48888" y="2597448"/>
            <a:ext cx="34920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সোনাদিঘির ময়দানে।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Horizontal Scroll 15"/>
          <p:cNvSpPr/>
          <p:nvPr/>
        </p:nvSpPr>
        <p:spPr>
          <a:xfrm>
            <a:off x="7778696" y="230844"/>
            <a:ext cx="3244880" cy="1295028"/>
          </a:xfrm>
          <a:prstGeom prst="horizontalScroll">
            <a:avLst/>
          </a:prstGeom>
          <a:pattFill prst="pct25">
            <a:fgClr>
              <a:srgbClr val="92D050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স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ঠি</a:t>
            </a:r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হয়েছে।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58424" y="5573055"/>
            <a:ext cx="99526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 মার্চের ভাষণ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86661" y="3954864"/>
            <a:ext cx="30843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শেখ মুজিবুর।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58424" y="3390392"/>
            <a:ext cx="5715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 মার্চের ভাষণ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26477" y="3954831"/>
            <a:ext cx="30843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শেখ কামাল।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86661" y="4544546"/>
            <a:ext cx="30843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 ফজলুল হক।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26477" y="4504172"/>
            <a:ext cx="34920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ভু্ট্ট ।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Horizontal Scroll 21"/>
          <p:cNvSpPr/>
          <p:nvPr/>
        </p:nvSpPr>
        <p:spPr>
          <a:xfrm>
            <a:off x="7778696" y="230844"/>
            <a:ext cx="3244880" cy="1295028"/>
          </a:xfrm>
          <a:prstGeom prst="horizontalScroll">
            <a:avLst/>
          </a:prstGeom>
          <a:pattFill prst="pct25">
            <a:fgClr>
              <a:srgbClr val="92D050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58424" y="5573088"/>
            <a:ext cx="99526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রক্ত যখন দিয়েছি রক্ত আরও দেবো কে বলেছিল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80835" y="5593424"/>
            <a:ext cx="99526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 তারিখে পাকিস্তানি বাহিনী নিরস্ত্র বাঙালির উপর আক্রমণ চালায়?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812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6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8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5" grpId="0"/>
      <p:bldP spid="15" grpId="1"/>
      <p:bldP spid="22" grpId="0" animBg="1"/>
      <p:bldP spid="22" grpId="1" animBg="1"/>
      <p:bldP spid="22" grpId="2" animBg="1"/>
      <p:bldP spid="22" grpId="3" animBg="1"/>
      <p:bldP spid="22" grpId="4" animBg="1"/>
      <p:bldP spid="22" grpId="5" animBg="1"/>
      <p:bldP spid="22" grpId="6" animBg="1"/>
      <p:bldP spid="23" grpId="0"/>
      <p:bldP spid="23" grpId="1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5316" y="270060"/>
            <a:ext cx="4068966" cy="1021556"/>
          </a:xfrm>
          <a:prstGeom prst="roundRect">
            <a:avLst/>
          </a:prstGeom>
          <a:noFill/>
          <a:ln w="3810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619" y="5907823"/>
            <a:ext cx="122368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৭ মার্চের ভাষণ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 করে লিখে নিয়ে আসবে।</a:t>
            </a: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1" r="23673"/>
          <a:stretch/>
        </p:blipFill>
        <p:spPr>
          <a:xfrm>
            <a:off x="1059543" y="1291616"/>
            <a:ext cx="3904343" cy="44159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799" y="1291615"/>
            <a:ext cx="5007688" cy="441592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1589866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8764" y="309282"/>
            <a:ext cx="7005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ভাষণ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দিচ্ছে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4094" y="5768788"/>
            <a:ext cx="10461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ভাষণ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 কোথায় দিয়েছিল তোমরা বলতে পার?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4845" y="5773158"/>
            <a:ext cx="10461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বলতো রেসকোর্স ময়দানে কত তারিখে ভাষণটা দিয়েছিল?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2" r="16531"/>
          <a:stretch/>
        </p:blipFill>
        <p:spPr>
          <a:xfrm>
            <a:off x="342900" y="1200863"/>
            <a:ext cx="4016828" cy="422767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45424" y="1200863"/>
            <a:ext cx="6321232" cy="422767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4181148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844900" y="534514"/>
            <a:ext cx="6284109" cy="9291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6300"/>
              </a:lnSpc>
            </a:pPr>
            <a:r>
              <a:rPr lang="en-US" sz="6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</a:t>
            </a:r>
            <a:r>
              <a:rPr lang="bn-IN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ঠের বিষয়</a:t>
            </a:r>
            <a:r>
              <a:rPr lang="bn-BD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</a:t>
            </a:r>
            <a:endParaRPr lang="bn-IN" sz="80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6691" y="1486698"/>
            <a:ext cx="11110942" cy="1708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6300"/>
              </a:lnSpc>
            </a:pPr>
            <a:r>
              <a:rPr lang="en-US" sz="6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ঐতিহাসিক ৭</a:t>
            </a:r>
            <a:r>
              <a:rPr lang="en-US" sz="6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মার্চের ভাষণ</a:t>
            </a:r>
            <a:r>
              <a:rPr lang="en-US" sz="6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</a:p>
          <a:p>
            <a:pPr algn="ctr">
              <a:lnSpc>
                <a:spcPts val="6300"/>
              </a:lnSpc>
            </a:pPr>
            <a:r>
              <a:rPr lang="en-US" sz="6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en-US" sz="6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স্বাধীনতার</a:t>
            </a:r>
            <a:r>
              <a:rPr lang="en-US" sz="6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আনুষ্ঠানিক</a:t>
            </a:r>
            <a:r>
              <a:rPr lang="en-US" sz="6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যাত্রা</a:t>
            </a:r>
            <a:r>
              <a:rPr lang="en-US" sz="6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88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60" t="35406" r="8480" b="7502"/>
          <a:stretch/>
        </p:blipFill>
        <p:spPr>
          <a:xfrm>
            <a:off x="4032354" y="3314700"/>
            <a:ext cx="4084519" cy="31910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289295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52794" y="429248"/>
            <a:ext cx="2210938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86134" y="1894007"/>
            <a:ext cx="39453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</a:t>
            </a:r>
            <a:endParaRPr lang="en-US" sz="3600" dirty="0"/>
          </a:p>
        </p:txBody>
      </p:sp>
      <p:sp>
        <p:nvSpPr>
          <p:cNvPr id="12" name="Rounded Rectangle 4"/>
          <p:cNvSpPr/>
          <p:nvPr/>
        </p:nvSpPr>
        <p:spPr>
          <a:xfrm>
            <a:off x="545381" y="2540338"/>
            <a:ext cx="8375440" cy="689877"/>
          </a:xfrm>
          <a:prstGeom prst="rect">
            <a:avLst/>
          </a:prstGeom>
          <a:scene3d>
            <a:camera prst="orthographicFront"/>
            <a:lightRig rig="flat" dir="t"/>
          </a:scene3d>
          <a:sp3d z="1905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৭ মার্চের ভাষণ কাদের উদ্দেশ্যে</a:t>
            </a:r>
            <a:r>
              <a:rPr lang="bn-BD" sz="32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দিয়েছিল তা </a:t>
            </a:r>
            <a:r>
              <a:rPr lang="bn-BD" sz="32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পারবে;</a:t>
            </a:r>
            <a:endParaRPr lang="en-US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6"/>
          <p:cNvSpPr/>
          <p:nvPr/>
        </p:nvSpPr>
        <p:spPr>
          <a:xfrm>
            <a:off x="545381" y="3230215"/>
            <a:ext cx="9572129" cy="714192"/>
          </a:xfrm>
          <a:prstGeom prst="rect">
            <a:avLst/>
          </a:prstGeom>
          <a:scene3d>
            <a:camera prst="orthographicFront"/>
            <a:lightRig rig="flat" dir="t"/>
          </a:scene3d>
          <a:sp3d z="1905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2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৭ মার্চের ভাষণকে ঐতিহাসিক ভাষণ বলা হয় কেন, তা লিখতে পারবে</a:t>
            </a:r>
            <a:r>
              <a:rPr lang="bn-BD" sz="32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8"/>
          <p:cNvSpPr/>
          <p:nvPr/>
        </p:nvSpPr>
        <p:spPr>
          <a:xfrm>
            <a:off x="636549" y="3822497"/>
            <a:ext cx="8364737" cy="707920"/>
          </a:xfrm>
          <a:prstGeom prst="rect">
            <a:avLst/>
          </a:prstGeom>
          <a:scene3d>
            <a:camera prst="orthographicFront"/>
            <a:lightRig rig="flat" dir="t"/>
          </a:scene3d>
          <a:sp3d z="1905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৭ মার্চ ভাষণের তাৎপর্য ব্যাখ্যা করতে পারবে।</a:t>
            </a:r>
            <a:endParaRPr lang="en-US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869403" y="2606906"/>
            <a:ext cx="323516" cy="459146"/>
          </a:xfrm>
          <a:prstGeom prst="rightArrow">
            <a:avLst/>
          </a:prstGeom>
          <a:solidFill>
            <a:srgbClr val="FF00FF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869403" y="3296783"/>
            <a:ext cx="323516" cy="459146"/>
          </a:xfrm>
          <a:prstGeom prst="rightArrow">
            <a:avLst/>
          </a:prstGeom>
          <a:solidFill>
            <a:srgbClr val="FF00FF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872151" y="3873935"/>
            <a:ext cx="323516" cy="459146"/>
          </a:xfrm>
          <a:prstGeom prst="rightArrow">
            <a:avLst/>
          </a:prstGeom>
          <a:solidFill>
            <a:srgbClr val="FF00FF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94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351" y="1034447"/>
            <a:ext cx="5196113" cy="44923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3" name="TextBox 2"/>
          <p:cNvSpPr txBox="1"/>
          <p:nvPr/>
        </p:nvSpPr>
        <p:spPr>
          <a:xfrm>
            <a:off x="419096" y="5614229"/>
            <a:ext cx="10897507" cy="9002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ts val="6300"/>
              </a:lnSpc>
            </a:pPr>
            <a:r>
              <a:rPr lang="bn-IN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বঙ্গবন্ধু শেখ মুজিবুর রহমান ১৯৭১ সালের ৭ মার্চ রেসকোর্স ময়দানে এক ঐতিহাসিক ভাষণ দেন।</a:t>
            </a:r>
            <a:endParaRPr lang="bn-IN" sz="48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57" y="1034447"/>
            <a:ext cx="5535386" cy="44923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5" name="TextBox 4"/>
          <p:cNvSpPr txBox="1"/>
          <p:nvPr/>
        </p:nvSpPr>
        <p:spPr>
          <a:xfrm>
            <a:off x="2883877" y="239151"/>
            <a:ext cx="56833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কাকে দেখছো?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940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002" y="1410810"/>
            <a:ext cx="3522970" cy="34570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7" name="TextBox 6"/>
          <p:cNvSpPr txBox="1"/>
          <p:nvPr/>
        </p:nvSpPr>
        <p:spPr>
          <a:xfrm>
            <a:off x="29028" y="5300649"/>
            <a:ext cx="11292114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ভাষণে পশ্চিম পাকিস্তানি শাসক গোষ্ঠীর শোষণ-শাসন, বঞ্চনার ইতিহাস,নির্বাচনে জয়ের</a:t>
            </a:r>
          </a:p>
          <a:p>
            <a:pPr algn="ctr"/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 বাংঙ্গালির সাথে প্রতারণা ও বাঙ্গালির রাজনৈতিক ইতিহাসের পটভূমি তুলে ধরে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                        </a:t>
            </a:r>
            <a:endParaRPr lang="bn-IN" sz="54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10"/>
          <a:stretch/>
        </p:blipFill>
        <p:spPr>
          <a:xfrm>
            <a:off x="218362" y="1379468"/>
            <a:ext cx="3306639" cy="348836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40"/>
          <a:stretch/>
        </p:blipFill>
        <p:spPr>
          <a:xfrm>
            <a:off x="7076108" y="1424822"/>
            <a:ext cx="4051437" cy="3429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6" name="TextBox 5"/>
          <p:cNvSpPr txBox="1"/>
          <p:nvPr/>
        </p:nvSpPr>
        <p:spPr>
          <a:xfrm>
            <a:off x="1578819" y="386613"/>
            <a:ext cx="81925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পাকিস্তানি সৈন্যরা কী করছে?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401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95394" y="285411"/>
            <a:ext cx="4428262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bn-IN" sz="54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8224" y="5839617"/>
            <a:ext cx="1028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রেসকোর্স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ময়দানে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উদ্দ্যেশে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ভাষণ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লেখ।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310" y="1378856"/>
            <a:ext cx="7732303" cy="432525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2795070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17" y="1578305"/>
            <a:ext cx="3284532" cy="32845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033" y="1062504"/>
            <a:ext cx="7448617" cy="431613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8" name="TextBox 7"/>
          <p:cNvSpPr txBox="1"/>
          <p:nvPr/>
        </p:nvSpPr>
        <p:spPr>
          <a:xfrm>
            <a:off x="165846" y="5572652"/>
            <a:ext cx="11126267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ইতিহাসে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ভাষণের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নজির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৭ মার্চ</a:t>
            </a: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ের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ভাষণ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 </a:t>
            </a:r>
            <a:endParaRPr lang="bn-IN" sz="32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স্বাধীনতাকামী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নিক</a:t>
            </a:r>
            <a:r>
              <a:rPr lang="bn-IN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 এ ভাষণ অমর হয়ে থাকবে।</a:t>
            </a:r>
            <a:endParaRPr lang="bn-IN" sz="48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9693" y="329092"/>
            <a:ext cx="7954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শেখ মুজিবুর রহমান কী করছে?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236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558</TotalTime>
  <Words>575</Words>
  <Application>Microsoft Office PowerPoint</Application>
  <PresentationFormat>Custom</PresentationFormat>
  <Paragraphs>79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Rahata Alamgir</dc:creator>
  <cp:lastModifiedBy>Dell</cp:lastModifiedBy>
  <cp:revision>148</cp:revision>
  <dcterms:created xsi:type="dcterms:W3CDTF">2019-07-13T03:04:16Z</dcterms:created>
  <dcterms:modified xsi:type="dcterms:W3CDTF">2022-11-06T06:12:21Z</dcterms:modified>
</cp:coreProperties>
</file>