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3" r:id="rId2"/>
    <p:sldId id="282" r:id="rId3"/>
    <p:sldId id="279" r:id="rId4"/>
    <p:sldId id="262" r:id="rId5"/>
    <p:sldId id="260" r:id="rId6"/>
    <p:sldId id="267" r:id="rId7"/>
    <p:sldId id="263" r:id="rId8"/>
    <p:sldId id="264" r:id="rId9"/>
    <p:sldId id="278" r:id="rId10"/>
    <p:sldId id="270" r:id="rId11"/>
    <p:sldId id="274" r:id="rId12"/>
    <p:sldId id="266" r:id="rId13"/>
    <p:sldId id="273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BAF"/>
    <a:srgbClr val="C2FF85"/>
    <a:srgbClr val="FABCFC"/>
    <a:srgbClr val="F4DDFF"/>
    <a:srgbClr val="C1FFC1"/>
    <a:srgbClr val="00FFFF"/>
    <a:srgbClr val="CCECFF"/>
    <a:srgbClr val="99FF33"/>
    <a:srgbClr val="97FFFF"/>
    <a:srgbClr val="EEF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F9B67-38C7-4951-BD2B-5C6262416A6A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2EFF9-CCAC-4EC8-B192-C4D73C9C5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 smtClean="0"/>
              <a:t>প্রদত্ত চিত্র দ্বারা মধকের</a:t>
            </a:r>
            <a:r>
              <a:rPr lang="bn-IN" baseline="0" dirty="0" smtClean="0"/>
              <a:t> ধারনা ব্যাখ্যা করার অনুকুল পরিবেশ সৃশটি করা যেতে পারে।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EFF9-CCAC-4EC8-B192-C4D73C9C56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4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প্রদত্ত চিত্র দ্বারা মধকের</a:t>
            </a:r>
            <a:r>
              <a:rPr lang="bn-IN" baseline="0" dirty="0" smtClean="0"/>
              <a:t> ধারনা ব্যাখ্যা করা যেতে পারে।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EFF9-CCAC-4EC8-B192-C4D73C9C56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71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প্রদত্ত উপাত্ত দ্বারা মধকের</a:t>
            </a:r>
            <a:r>
              <a:rPr lang="bn-IN" baseline="0" dirty="0" smtClean="0"/>
              <a:t> সূত্র ব্যাখ্যা করা যেতে পারে।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EFF9-CCAC-4EC8-B192-C4D73C9C56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7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প্রদত্ত উপাত্ত দ্বারা মধকের</a:t>
            </a:r>
            <a:r>
              <a:rPr lang="bn-IN" baseline="0" dirty="0" smtClean="0"/>
              <a:t> সূত্র ব্যাখ্যা করা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EFF9-CCAC-4EC8-B192-C4D73C9C56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28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সময় – ২ মিনিট।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EFF9-CCAC-4EC8-B192-C4D73C9C56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64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চিত্রটি দ্বারা প্রচুরকের</a:t>
            </a:r>
            <a:r>
              <a:rPr lang="bn-IN" baseline="0" dirty="0" smtClean="0"/>
              <a:t> ধারনা দেয়া যেতে পারে।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EFF9-CCAC-4EC8-B192-C4D73C9C56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85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বোর্ড</a:t>
            </a:r>
            <a:r>
              <a:rPr lang="bn-IN" baseline="0" dirty="0" smtClean="0"/>
              <a:t> ব্যাবহার করে সমস্যাটি সমাধানে সহায়াতা করবেন।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EFF9-CCAC-4EC8-B192-C4D73C9C56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65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2EFF9-CCAC-4EC8-B192-C4D73C9C56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9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400"/>
            <a:ext cx="8386563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253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210" y="685800"/>
            <a:ext cx="8001000" cy="707886"/>
          </a:xfrm>
          <a:prstGeom prst="rect">
            <a:avLst/>
          </a:prstGeom>
          <a:solidFill>
            <a:srgbClr val="00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8607" y="22251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2387" y="22251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৭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93893" y="2225100"/>
            <a:ext cx="487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১২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8970" y="2225100"/>
            <a:ext cx="492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১০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8035" y="2225100"/>
            <a:ext cx="492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১৯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8034" y="2753380"/>
            <a:ext cx="487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২১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18341" y="2225100"/>
            <a:ext cx="494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২৪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0400" y="2225100"/>
            <a:ext cx="514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১৬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7197" y="2753380"/>
            <a:ext cx="51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৫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39539" y="275338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১৩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2230160"/>
            <a:ext cx="4700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১১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8924" y="2225100"/>
            <a:ext cx="540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২৩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07200" y="2225100"/>
            <a:ext cx="51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২০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9145" y="2225100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১৪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6606" y="2225100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১৫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8470" y="4648200"/>
            <a:ext cx="8001000" cy="707886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প্রদত্ত উপাত্তগুলোর মধ্যক নির্ণয়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77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29200" y="2442798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প্রচুরক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5739825"/>
            <a:ext cx="8001000" cy="584775"/>
          </a:xfrm>
          <a:prstGeom prst="rect">
            <a:avLst/>
          </a:prstGeom>
          <a:solidFill>
            <a:srgbClr val="FABCF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সর্বাধিকবার প্রদর্শিত উপাত্তকে প্রচুরক বলে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5179"/>
            <a:ext cx="7315200" cy="4835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74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mph" presetSubtype="0" repeatCount="indefinite" autoRev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41020" y="3623310"/>
            <a:ext cx="800100" cy="72009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367790" y="3623310"/>
            <a:ext cx="800100" cy="72009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02180" y="3562350"/>
            <a:ext cx="800100" cy="72009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02280" y="3577590"/>
            <a:ext cx="800100" cy="72009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02380" y="3585210"/>
            <a:ext cx="800100" cy="72009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406390" y="3589020"/>
            <a:ext cx="800100" cy="72009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06290" y="3589020"/>
            <a:ext cx="800100" cy="72009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221730" y="3623310"/>
            <a:ext cx="800100" cy="72009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006590" y="3623310"/>
            <a:ext cx="800100" cy="72009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806690" y="3585210"/>
            <a:ext cx="800100" cy="720090"/>
          </a:xfrm>
          <a:prstGeom prst="ellipse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326380" y="4579620"/>
            <a:ext cx="800100" cy="720090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972300" y="4568190"/>
            <a:ext cx="800100" cy="720090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172200" y="4568190"/>
            <a:ext cx="800100" cy="720090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33400" y="4598670"/>
            <a:ext cx="800100" cy="720090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806690" y="4572000"/>
            <a:ext cx="800100" cy="720090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141220" y="4579620"/>
            <a:ext cx="800100" cy="720090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60370" y="4613910"/>
            <a:ext cx="800100" cy="720090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344930" y="4613910"/>
            <a:ext cx="800100" cy="720090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741420" y="4613910"/>
            <a:ext cx="800100" cy="720090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541520" y="4575810"/>
            <a:ext cx="800100" cy="720090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09600" y="720090"/>
            <a:ext cx="800100" cy="720090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508760" y="727710"/>
            <a:ext cx="800100" cy="720090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438400" y="674370"/>
            <a:ext cx="800100" cy="720090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390900" y="681990"/>
            <a:ext cx="800100" cy="720090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181600" y="685800"/>
            <a:ext cx="800100" cy="720090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05300" y="685800"/>
            <a:ext cx="800100" cy="720090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096000" y="720090"/>
            <a:ext cx="800100" cy="720090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010400" y="720090"/>
            <a:ext cx="800100" cy="720090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886700" y="681990"/>
            <a:ext cx="800100" cy="720090"/>
          </a:xfrm>
          <a:prstGeom prst="ellipse">
            <a:avLst/>
          </a:prstGeom>
          <a:solidFill>
            <a:srgbClr val="00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5181600" y="172212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6934200" y="171069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057900" y="171069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848600" y="167640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1524000" y="172212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438400" y="171831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09600" y="175641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3352800" y="171831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4267200" y="171831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00" y="2768025"/>
            <a:ext cx="799719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প্রচুরক  = ৫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0985" y="5511225"/>
            <a:ext cx="7997190" cy="584775"/>
          </a:xfrm>
          <a:prstGeom prst="rect">
            <a:avLst/>
          </a:prstGeom>
          <a:solidFill>
            <a:srgbClr val="EEF5C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Symbol"/>
              </a:rPr>
              <a:t> প্রচুরক = ২ অথবা 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4234814" y="1624965"/>
            <a:ext cx="1746885" cy="914400"/>
          </a:xfrm>
          <a:prstGeom prst="roundRect">
            <a:avLst/>
          </a:prstGeom>
          <a:noFill/>
          <a:ln>
            <a:solidFill>
              <a:srgbClr val="070B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4532947" y="4471035"/>
            <a:ext cx="1639253" cy="914400"/>
          </a:xfrm>
          <a:prstGeom prst="roundRect">
            <a:avLst/>
          </a:prstGeom>
          <a:noFill/>
          <a:ln>
            <a:solidFill>
              <a:srgbClr val="070B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333500" y="4495800"/>
            <a:ext cx="1626870" cy="914400"/>
          </a:xfrm>
          <a:prstGeom prst="roundRect">
            <a:avLst/>
          </a:prstGeom>
          <a:noFill/>
          <a:ln>
            <a:solidFill>
              <a:srgbClr val="070B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3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80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90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00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000"/>
                            </p:stCondLst>
                            <p:childTnLst>
                              <p:par>
                                <p:cTn id="1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0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80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4" grpId="0" animBg="1"/>
      <p:bldP spid="45" grpId="0" animBg="1"/>
      <p:bldP spid="43" grpId="0" animBg="1"/>
      <p:bldP spid="64" grpId="0" animBg="1"/>
      <p:bldP spid="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924800" cy="707886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352800"/>
            <a:ext cx="7890510" cy="3046988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বার্ষিক পরীক্ষায় ২০ জন শিক্ষার্থীর গণিতে প্রাপ্ত নম্বর হলোঃ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৩০,৪০,৩৫,৫০,৫৫,৬০,৬৫,৭৩,৬২,৭০,৪৫,৩৫,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৮৫,৭৪,৯৮,৯২,৯০,৮৩,৪৫,৫৭।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উপাত্তগুলোকে মানের উর্ধক্রম ও অধঃক্রম অনূসারে সাজাও।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উপাত্তগুলোর মধ্যক নির্ণয় কর।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উপাত্তগুলোর প্রচুরক নির্ণয় কর।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36536"/>
            <a:ext cx="3733800" cy="18638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24400" y="1336536"/>
            <a:ext cx="3810000" cy="18638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5218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771" y="1295400"/>
            <a:ext cx="652696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2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</a:t>
            </a:r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057400"/>
            <a:ext cx="1371600" cy="163814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905000"/>
            <a:ext cx="7543800" cy="4191000"/>
          </a:xfrm>
        </p:spPr>
        <p:txBody>
          <a:bodyPr>
            <a:normAutofit/>
          </a:bodyPr>
          <a:lstStyle/>
          <a:p>
            <a:r>
              <a:rPr lang="en-US" i="1" dirty="0" smtClean="0"/>
              <a:t>              </a:t>
            </a:r>
            <a:r>
              <a:rPr lang="en-US" sz="4000" i="1" dirty="0" err="1" smtClean="0">
                <a:solidFill>
                  <a:srgbClr val="0070C0"/>
                </a:solidFill>
              </a:rPr>
              <a:t>অনুপ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কুমার</a:t>
            </a:r>
            <a:r>
              <a:rPr lang="en-US" sz="4000" i="1" dirty="0" smtClean="0">
                <a:solidFill>
                  <a:srgbClr val="0070C0"/>
                </a:solidFill>
              </a:rPr>
              <a:t> </a:t>
            </a:r>
            <a:r>
              <a:rPr lang="en-US" sz="4000" i="1" dirty="0" err="1" smtClean="0">
                <a:solidFill>
                  <a:srgbClr val="0070C0"/>
                </a:solidFill>
              </a:rPr>
              <a:t>হালদার</a:t>
            </a:r>
            <a:endParaRPr lang="en-US" sz="4000" i="1" dirty="0" smtClean="0">
              <a:solidFill>
                <a:srgbClr val="0070C0"/>
              </a:solidFill>
            </a:endParaRPr>
          </a:p>
          <a:p>
            <a:r>
              <a:rPr lang="en-US" i="1" dirty="0"/>
              <a:t> </a:t>
            </a:r>
            <a:r>
              <a:rPr lang="en-US" i="1" dirty="0" smtClean="0"/>
              <a:t>             </a:t>
            </a:r>
            <a:r>
              <a:rPr lang="en-US" sz="3200" dirty="0" err="1" smtClean="0">
                <a:solidFill>
                  <a:srgbClr val="00B050"/>
                </a:solidFill>
              </a:rPr>
              <a:t>সহকারি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শিক্ষক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গণিত</a:t>
            </a:r>
            <a:r>
              <a:rPr lang="en-US" dirty="0" smtClean="0">
                <a:solidFill>
                  <a:srgbClr val="FF0000"/>
                </a:solidFill>
              </a:rPr>
              <a:t> ও </a:t>
            </a:r>
            <a:r>
              <a:rPr lang="en-US" dirty="0" err="1" smtClean="0">
                <a:solidFill>
                  <a:srgbClr val="FF0000"/>
                </a:solidFill>
              </a:rPr>
              <a:t>বিজ্ঞান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>
                <a:solidFill>
                  <a:srgbClr val="7030A0"/>
                </a:solidFill>
              </a:rPr>
              <a:t>আমড়াতলা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চাঁপড়া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মাধ্যমিক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বিদ্যলয়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            </a:t>
            </a:r>
            <a:r>
              <a:rPr lang="en-US" dirty="0" err="1" smtClean="0">
                <a:solidFill>
                  <a:srgbClr val="7030A0"/>
                </a:solidFill>
              </a:rPr>
              <a:t>মোংলা,বাগেরহাট</a:t>
            </a:r>
            <a:r>
              <a:rPr lang="en-US" dirty="0" smtClean="0">
                <a:solidFill>
                  <a:srgbClr val="7030A0"/>
                </a:solidFill>
              </a:rPr>
              <a:t> ।।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9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28672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2400" b="1" dirty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bn-BD" sz="2400" b="1" dirty="0">
              <a:ln w="1905"/>
              <a:solidFill>
                <a:srgbClr val="FF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BD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endParaRPr lang="bn-IN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IN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BD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অষ্টম</a:t>
            </a:r>
            <a:endParaRPr lang="bn-IN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নামঃ</a:t>
            </a:r>
            <a:r>
              <a:rPr lang="bn-BD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তথ্য ও উপাত্ত</a:t>
            </a:r>
            <a:r>
              <a:rPr lang="bn-IN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>
                <a:ln w="1905"/>
                <a:solidFill>
                  <a:srgbClr val="0000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বিষয়বস্তুঃ মধ্যক ও প্রচুক</a:t>
            </a:r>
          </a:p>
          <a:p>
            <a:pPr algn="ctr"/>
            <a:endParaRPr lang="bn-BD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7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7688" y="5816025"/>
            <a:ext cx="7986712" cy="584775"/>
          </a:xfrm>
          <a:prstGeom prst="rect">
            <a:avLst/>
          </a:prstGeom>
          <a:solidFill>
            <a:srgbClr val="EAD5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স্তম্ভগুলোকে মানের উর্ধ্বক্রম অনুসারে সাজানো হয়েছে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515"/>
          <a:stretch/>
        </p:blipFill>
        <p:spPr bwMode="auto">
          <a:xfrm>
            <a:off x="614362" y="502920"/>
            <a:ext cx="7915275" cy="5153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4571998" y="1282505"/>
            <a:ext cx="0" cy="2070295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2470" y="1371600"/>
            <a:ext cx="3657600" cy="584775"/>
          </a:xfrm>
          <a:prstGeom prst="rect">
            <a:avLst/>
          </a:prstGeom>
          <a:solidFill>
            <a:srgbClr val="C2FF85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চিহ্নিত স্তম্ভটি হলো মধ্য পদ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710625"/>
            <a:ext cx="6934200" cy="584775"/>
          </a:xfrm>
          <a:prstGeom prst="rect">
            <a:avLst/>
          </a:prstGeom>
          <a:solidFill>
            <a:srgbClr val="B7FFFF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চিহ্নিত স্তম্ভটির দুই পাশে সমান সংখ্যক স্তম্ভ আছে।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38400" y="1956375"/>
            <a:ext cx="2148838" cy="1396424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82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219200"/>
            <a:ext cx="7848600" cy="4520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1" y="5816025"/>
            <a:ext cx="7848600" cy="584775"/>
          </a:xfrm>
          <a:prstGeom prst="rect">
            <a:avLst/>
          </a:prstGeom>
          <a:gradFill flip="none" rotWithShape="1">
            <a:gsLst>
              <a:gs pos="0">
                <a:srgbClr val="00FF99">
                  <a:tint val="66000"/>
                  <a:satMod val="160000"/>
                </a:srgbClr>
              </a:gs>
              <a:gs pos="50000">
                <a:srgbClr val="00FF99">
                  <a:tint val="44500"/>
                  <a:satMod val="160000"/>
                </a:srgbClr>
              </a:gs>
              <a:gs pos="100000">
                <a:srgbClr val="00FF9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গোলাপী রঙের ফুল সবচেয়ে বেশি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1" y="435114"/>
            <a:ext cx="7848600" cy="707886"/>
          </a:xfrm>
          <a:prstGeom prst="rect">
            <a:avLst/>
          </a:prstGeom>
          <a:solidFill>
            <a:srgbClr val="EAD5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আজকের পাঠঃ মধ্যক ও প্রচুরক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27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7696200" cy="5181600"/>
          </a:xfrm>
          <a:prstGeom prst="rect">
            <a:avLst/>
          </a:prstGeom>
          <a:gradFill flip="none" rotWithShape="1">
            <a:gsLst>
              <a:gs pos="0">
                <a:srgbClr val="00FF99">
                  <a:tint val="66000"/>
                  <a:satMod val="160000"/>
                </a:srgbClr>
              </a:gs>
              <a:gs pos="50000">
                <a:srgbClr val="00FF99">
                  <a:tint val="44500"/>
                  <a:satMod val="160000"/>
                </a:srgbClr>
              </a:gs>
              <a:gs pos="100000">
                <a:srgbClr val="00FF99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dirty="0" smtClean="0">
                <a:ln w="11430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endParaRPr lang="bn-BD" sz="2400" dirty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 smtClean="0">
              <a:ln w="11430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মধ্যক ও প্রচুরক ব্যাখ্যা করতে পারবে।</a:t>
            </a:r>
          </a:p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অবিন্যস্ত উপাত্তের মধ্যক নির্ণয় করতে পারবে।</a:t>
            </a:r>
          </a:p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অবিন্যস্ত উপাত্তের প্রচুরক নির্ণয় করতে পারবে।</a:t>
            </a:r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4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9198" y="2458463"/>
            <a:ext cx="918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মধ্যক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894" y="5181600"/>
            <a:ext cx="8181707" cy="1077218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উপাত্তসমূহ মানের ক্রমানুসারে সাজালে যে মান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উপাত্তগুলোকে সমান দুইভাগে ভাগ করে তাকে মধ্যক বলে।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2" t="12276" r="17558" b="14258"/>
          <a:stretch/>
        </p:blipFill>
        <p:spPr>
          <a:xfrm>
            <a:off x="1412025" y="3594764"/>
            <a:ext cx="1102575" cy="10078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6" t="29843" r="13906" b="20000"/>
          <a:stretch/>
        </p:blipFill>
        <p:spPr>
          <a:xfrm>
            <a:off x="2578740" y="3298567"/>
            <a:ext cx="1002660" cy="13040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1" t="9800" r="5042" b="12800"/>
          <a:stretch/>
        </p:blipFill>
        <p:spPr>
          <a:xfrm>
            <a:off x="3640718" y="3029963"/>
            <a:ext cx="1329746" cy="15726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r="18800"/>
          <a:stretch/>
        </p:blipFill>
        <p:spPr>
          <a:xfrm>
            <a:off x="5030793" y="2362200"/>
            <a:ext cx="1293807" cy="22403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33" r="15112"/>
          <a:stretch/>
        </p:blipFill>
        <p:spPr>
          <a:xfrm>
            <a:off x="6387154" y="1981199"/>
            <a:ext cx="1004246" cy="26213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5" r="17208"/>
          <a:stretch/>
        </p:blipFill>
        <p:spPr>
          <a:xfrm>
            <a:off x="7524750" y="1371600"/>
            <a:ext cx="1085850" cy="32309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74" b="6326"/>
          <a:stretch/>
        </p:blipFill>
        <p:spPr>
          <a:xfrm>
            <a:off x="428894" y="3906474"/>
            <a:ext cx="866506" cy="69609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28895" y="515362"/>
            <a:ext cx="8181706" cy="58477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মধ্যক হলো সংগৃহীত উপাত্তের মধ্যম মান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641" y="4551219"/>
            <a:ext cx="369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29571" y="4551218"/>
            <a:ext cx="391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1800" y="4516582"/>
            <a:ext cx="43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৩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21085" y="4551219"/>
            <a:ext cx="377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93190" y="4529362"/>
            <a:ext cx="401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৫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83169" y="4551219"/>
            <a:ext cx="381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৭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88741" y="4495800"/>
            <a:ext cx="425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8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  <p:bldP spid="24" grpId="0" animBg="1"/>
      <p:bldP spid="4" grpId="0"/>
      <p:bldP spid="22" grpId="0"/>
      <p:bldP spid="23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609600" y="6553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508760" y="66294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438400" y="60960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3390900" y="6172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5181600" y="62103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305300" y="62103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096000" y="6553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010400" y="6553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886700" y="6172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093277" y="332232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845877" y="331089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969577" y="331089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7760277" y="327660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435677" y="332232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350077" y="331851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21277" y="335661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64477" y="331851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178877" y="3318510"/>
            <a:ext cx="800100" cy="72009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5055177" y="3671801"/>
            <a:ext cx="3505200" cy="34290"/>
          </a:xfrm>
          <a:prstGeom prst="straightConnector1">
            <a:avLst/>
          </a:prstGeom>
          <a:ln w="5715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609600" y="3699510"/>
            <a:ext cx="3505200" cy="3429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99555" y="4229100"/>
            <a:ext cx="799719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মধ্যক  =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১০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88082" y="1676401"/>
            <a:ext cx="280866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সর্বোচ্চ উপাত্ত = ১৫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5364" y="1676400"/>
            <a:ext cx="280866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সর্ব নিম্ন উপাত্ত = ৬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9600" y="2514600"/>
            <a:ext cx="799719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উপাত্তগুলোকে মানের ক্রমানুসারে সাজিয়ে পাই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609600" y="4964701"/>
                <a:ext cx="7895013" cy="1436099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১। উপাত্ত সংখ্যা বিজোড় হলে,</a:t>
                </a:r>
              </a:p>
              <a:p>
                <a:pPr algn="ctr"/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  মধ্যক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bn-BD" sz="3200" dirty="0">
                            <a:latin typeface="NikoshBAN" pitchFamily="2" charset="0"/>
                            <a:cs typeface="NikoshBAN" pitchFamily="2" charset="0"/>
                          </a:rPr>
                          <m:t>উপাত্ত সংখ্যা</m:t>
                        </m:r>
                        <m:r>
                          <a:rPr lang="bn-IN" sz="3200" b="0" i="1" dirty="0" smtClean="0">
                            <a:latin typeface="Cambria Math"/>
                            <a:cs typeface="NikoshBAN" pitchFamily="2" charset="0"/>
                          </a:rPr>
                          <m:t> + </m:t>
                        </m:r>
                        <m:r>
                          <a:rPr lang="bn-IN" sz="3200" b="0" i="1" dirty="0" smtClean="0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200" b="0" i="1" smtClean="0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964701"/>
                <a:ext cx="7895013" cy="1436099"/>
              </a:xfrm>
              <a:prstGeom prst="rect">
                <a:avLst/>
              </a:prstGeom>
              <a:blipFill rotWithShape="1">
                <a:blip r:embed="rId3"/>
                <a:stretch>
                  <a:fillRect t="-4564" b="-4149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63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mph" presetSubtype="6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0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55" grpId="0" animBg="1"/>
      <p:bldP spid="46" grpId="0" animBg="1"/>
      <p:bldP spid="50" grpId="0" animBg="1"/>
      <p:bldP spid="51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381000" y="5029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219200" y="51054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57400" y="45720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95600" y="4648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572000" y="46863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733800" y="46863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410200" y="5029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248400" y="5029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086600" y="4648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8046" y="5791200"/>
            <a:ext cx="799719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মধ্যক  =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(৫+১২)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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২ = ৮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Symbol"/>
              </a:rPr>
              <a:t>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Symbol"/>
              </a:rPr>
              <a:t>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88082" y="1371601"/>
            <a:ext cx="280866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সর্বোচ্চ উপাত্ত = ১৫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5364" y="1371600"/>
            <a:ext cx="280866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সর্ব নিম্ন উপাত্ত = ৬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9600" y="2133600"/>
            <a:ext cx="799719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উপাত্তগুলোকে মানের ক্রমানুসারে সাজিয়ে পাই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886700" y="5029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19100" y="28651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1257300" y="287274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095500" y="281940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933700" y="28270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610100" y="283083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১২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3771900" y="283083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7" name="Straight Arrow Connector 46"/>
          <p:cNvCxnSpPr>
            <a:endCxn id="53" idx="2"/>
          </p:cNvCxnSpPr>
          <p:nvPr/>
        </p:nvCxnSpPr>
        <p:spPr>
          <a:xfrm flipV="1">
            <a:off x="419100" y="3190875"/>
            <a:ext cx="3352800" cy="5444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5448300" y="28651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6286500" y="28651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7124700" y="28270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১৪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7924800" y="2865120"/>
            <a:ext cx="800100" cy="720090"/>
          </a:xfrm>
          <a:prstGeom prst="ellipse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১৫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Arrow Connector 42"/>
          <p:cNvCxnSpPr>
            <a:stCxn id="54" idx="2"/>
          </p:cNvCxnSpPr>
          <p:nvPr/>
        </p:nvCxnSpPr>
        <p:spPr>
          <a:xfrm>
            <a:off x="5448300" y="3225165"/>
            <a:ext cx="3238500" cy="6023"/>
          </a:xfrm>
          <a:prstGeom prst="straightConnector1">
            <a:avLst/>
          </a:prstGeom>
          <a:ln w="57150"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09600" y="3729097"/>
            <a:ext cx="8035636" cy="2062103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২। উপাত্ত সংখ্যা জোড় হলে,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  মধ্যক = মধ্যম পদ দুটির গড়মান ।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অর্থাৎ, (উপাত্ত সংখ্যা/২)তম পদ ও (উপাত্ত সংখ্যা/২ + ১)তম</a:t>
            </a:r>
          </a:p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  পদের গড়মান হল মধ্যক।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738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55" grpId="0" animBg="1"/>
      <p:bldP spid="46" grpId="0" animBg="1"/>
      <p:bldP spid="50" grpId="0" animBg="1"/>
      <p:bldP spid="51" grpId="0" animBg="1"/>
      <p:bldP spid="35" grpId="0" animBg="1"/>
      <p:bldP spid="42" grpId="0" animBg="1"/>
      <p:bldP spid="44" grpId="0" animBg="1"/>
      <p:bldP spid="45" grpId="0" animBg="1"/>
      <p:bldP spid="48" grpId="0" animBg="1"/>
      <p:bldP spid="49" grpId="0" animBg="1"/>
      <p:bldP spid="53" grpId="0" animBg="1"/>
      <p:bldP spid="54" grpId="0" animBg="1"/>
      <p:bldP spid="56" grpId="0" animBg="1"/>
      <p:bldP spid="57" grpId="0" animBg="1"/>
      <p:bldP spid="58" grpId="0" animBg="1"/>
      <p:bldP spid="5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1765</TotalTime>
  <Words>450</Words>
  <Application>Microsoft Office PowerPoint</Application>
  <PresentationFormat>On-screen Show (4:3)</PresentationFormat>
  <Paragraphs>193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Aspect</vt:lpstr>
      <vt:lpstr>PowerPoint Presentation</vt:lpstr>
      <vt:lpstr>              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Debdas</dc:creator>
  <cp:lastModifiedBy>Dell</cp:lastModifiedBy>
  <cp:revision>169</cp:revision>
  <dcterms:created xsi:type="dcterms:W3CDTF">2006-08-16T00:00:00Z</dcterms:created>
  <dcterms:modified xsi:type="dcterms:W3CDTF">2022-11-09T14:14:25Z</dcterms:modified>
</cp:coreProperties>
</file>