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70" r:id="rId2"/>
    <p:sldId id="267" r:id="rId3"/>
    <p:sldId id="264" r:id="rId4"/>
    <p:sldId id="266" r:id="rId5"/>
    <p:sldId id="265" r:id="rId6"/>
    <p:sldId id="258" r:id="rId7"/>
    <p:sldId id="256" r:id="rId8"/>
    <p:sldId id="257" r:id="rId9"/>
    <p:sldId id="262" r:id="rId10"/>
    <p:sldId id="260" r:id="rId11"/>
    <p:sldId id="259" r:id="rId12"/>
    <p:sldId id="261" r:id="rId13"/>
    <p:sldId id="263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27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A2215-74A9-45BC-8252-E3CFAF0A764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E4AAC-9F06-4B1E-8FD7-D987E74A9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8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4AAC-9F06-4B1E-8FD7-D987E74A93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528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34" y="2328449"/>
            <a:ext cx="3200400" cy="3361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0728" y="176480"/>
            <a:ext cx="218200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/>
              <a:t>একক কাজ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968" y="1143000"/>
            <a:ext cx="865493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dirty="0" smtClean="0"/>
              <a:t>১.ভূমি,   ২. দালানকোঠা,     ৩. বিক্রয়     ৪. বেতন     ৫. দেনাদার     ৬. পাওনাদার,     </a:t>
            </a:r>
          </a:p>
          <a:p>
            <a:r>
              <a:rPr lang="bn-BD" dirty="0" smtClean="0"/>
              <a:t>৭. প্রাপ্ত বাট্রা,    ৮. প্রদেয় হিসাব     ৯. প্রাপ্য বিল     ১০. কমিশন      ১১. ব্যাংক হিসাব </a:t>
            </a:r>
          </a:p>
          <a:p>
            <a:r>
              <a:rPr lang="bn-BD" dirty="0" smtClean="0"/>
              <a:t> ১২. বিজ্ঞাপন   ১৩, সুনাম    ১৪. মেরামত     ১৫. ব্যাংক জমাতিরিক্ত সুদ    ১৬. বিনিয়োগ </a:t>
            </a:r>
          </a:p>
          <a:p>
            <a:r>
              <a:rPr lang="bn-BD" dirty="0" smtClean="0"/>
              <a:t>১৭. সাধারণ সঞ্চিতি   ১৮. যন্ত্রপাতি    ১৯. ব্যাংক ঋণ    ২০. নগদ তহবিল।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431" y="5689600"/>
            <a:ext cx="883447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dirty="0" smtClean="0"/>
              <a:t>খতিয়ানের হিসাবগুলোর কোনগুলো ডেবিটে কোনগুলো ক্রেডিটে  বসবে তা চিহ্নিত কর।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6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8" y="74136"/>
            <a:ext cx="88200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মামুন</a:t>
            </a:r>
            <a:r>
              <a:rPr lang="en-US" dirty="0" smtClean="0"/>
              <a:t> </a:t>
            </a:r>
            <a:r>
              <a:rPr lang="en-US" dirty="0" err="1" smtClean="0"/>
              <a:t>ট্রেডার্সের</a:t>
            </a:r>
            <a:r>
              <a:rPr lang="en-US" dirty="0" smtClean="0"/>
              <a:t> </a:t>
            </a:r>
            <a:r>
              <a:rPr lang="en-US" dirty="0" err="1" smtClean="0"/>
              <a:t>হিসাবের</a:t>
            </a:r>
            <a:r>
              <a:rPr lang="en-US" dirty="0" smtClean="0"/>
              <a:t> </a:t>
            </a:r>
            <a:r>
              <a:rPr lang="en-US" dirty="0" err="1" smtClean="0"/>
              <a:t>বই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২০১৭ </a:t>
            </a:r>
            <a:r>
              <a:rPr lang="en-US" dirty="0" err="1" smtClean="0"/>
              <a:t>সালের</a:t>
            </a:r>
            <a:r>
              <a:rPr lang="en-US" dirty="0" smtClean="0"/>
              <a:t> ৩১ </a:t>
            </a:r>
            <a:r>
              <a:rPr lang="en-US" dirty="0" err="1" smtClean="0"/>
              <a:t>মার্চ</a:t>
            </a:r>
            <a:r>
              <a:rPr lang="en-US" dirty="0" smtClean="0"/>
              <a:t> </a:t>
            </a:r>
            <a:r>
              <a:rPr lang="en-US" dirty="0" err="1" smtClean="0"/>
              <a:t>তারিখের</a:t>
            </a:r>
            <a:r>
              <a:rPr lang="en-US" dirty="0" smtClean="0"/>
              <a:t> </a:t>
            </a:r>
            <a:r>
              <a:rPr lang="en-US" dirty="0" err="1" smtClean="0"/>
              <a:t>খতিয়ানের</a:t>
            </a:r>
            <a:r>
              <a:rPr lang="en-US" dirty="0"/>
              <a:t> </a:t>
            </a:r>
            <a:r>
              <a:rPr lang="en-US" dirty="0" err="1" smtClean="0"/>
              <a:t>জেরগুলো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398" y="443468"/>
            <a:ext cx="899160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নগদান</a:t>
            </a:r>
            <a:r>
              <a:rPr lang="en-US" dirty="0" smtClean="0"/>
              <a:t> </a:t>
            </a:r>
            <a:r>
              <a:rPr lang="en-US" dirty="0" err="1" smtClean="0"/>
              <a:t>হিসাব</a:t>
            </a:r>
            <a:r>
              <a:rPr lang="en-US" dirty="0" smtClean="0"/>
              <a:t>  ১,১৯,০০০;  </a:t>
            </a:r>
            <a:r>
              <a:rPr lang="en-US" dirty="0" err="1" smtClean="0"/>
              <a:t>মূলধন</a:t>
            </a:r>
            <a:r>
              <a:rPr lang="en-US" dirty="0" smtClean="0"/>
              <a:t> </a:t>
            </a:r>
            <a:r>
              <a:rPr lang="en-US" dirty="0" err="1" smtClean="0"/>
              <a:t>হিসাব</a:t>
            </a:r>
            <a:r>
              <a:rPr lang="en-US" dirty="0" smtClean="0"/>
              <a:t>  ১,০০,০০০;   </a:t>
            </a:r>
            <a:r>
              <a:rPr lang="en-US" dirty="0" err="1" smtClean="0"/>
              <a:t>বিক্রয়</a:t>
            </a:r>
            <a:r>
              <a:rPr lang="en-US" dirty="0" smtClean="0"/>
              <a:t> </a:t>
            </a:r>
            <a:r>
              <a:rPr lang="en-US" dirty="0" err="1" smtClean="0"/>
              <a:t>হিসাব</a:t>
            </a:r>
            <a:r>
              <a:rPr lang="en-US" dirty="0" smtClean="0"/>
              <a:t>  ৬০,০০০;  </a:t>
            </a:r>
            <a:r>
              <a:rPr lang="en-US" dirty="0" err="1" smtClean="0"/>
              <a:t>দেনাদার</a:t>
            </a:r>
            <a:r>
              <a:rPr lang="en-US" dirty="0" smtClean="0"/>
              <a:t> </a:t>
            </a:r>
            <a:r>
              <a:rPr lang="en-US" dirty="0" err="1" smtClean="0"/>
              <a:t>হিসাব</a:t>
            </a:r>
            <a:r>
              <a:rPr lang="bn-BD" dirty="0"/>
              <a:t> </a:t>
            </a:r>
            <a:r>
              <a:rPr lang="en-US" dirty="0" smtClean="0"/>
              <a:t>৯,০০০;  </a:t>
            </a:r>
            <a:r>
              <a:rPr lang="en-US" dirty="0" err="1" smtClean="0"/>
              <a:t>ক্রয়</a:t>
            </a:r>
            <a:r>
              <a:rPr lang="en-US" dirty="0" smtClean="0"/>
              <a:t> </a:t>
            </a:r>
            <a:r>
              <a:rPr lang="en-US" dirty="0" err="1" smtClean="0"/>
              <a:t>হিসাব</a:t>
            </a:r>
            <a:r>
              <a:rPr lang="en-US" dirty="0" smtClean="0"/>
              <a:t>  ২০,০০০;  </a:t>
            </a:r>
            <a:r>
              <a:rPr lang="en-US" dirty="0" err="1" smtClean="0"/>
              <a:t>বেতন</a:t>
            </a:r>
            <a:r>
              <a:rPr lang="en-US" dirty="0" smtClean="0"/>
              <a:t> </a:t>
            </a:r>
            <a:r>
              <a:rPr lang="en-US" dirty="0" err="1" smtClean="0"/>
              <a:t>হিসাব</a:t>
            </a:r>
            <a:r>
              <a:rPr lang="en-US" dirty="0" smtClean="0"/>
              <a:t>  ৩,০০০ ;  </a:t>
            </a:r>
            <a:r>
              <a:rPr lang="en-US" dirty="0" err="1" smtClean="0"/>
              <a:t>বাড়ি</a:t>
            </a:r>
            <a:r>
              <a:rPr lang="en-US" dirty="0" smtClean="0"/>
              <a:t> </a:t>
            </a:r>
            <a:r>
              <a:rPr lang="en-US" dirty="0" err="1" smtClean="0"/>
              <a:t>ভাড়া</a:t>
            </a:r>
            <a:r>
              <a:rPr lang="en-US" dirty="0" smtClean="0"/>
              <a:t> </a:t>
            </a:r>
            <a:r>
              <a:rPr lang="en-US" dirty="0" err="1" smtClean="0"/>
              <a:t>হিসাব</a:t>
            </a:r>
            <a:r>
              <a:rPr lang="en-US" dirty="0" smtClean="0"/>
              <a:t>  ৭,০০০;   </a:t>
            </a:r>
            <a:r>
              <a:rPr lang="en-US" dirty="0" err="1" smtClean="0"/>
              <a:t>মজুরি</a:t>
            </a:r>
            <a:r>
              <a:rPr lang="en-US" dirty="0" smtClean="0"/>
              <a:t> </a:t>
            </a:r>
            <a:r>
              <a:rPr lang="en-US" dirty="0" err="1" smtClean="0"/>
              <a:t>হিসাব</a:t>
            </a:r>
            <a:r>
              <a:rPr lang="bn-BD" dirty="0"/>
              <a:t> </a:t>
            </a:r>
            <a:r>
              <a:rPr lang="en-US" dirty="0" smtClean="0"/>
              <a:t>২,০০০ </a:t>
            </a:r>
            <a:r>
              <a:rPr lang="en-US" dirty="0" err="1" smtClean="0"/>
              <a:t>টাকা</a:t>
            </a:r>
            <a:r>
              <a:rPr lang="en-US" dirty="0" smtClean="0"/>
              <a:t>।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435821"/>
              </p:ext>
            </p:extLst>
          </p:nvPr>
        </p:nvGraphicFramePr>
        <p:xfrm>
          <a:off x="433359" y="2363544"/>
          <a:ext cx="8177241" cy="4342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0288"/>
                <a:gridCol w="3225884"/>
                <a:gridCol w="900247"/>
                <a:gridCol w="1500411"/>
                <a:gridCol w="1500411"/>
              </a:tblGrid>
              <a:tr h="434206"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/>
                        <a:t>ক্রমিন</a:t>
                      </a:r>
                      <a:r>
                        <a:rPr lang="bn-BD" sz="1600" baseline="0" dirty="0" smtClean="0"/>
                        <a:t> নং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/>
                        <a:t>হিসাবের নাম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/>
                        <a:t>খঃ</a:t>
                      </a:r>
                      <a:r>
                        <a:rPr lang="bn-BD" sz="1600" baseline="0" dirty="0" smtClean="0"/>
                        <a:t> পৃঃ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/>
                        <a:t>ডেবিট টাকা</a:t>
                      </a:r>
                      <a:r>
                        <a:rPr lang="bn-BD" sz="1600" baseline="0" dirty="0" smtClean="0"/>
                        <a:t>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/>
                        <a:t>ক্রেডিট টাকা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20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নগদান</a:t>
                      </a:r>
                      <a:r>
                        <a:rPr lang="bn-BD" baseline="0" dirty="0" smtClean="0"/>
                        <a:t> হিসাব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১,১৯,০০০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20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২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মূলধন</a:t>
                      </a:r>
                      <a:r>
                        <a:rPr lang="bn-BD" baseline="0" dirty="0" smtClean="0"/>
                        <a:t> হিসাব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১,০০,০০০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20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৩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বিক্রয় হিসাব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৬০,০০০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20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৪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দেনাদার</a:t>
                      </a:r>
                      <a:r>
                        <a:rPr lang="bn-BD" baseline="0" dirty="0" smtClean="0"/>
                        <a:t> হিসাব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৯,০০০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20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৫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ক্রয় হিসাব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২০,০০০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20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৬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বেতন হিসাব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৩,০০০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20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৭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বাড়িভাড়া হিসাব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৭,০০০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20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৮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মজুরি</a:t>
                      </a:r>
                      <a:r>
                        <a:rPr lang="bn-BD" baseline="0" dirty="0" smtClean="0"/>
                        <a:t> হিসাব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২,০০০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2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মোট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১,৬০,০০০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১,৬০,০০০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867400" y="66294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7400" y="66294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67400" y="65659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91400" y="66294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91400" y="65659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51233" y="1333794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মামুন</a:t>
            </a:r>
            <a:r>
              <a:rPr lang="en-US" dirty="0"/>
              <a:t> </a:t>
            </a:r>
            <a:r>
              <a:rPr lang="en-US" dirty="0" err="1"/>
              <a:t>ট্রেডার্সের</a:t>
            </a:r>
            <a:r>
              <a:rPr lang="en-US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29355" y="1676053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রেওয়ামিল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309" y="2017704"/>
            <a:ext cx="331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২০১৭ সালের ৩১ শে মার্চের জন্য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7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635954"/>
              </p:ext>
            </p:extLst>
          </p:nvPr>
        </p:nvGraphicFramePr>
        <p:xfrm>
          <a:off x="504371" y="1694765"/>
          <a:ext cx="8229600" cy="4411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640"/>
                <a:gridCol w="1280160"/>
                <a:gridCol w="2834640"/>
                <a:gridCol w="1280160"/>
              </a:tblGrid>
              <a:tr h="488643">
                <a:tc>
                  <a:txBody>
                    <a:bodyPr/>
                    <a:lstStyle/>
                    <a:p>
                      <a:pPr algn="l"/>
                      <a:r>
                        <a:rPr lang="bn-BD" dirty="0" smtClean="0"/>
                        <a:t>হিসাবের নাম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/>
                        <a:t>টাকা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dirty="0" smtClean="0"/>
                        <a:t>হিসাবের</a:t>
                      </a:r>
                      <a:r>
                        <a:rPr lang="bn-BD" baseline="0" dirty="0" smtClean="0"/>
                        <a:t> নাম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/>
                        <a:t>টাকা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56">
                <a:tc>
                  <a:txBody>
                    <a:bodyPr/>
                    <a:lstStyle/>
                    <a:p>
                      <a:pPr algn="l"/>
                      <a:r>
                        <a:rPr lang="bn-BD" dirty="0" smtClean="0"/>
                        <a:t>মূলধন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/>
                        <a:t>১,১০,০০০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dirty="0" smtClean="0"/>
                        <a:t>বিমা সেলামি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/>
                        <a:t>৫,০০০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43">
                <a:tc>
                  <a:txBody>
                    <a:bodyPr/>
                    <a:lstStyle/>
                    <a:p>
                      <a:pPr algn="l"/>
                      <a:r>
                        <a:rPr lang="bn-BD" dirty="0" smtClean="0"/>
                        <a:t>দেনাদার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/>
                        <a:t>২৫,০০০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dirty="0" smtClean="0"/>
                        <a:t>আমদানি</a:t>
                      </a:r>
                      <a:r>
                        <a:rPr lang="bn-BD" baseline="0" dirty="0" smtClean="0"/>
                        <a:t> শুল্ক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/>
                        <a:t>৩,৫০০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43">
                <a:tc>
                  <a:txBody>
                    <a:bodyPr/>
                    <a:lstStyle/>
                    <a:p>
                      <a:pPr algn="l"/>
                      <a:r>
                        <a:rPr lang="bn-BD" dirty="0" smtClean="0"/>
                        <a:t>পাওনাদার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/>
                        <a:t>১৫,০০০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dirty="0" smtClean="0"/>
                        <a:t>কমিশন</a:t>
                      </a:r>
                      <a:r>
                        <a:rPr lang="bn-BD" baseline="0" dirty="0" smtClean="0"/>
                        <a:t> প্রাপ্তি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/>
                        <a:t>২,০০০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43">
                <a:tc>
                  <a:txBody>
                    <a:bodyPr/>
                    <a:lstStyle/>
                    <a:p>
                      <a:pPr algn="l"/>
                      <a:r>
                        <a:rPr lang="bn-BD" dirty="0" smtClean="0"/>
                        <a:t>উত্তোলন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/>
                        <a:t>১০,০০০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dirty="0" smtClean="0"/>
                        <a:t>বিনিয়োগ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/>
                        <a:t>৩০,০০০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43">
                <a:tc>
                  <a:txBody>
                    <a:bodyPr/>
                    <a:lstStyle/>
                    <a:p>
                      <a:pPr algn="l"/>
                      <a:r>
                        <a:rPr lang="bn-BD" dirty="0" smtClean="0"/>
                        <a:t>ক্রয়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/>
                        <a:t>৩০,০০০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dirty="0" smtClean="0"/>
                        <a:t>ব্যাংক</a:t>
                      </a:r>
                      <a:r>
                        <a:rPr lang="bn-BD" baseline="0" dirty="0" smtClean="0"/>
                        <a:t> জমার সুদ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/>
                        <a:t>৫০০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43">
                <a:tc>
                  <a:txBody>
                    <a:bodyPr/>
                    <a:lstStyle/>
                    <a:p>
                      <a:pPr algn="l"/>
                      <a:r>
                        <a:rPr lang="bn-BD" dirty="0" smtClean="0"/>
                        <a:t>বিক্র</a:t>
                      </a:r>
                      <a:r>
                        <a:rPr lang="bn-BD" baseline="0" dirty="0" smtClean="0"/>
                        <a:t>য়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/>
                        <a:t>৪৫,০০০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dirty="0" smtClean="0"/>
                        <a:t>আসবাবপত্র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/>
                        <a:t>৪০,০০০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43">
                <a:tc>
                  <a:txBody>
                    <a:bodyPr/>
                    <a:lstStyle/>
                    <a:p>
                      <a:pPr algn="l"/>
                      <a:r>
                        <a:rPr lang="bn-BD" dirty="0" smtClean="0"/>
                        <a:t>বিনিয়োগের সুদ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/>
                        <a:t>৩,০০০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dirty="0" smtClean="0"/>
                        <a:t>বিজ্ঞাপন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/>
                        <a:t>১,০০০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43">
                <a:tc>
                  <a:txBody>
                    <a:bodyPr/>
                    <a:lstStyle/>
                    <a:p>
                      <a:pPr algn="l"/>
                      <a:r>
                        <a:rPr lang="bn-BD" dirty="0" smtClean="0"/>
                        <a:t>মজুদ পণ্য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/>
                        <a:t>২৫,০০০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dirty="0" smtClean="0"/>
                        <a:t>ব্যাংক</a:t>
                      </a:r>
                      <a:r>
                        <a:rPr lang="bn-BD" baseline="0" dirty="0" smtClean="0"/>
                        <a:t> জমা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/>
                        <a:t>৬,০০০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1971" y="1048434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dirty="0" smtClean="0"/>
              <a:t>শিহাব এন্ড ব্রাদার্সের ২০২১ সালের ডিসেম্বর মাসের খতিয়ানের নিম্নবর্ণিত জেরগুলোর আলোকে রেওয়ামিল প্রস্তুত করঃ-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275771"/>
            <a:ext cx="184377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/>
              <a:t>দলীয় কাজ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82795" y="6292334"/>
            <a:ext cx="494237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dirty="0" smtClean="0"/>
              <a:t>প্রতিটি দলের দলনেতার মাধ্যমে উপস্থাপন করবে।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5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122" y="651041"/>
            <a:ext cx="156164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/>
              <a:t>মূল্যায়ন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40163" y="4260725"/>
            <a:ext cx="506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dirty="0" smtClean="0"/>
              <a:t>রেওয়ামিলের ডেবিট কোন ধরণের হিসাব বসবে?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0163" y="4996934"/>
            <a:ext cx="586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dirty="0" smtClean="0"/>
              <a:t>রেওয়ামিলের  ক্রেডিট দিকে কোন ধরণের হিসাব বসবে?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0718" y="2053771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dirty="0" smtClean="0"/>
              <a:t>রেওয়ামিল কি?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0163" y="3537466"/>
            <a:ext cx="448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dirty="0" smtClean="0"/>
              <a:t>রেওয়ামিলের ছকে মোট ঘর সংখ্যা কয়টি?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163" y="2743200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dirty="0" smtClean="0"/>
              <a:t>রেওয়ামিল কেন প্রস্তুত করা হয়?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3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007429"/>
            <a:ext cx="7696338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/>
              <a:t>পাঠ্যবইয়ের  অনুশীলনীর ৩নং </a:t>
            </a:r>
            <a:r>
              <a:rPr lang="bn-BD" sz="2000" dirty="0" smtClean="0"/>
              <a:t>সৃজনশীল </a:t>
            </a:r>
            <a:r>
              <a:rPr lang="bn-BD" sz="2000" dirty="0" smtClean="0"/>
              <a:t>প্রশ্নের সঠিক রেওয়ামিল কর।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06935"/>
            <a:ext cx="7696200" cy="3543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217358"/>
            <a:ext cx="3190297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/>
              <a:t>বাড়ির কাজ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11450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6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10529" y="4825466"/>
            <a:ext cx="16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/>
              <a:t>অধ্যায়ঃ নবম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529411" y="4418961"/>
            <a:ext cx="1792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bn-BD" sz="2000" b="1" dirty="0" smtClean="0"/>
              <a:t>হিসাব বিজ্ঞান</a:t>
            </a:r>
            <a:endParaRPr lang="bn-BD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44526" y="772316"/>
            <a:ext cx="2661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শিক্ষক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66756" y="3834186"/>
            <a:ext cx="2601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পুষন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দেবনাথ</a:t>
            </a:r>
            <a:r>
              <a:rPr lang="en-US" sz="32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7355" y="4348412"/>
            <a:ext cx="33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ব্যবসায়</a:t>
            </a:r>
            <a:r>
              <a:rPr lang="en-US" dirty="0" smtClean="0"/>
              <a:t> </a:t>
            </a:r>
            <a:r>
              <a:rPr lang="en-US" dirty="0" err="1" smtClean="0"/>
              <a:t>শিক্ষা</a:t>
            </a:r>
            <a:r>
              <a:rPr lang="en-US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4569" y="5252686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রামগঞ্জ</a:t>
            </a:r>
            <a:r>
              <a:rPr lang="en-US" dirty="0" smtClean="0"/>
              <a:t>, </a:t>
            </a:r>
            <a:r>
              <a:rPr lang="en-US" dirty="0" err="1" smtClean="0"/>
              <a:t>লক্ষ্মীপুর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5308" y="5662735"/>
            <a:ext cx="283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মোবাইলঃ০১৭৮৭৭৪৮৯৩৮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25496" y="710624"/>
            <a:ext cx="2536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পরিচিতি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83" y="1452764"/>
            <a:ext cx="1767811" cy="220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60021"/>
            <a:ext cx="1255323" cy="34021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0365" y="5175742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/>
              <a:t>সময়ঃ ৪০ মিনিট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7628" y="4732556"/>
            <a:ext cx="439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চন্ডিপুর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মনসা</a:t>
            </a:r>
            <a:r>
              <a:rPr lang="en-US" sz="2800" dirty="0" smtClean="0"/>
              <a:t> </a:t>
            </a:r>
            <a:r>
              <a:rPr lang="en-US" sz="2800" dirty="0" err="1" smtClean="0"/>
              <a:t>উচ্চ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বিদ্যালয়</a:t>
            </a: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13" y="1520667"/>
            <a:ext cx="1803897" cy="2618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21447" y="5564578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/>
              <a:t>তারিখঃ</a:t>
            </a:r>
            <a:r>
              <a:rPr lang="en-US" b="1" dirty="0" smtClean="0"/>
              <a:t> ০৬-১১-২০২২খ্রিঃ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62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2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3400" y="685800"/>
            <a:ext cx="7772399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চল প্রথমে একটি গল্প পড়ি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09921" y="265837"/>
            <a:ext cx="8534401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জনাব রহিম একজন ব্যবসায়ী। তিনি তার ব্যবসায়ের সকল হিসাব</a:t>
            </a:r>
            <a:r>
              <a:rPr lang="en-US" dirty="0" smtClean="0"/>
              <a:t> </a:t>
            </a:r>
            <a:r>
              <a:rPr lang="bn-BD" dirty="0" smtClean="0"/>
              <a:t>দু তরফা দাখিলা পদ্ধতিতে অনুসরণ করে থাকেন। কিছুদিন যাবত তিনি তার ব্যবসায়ের </a:t>
            </a:r>
            <a:r>
              <a:rPr lang="en-US" dirty="0" err="1" smtClean="0"/>
              <a:t>আর্থিক</a:t>
            </a:r>
            <a:r>
              <a:rPr lang="en-US" dirty="0" smtClean="0"/>
              <a:t> </a:t>
            </a:r>
            <a:r>
              <a:rPr lang="en-US" dirty="0" err="1" smtClean="0"/>
              <a:t>অবস্থা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জানতে</a:t>
            </a:r>
            <a:r>
              <a:rPr lang="en-US" dirty="0" smtClean="0"/>
              <a:t> </a:t>
            </a:r>
            <a:r>
              <a:rPr lang="en-US" dirty="0" err="1" smtClean="0"/>
              <a:t>চান</a:t>
            </a:r>
            <a:r>
              <a:rPr lang="en-US" dirty="0" smtClean="0"/>
              <a:t>, </a:t>
            </a:r>
            <a:r>
              <a:rPr lang="en-US" dirty="0" err="1" smtClean="0"/>
              <a:t>তিনি</a:t>
            </a:r>
            <a:r>
              <a:rPr lang="en-US" dirty="0" smtClean="0"/>
              <a:t> </a:t>
            </a:r>
            <a:r>
              <a:rPr lang="en-US" dirty="0" err="1" smtClean="0"/>
              <a:t>ব্যবসায়ের</a:t>
            </a:r>
            <a:r>
              <a:rPr lang="en-US" dirty="0" smtClean="0"/>
              <a:t> </a:t>
            </a:r>
            <a:r>
              <a:rPr lang="en-US" dirty="0" err="1" smtClean="0"/>
              <a:t>লাভ</a:t>
            </a:r>
            <a:r>
              <a:rPr lang="en-US" dirty="0" smtClean="0"/>
              <a:t> </a:t>
            </a:r>
            <a:r>
              <a:rPr lang="en-US" dirty="0" err="1" smtClean="0"/>
              <a:t>ক্ষতি</a:t>
            </a:r>
            <a:r>
              <a:rPr lang="bn-BD" dirty="0" smtClean="0"/>
              <a:t>র</a:t>
            </a:r>
            <a:r>
              <a:rPr lang="en-US" dirty="0" smtClean="0"/>
              <a:t> </a:t>
            </a:r>
            <a:r>
              <a:rPr lang="en-US" dirty="0" err="1" smtClean="0"/>
              <a:t>দিকটি</a:t>
            </a:r>
            <a:r>
              <a:rPr lang="en-US" dirty="0" smtClean="0"/>
              <a:t> </a:t>
            </a:r>
            <a:r>
              <a:rPr lang="en-US" dirty="0" err="1" smtClean="0"/>
              <a:t>আরো</a:t>
            </a:r>
            <a:r>
              <a:rPr lang="bn-BD" dirty="0" smtClean="0"/>
              <a:t> </a:t>
            </a:r>
            <a:r>
              <a:rPr lang="en-US" dirty="0" err="1" smtClean="0"/>
              <a:t>ভালভাবে</a:t>
            </a:r>
            <a:r>
              <a:rPr lang="en-US" dirty="0" smtClean="0"/>
              <a:t> </a:t>
            </a:r>
            <a:r>
              <a:rPr lang="en-US" dirty="0" err="1" smtClean="0"/>
              <a:t>পর্যবেক্ষণ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দেখতে</a:t>
            </a:r>
            <a:r>
              <a:rPr lang="en-US" dirty="0" smtClean="0"/>
              <a:t> </a:t>
            </a:r>
            <a:r>
              <a:rPr lang="en-US" dirty="0" err="1" smtClean="0"/>
              <a:t>চান</a:t>
            </a:r>
            <a:r>
              <a:rPr lang="en-US" dirty="0" smtClean="0"/>
              <a:t>। </a:t>
            </a:r>
            <a:r>
              <a:rPr lang="en-US" dirty="0" err="1" smtClean="0"/>
              <a:t>এলক্ষ্যে</a:t>
            </a:r>
            <a:r>
              <a:rPr lang="en-US" dirty="0" smtClean="0"/>
              <a:t> </a:t>
            </a:r>
            <a:r>
              <a:rPr lang="en-US" dirty="0" err="1" smtClean="0"/>
              <a:t>তিনি</a:t>
            </a:r>
            <a:r>
              <a:rPr lang="en-US" dirty="0" smtClean="0"/>
              <a:t>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bn-BD" dirty="0" smtClean="0"/>
              <a:t>হিসাবরক্ষক</a:t>
            </a:r>
            <a:r>
              <a:rPr lang="en-US" dirty="0" smtClean="0"/>
              <a:t> </a:t>
            </a:r>
            <a:r>
              <a:rPr lang="en-US" dirty="0" err="1" smtClean="0"/>
              <a:t>জনাব</a:t>
            </a:r>
            <a:r>
              <a:rPr lang="en-US" dirty="0" smtClean="0"/>
              <a:t> </a:t>
            </a:r>
            <a:r>
              <a:rPr lang="en-US" dirty="0" err="1" smtClean="0"/>
              <a:t>জামানকে</a:t>
            </a:r>
            <a:r>
              <a:rPr lang="en-US" dirty="0" smtClean="0"/>
              <a:t> </a:t>
            </a:r>
            <a:r>
              <a:rPr lang="bn-BD" dirty="0" smtClean="0"/>
              <a:t>বিষয়টি জানালে জনাব জামান খতিয়ানের বই নিয়ে হিসাবের জের গুলোকে একটি আলাদা খাতায় তুলে নিয়ে একটি তালিকা করতে লাগলেন।</a:t>
            </a:r>
            <a:endParaRPr lang="en-US" dirty="0" smtClean="0"/>
          </a:p>
        </p:txBody>
      </p:sp>
      <p:sp>
        <p:nvSpPr>
          <p:cNvPr id="7" name="Oval Callout 6"/>
          <p:cNvSpPr/>
          <p:nvPr/>
        </p:nvSpPr>
        <p:spPr>
          <a:xfrm>
            <a:off x="1219200" y="2188573"/>
            <a:ext cx="2438400" cy="1417828"/>
          </a:xfrm>
          <a:prstGeom prst="wedgeEllipseCallout">
            <a:avLst>
              <a:gd name="adj1" fmla="val -52766"/>
              <a:gd name="adj2" fmla="val 901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আপনি এগুলো লিস্ট করেছেন কেন?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1904999" y="4038600"/>
            <a:ext cx="2819400" cy="1676400"/>
          </a:xfrm>
          <a:prstGeom prst="wedgeEllipseCallout">
            <a:avLst>
              <a:gd name="adj1" fmla="val -79006"/>
              <a:gd name="adj2" fmla="val -41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আমাকে ব্যবসায়ের লাভ ক্ষতি সম্পর্কে বলেন?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 flipH="1">
            <a:off x="3810000" y="2020163"/>
            <a:ext cx="3886200" cy="2179828"/>
          </a:xfrm>
          <a:prstGeom prst="wedgeEllipseCallout">
            <a:avLst>
              <a:gd name="adj1" fmla="val -50338"/>
              <a:gd name="adj2" fmla="val 52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ব্যবসায়ের সঠিক লাভ ক্ষতি সম্পর্কে জানতে হলে তার পূর্বে সকল হিসাব ঠিক আছে কিনা তার গাণিতিক নির্ভূলতা ঠিক করে নিচ্ছি।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6908"/>
            <a:ext cx="1605666" cy="33610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48" y="3352800"/>
            <a:ext cx="3967679" cy="3505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2429" y="6125811"/>
            <a:ext cx="78293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dirty="0" smtClean="0"/>
              <a:t>যেকোন হিসাবের সঠিক ফলাফল পেতে তার গাণিতিক নির্ভুলতা করে নেয়া জরুরী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9602" y="613620"/>
            <a:ext cx="244971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/>
              <a:t>আজকের পাঠ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45869" y="1418164"/>
            <a:ext cx="4423006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7200" dirty="0" smtClean="0"/>
              <a:t>রেওয়ামিল 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8" y="2590800"/>
            <a:ext cx="885874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2939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027" y="561145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/>
              <a:t>আজকের পাঠ শেষে শিক্ষার্থীরা.....................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889817"/>
            <a:ext cx="505554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/>
              <a:t>রেওয়ামিল সম্পর্কে বলতে পারবে।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895600"/>
            <a:ext cx="569194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/>
              <a:t>রেওয়ামিলের ছক প্রস্তুত করতে পারবে।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920421"/>
            <a:ext cx="8763001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/>
              <a:t>রেওয়ামিল ছকে হিসাবের গাণিতিক নির্ভুলতা যাছাই করতে পারবে।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576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571" y="2590800"/>
            <a:ext cx="8314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000" dirty="0" smtClean="0"/>
              <a:t>খতিয়ানের নির্ভুলতা যাচাইয়ের জন্য কোন নির্দিষ্ট দিনে একখানা পৃথক খাতায় বা কাগজে সকল হিসাবের জেরগুলো ডেবিট ও ক্রেডিট এই দুই পাশে বিভক্ত করে যে বিবরণী প্রস্তুত করা হয়ে, তাকে রেওয়ামিল বলে।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9385" y="3827918"/>
            <a:ext cx="815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000" dirty="0" smtClean="0"/>
              <a:t>রেওয়ামিলের ডেবিট দিকের যোগফল ও ক্রেডিট দিকের যোগফল সমান হলে সাধারণত  ধরে নেওয়া হয় খতিয়ানে কোন ভুল নেই।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2943" y="4876800"/>
            <a:ext cx="831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000" dirty="0" smtClean="0"/>
              <a:t>অপর দিকে দুই পাশে না সমান হলে বুজতে হবে দু তরফা দাখিলা অনুসারে কোথাও কোন ভুল-ত্রুটি আছে।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43025" y="1524000"/>
            <a:ext cx="8631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000" dirty="0" smtClean="0"/>
              <a:t>ব্যবসায় লাভ ক্ষতি ও আর্থিক অবস্থা নির্ণয়ের পূর্বে হিসাবের নির্ভূলতা যাছাই করে নেওয়ার জন্য যে বিবরণী প্রস্তুত করা হয় তাকে রেওয়ামিল বলে।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71353" y="502844"/>
            <a:ext cx="302518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/>
              <a:t>রেওয়ামিল ধারণা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338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734870"/>
              </p:ext>
            </p:extLst>
          </p:nvPr>
        </p:nvGraphicFramePr>
        <p:xfrm>
          <a:off x="533400" y="2057400"/>
          <a:ext cx="8305801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693"/>
                <a:gridCol w="2765107"/>
                <a:gridCol w="868681"/>
                <a:gridCol w="1661160"/>
                <a:gridCol w="1661160"/>
              </a:tblGrid>
              <a:tr h="66017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ক্রমিক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নং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হিসাবের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নাম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খঃ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পৃঃ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ডেবিট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টাকা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ক্রেডিট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টাকা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773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4282" y="298325"/>
            <a:ext cx="321754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রেওয়ামিলের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নমুনা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ছক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877577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   </a:t>
            </a:r>
            <a:r>
              <a:rPr lang="en-US" dirty="0" err="1" smtClean="0"/>
              <a:t>প্রতিষ্ঠানের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…………………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92495" y="1246909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রেওয়ামিল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1616241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………… </a:t>
            </a:r>
            <a:r>
              <a:rPr lang="en-US" dirty="0" err="1" smtClean="0"/>
              <a:t>সালের</a:t>
            </a:r>
            <a:r>
              <a:rPr lang="en-US" dirty="0" smtClean="0"/>
              <a:t> …… ……</a:t>
            </a:r>
            <a:r>
              <a:rPr lang="en-US" dirty="0" err="1" smtClean="0"/>
              <a:t>তারিখের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1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5410199"/>
            <a:ext cx="5550636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Isosceles Triangle 4"/>
          <p:cNvSpPr/>
          <p:nvPr/>
        </p:nvSpPr>
        <p:spPr>
          <a:xfrm>
            <a:off x="4386066" y="5714998"/>
            <a:ext cx="1045704" cy="7239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5669971" y="3657601"/>
            <a:ext cx="2014265" cy="6234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দায়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669971" y="2743200"/>
            <a:ext cx="2014265" cy="7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মালিকানা স্বত্ব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635334" y="1802823"/>
            <a:ext cx="2048902" cy="8477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মোট ক্রেডিট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523998" y="4281052"/>
            <a:ext cx="2185556" cy="7897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ব্যয়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523998" y="3101679"/>
            <a:ext cx="2199411" cy="787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সম্পদ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523998" y="1802822"/>
            <a:ext cx="2185556" cy="9403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মোট ডেবিট 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635335" y="4419600"/>
            <a:ext cx="2048901" cy="6511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আয়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683567"/>
            <a:ext cx="778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/>
              <a:t>রেওয়ামিলের ডেবিট ও ক্রেডিট পাশে যে হিসাবগুলো বসবেঃ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929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285" y="286434"/>
            <a:ext cx="860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খতিয়ানের </a:t>
            </a:r>
            <a:r>
              <a:rPr lang="bn-BD" b="1" dirty="0" smtClean="0">
                <a:solidFill>
                  <a:srgbClr val="FF0000"/>
                </a:solidFill>
              </a:rPr>
              <a:t>ডেবিট</a:t>
            </a:r>
            <a:r>
              <a:rPr lang="bn-BD" dirty="0" smtClean="0"/>
              <a:t> জের রেওয়ামিলের </a:t>
            </a:r>
            <a:r>
              <a:rPr lang="bn-BD" b="1" dirty="0" smtClean="0">
                <a:solidFill>
                  <a:srgbClr val="FF0000"/>
                </a:solidFill>
              </a:rPr>
              <a:t>ডেবিট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r>
              <a:rPr lang="bn-BD" dirty="0" smtClean="0"/>
              <a:t>দিকে বসে আর খতিয়ানের </a:t>
            </a:r>
            <a:r>
              <a:rPr lang="bn-BD" b="1" dirty="0" smtClean="0">
                <a:solidFill>
                  <a:srgbClr val="FF0000"/>
                </a:solidFill>
              </a:rPr>
              <a:t>ক্রেডিট</a:t>
            </a:r>
            <a:r>
              <a:rPr lang="bn-BD" dirty="0" smtClean="0"/>
              <a:t> জের রেওয়ামিলের </a:t>
            </a:r>
            <a:r>
              <a:rPr lang="bn-BD" b="1" dirty="0" smtClean="0">
                <a:solidFill>
                  <a:srgbClr val="FF0000"/>
                </a:solidFill>
              </a:rPr>
              <a:t>ক্রেডিট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r>
              <a:rPr lang="bn-BD" dirty="0" smtClean="0"/>
              <a:t>দিকে বসবে।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49374" y="1045703"/>
            <a:ext cx="151195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/>
              <a:t>রেওয়ামিল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22755" y="1574353"/>
            <a:ext cx="155363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/>
              <a:t>ডেবিট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1574353"/>
            <a:ext cx="164660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/>
              <a:t>ক্রেডিট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" y="2274332"/>
            <a:ext cx="4648200" cy="44312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endParaRPr lang="en-US" b="1" dirty="0" smtClean="0"/>
          </a:p>
          <a:p>
            <a:pPr marL="285750" indent="-285750">
              <a:buFont typeface="Wingdings" pitchFamily="2" charset="2"/>
              <a:buChar char="q"/>
            </a:pPr>
            <a:endParaRPr lang="en-US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bn-BD" b="1" dirty="0" smtClean="0"/>
              <a:t>যাবতীয় সম্পদসমূহঃ</a:t>
            </a:r>
            <a:r>
              <a:rPr lang="bn-BD" b="1" dirty="0"/>
              <a:t> </a:t>
            </a:r>
            <a:r>
              <a:rPr lang="bn-BD" dirty="0"/>
              <a:t>ভূমি, দালানকোঠা, ইজারা সম্পত্তি, আসবাবপত্র, যন্ত্রপাতি, বিনিয়োগ, দেনাদার/প্রাপ্য, হাতে নগদ, সুনাম</a:t>
            </a:r>
            <a:r>
              <a:rPr lang="bn-BD" dirty="0" smtClean="0"/>
              <a:t> </a:t>
            </a:r>
          </a:p>
          <a:p>
            <a:pPr marL="285750" indent="-285750">
              <a:buFont typeface="Wingdings" pitchFamily="2" charset="2"/>
              <a:buChar char="q"/>
            </a:pPr>
            <a:endParaRPr lang="bn-BD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bn-BD" b="1" dirty="0" smtClean="0"/>
              <a:t>যাবতীয় খরচ/ ব্যয়সমূহঃ</a:t>
            </a:r>
            <a:r>
              <a:rPr lang="en-US" b="1" dirty="0" smtClean="0"/>
              <a:t> </a:t>
            </a:r>
            <a:r>
              <a:rPr lang="bn-BD" dirty="0" smtClean="0"/>
              <a:t>ক্রয়</a:t>
            </a:r>
            <a:r>
              <a:rPr lang="bn-BD" dirty="0"/>
              <a:t>, প্রারম্ভিক মজুদ, মজুরি, বেতন, বিজ্ঞাপন, ভাড়া, কমিশন, মেরামত, অফিস খরচ, কুঋণ, </a:t>
            </a:r>
            <a:r>
              <a:rPr lang="bn-BD" dirty="0" smtClean="0"/>
              <a:t>বাট্টা</a:t>
            </a:r>
          </a:p>
          <a:p>
            <a:pPr marL="285750" indent="-285750">
              <a:buFont typeface="Wingdings" pitchFamily="2" charset="2"/>
              <a:buChar char="q"/>
            </a:pPr>
            <a:endParaRPr lang="bn-BD" dirty="0"/>
          </a:p>
          <a:p>
            <a:pPr marL="285750" indent="-285750">
              <a:buFont typeface="Wingdings" pitchFamily="2" charset="2"/>
              <a:buChar char="q"/>
            </a:pPr>
            <a:r>
              <a:rPr lang="bn-BD" b="1" dirty="0" smtClean="0"/>
              <a:t>অগ্রিম খরচঃ</a:t>
            </a:r>
            <a:r>
              <a:rPr lang="en-US" b="1" dirty="0" smtClean="0"/>
              <a:t> </a:t>
            </a:r>
            <a:r>
              <a:rPr lang="bn-BD" dirty="0" smtClean="0"/>
              <a:t>অগ্রিম </a:t>
            </a:r>
            <a:r>
              <a:rPr lang="bn-BD" dirty="0"/>
              <a:t>প্রদত্ত বেতন, ভাড়া, </a:t>
            </a:r>
            <a:r>
              <a:rPr lang="bn-BD" dirty="0" smtClean="0"/>
              <a:t>মজুরি</a:t>
            </a:r>
          </a:p>
          <a:p>
            <a:pPr marL="285750" indent="-285750">
              <a:buFont typeface="Wingdings" pitchFamily="2" charset="2"/>
              <a:buChar char="q"/>
            </a:pPr>
            <a:endParaRPr lang="bn-BD" dirty="0"/>
          </a:p>
          <a:p>
            <a:pPr marL="285750" indent="-285750">
              <a:buFont typeface="Wingdings" pitchFamily="2" charset="2"/>
              <a:buChar char="q"/>
            </a:pPr>
            <a:r>
              <a:rPr lang="bn-BD" b="1" dirty="0" smtClean="0"/>
              <a:t>প্রাপ্য আয়সমূহঃ</a:t>
            </a:r>
            <a:r>
              <a:rPr lang="en-US" b="1" dirty="0" smtClean="0"/>
              <a:t> </a:t>
            </a:r>
            <a:r>
              <a:rPr lang="bn-BD" dirty="0" smtClean="0"/>
              <a:t>বিনিয়োগের </a:t>
            </a:r>
            <a:r>
              <a:rPr lang="bn-BD" dirty="0"/>
              <a:t>প্রাপ্য সুদ,প্রাপ্য কমিশন, প্রাপ্য ভাড়া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57057" y="2274332"/>
            <a:ext cx="4419600" cy="44312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endParaRPr lang="en-US" b="1" dirty="0" smtClean="0"/>
          </a:p>
          <a:p>
            <a:pPr marL="285750" indent="-285750" algn="ctr">
              <a:buFont typeface="Wingdings" pitchFamily="2" charset="2"/>
              <a:buChar char="q"/>
            </a:pPr>
            <a:endParaRPr lang="en-US" b="1" dirty="0"/>
          </a:p>
          <a:p>
            <a:pPr marL="285750" indent="-285750" algn="ctr">
              <a:buFont typeface="Wingdings" pitchFamily="2" charset="2"/>
              <a:buChar char="q"/>
            </a:pPr>
            <a:r>
              <a:rPr lang="bn-BD" b="1" dirty="0" smtClean="0"/>
              <a:t>যাবতীয় দায়সমূহঃ </a:t>
            </a:r>
            <a:r>
              <a:rPr lang="bn-BD" dirty="0" smtClean="0"/>
              <a:t>পাওনাদার/প্রদেয়, ব্যাংক জমাতিরিক্ত </a:t>
            </a:r>
            <a:endParaRPr lang="en-US" dirty="0" smtClean="0"/>
          </a:p>
          <a:p>
            <a:pPr marL="285750" indent="-285750" algn="ctr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b="1" dirty="0" err="1" smtClean="0"/>
              <a:t>যাবতীয়</a:t>
            </a:r>
            <a:r>
              <a:rPr lang="en-US" b="1" dirty="0" smtClean="0"/>
              <a:t> </a:t>
            </a:r>
            <a:r>
              <a:rPr lang="en-US" b="1" dirty="0" err="1" smtClean="0"/>
              <a:t>আয়সমূহঃ</a:t>
            </a:r>
            <a:r>
              <a:rPr lang="en-US" dirty="0" smtClean="0"/>
              <a:t> </a:t>
            </a:r>
            <a:r>
              <a:rPr lang="en-US" dirty="0" err="1" smtClean="0"/>
              <a:t>বিক্রয়</a:t>
            </a:r>
            <a:r>
              <a:rPr lang="en-US" dirty="0" smtClean="0"/>
              <a:t>, </a:t>
            </a:r>
            <a:r>
              <a:rPr lang="en-US" dirty="0" err="1" smtClean="0"/>
              <a:t>প্রাপ্ত</a:t>
            </a:r>
            <a:r>
              <a:rPr lang="en-US" dirty="0" smtClean="0"/>
              <a:t> </a:t>
            </a:r>
            <a:r>
              <a:rPr lang="en-US" dirty="0" err="1" smtClean="0"/>
              <a:t>সুদ</a:t>
            </a:r>
            <a:r>
              <a:rPr lang="en-US" dirty="0" smtClean="0"/>
              <a:t>, </a:t>
            </a:r>
            <a:r>
              <a:rPr lang="en-US" dirty="0" err="1" smtClean="0"/>
              <a:t>প্রাপ্ত</a:t>
            </a:r>
            <a:r>
              <a:rPr lang="en-US" dirty="0" smtClean="0"/>
              <a:t> </a:t>
            </a:r>
            <a:r>
              <a:rPr lang="en-US" dirty="0" err="1" smtClean="0"/>
              <a:t>বাট্টা</a:t>
            </a:r>
            <a:r>
              <a:rPr lang="en-US" dirty="0" smtClean="0"/>
              <a:t>, </a:t>
            </a:r>
            <a:r>
              <a:rPr lang="en-US" dirty="0" err="1" smtClean="0"/>
              <a:t>উপভাড়া</a:t>
            </a:r>
            <a:r>
              <a:rPr lang="en-US" dirty="0" smtClean="0"/>
              <a:t>, </a:t>
            </a:r>
            <a:r>
              <a:rPr lang="en-US" dirty="0" err="1" smtClean="0"/>
              <a:t>বিনিয়োগের</a:t>
            </a:r>
            <a:r>
              <a:rPr lang="en-US" dirty="0" smtClean="0"/>
              <a:t> </a:t>
            </a:r>
            <a:r>
              <a:rPr lang="en-US" dirty="0" err="1" smtClean="0"/>
              <a:t>সুদ</a:t>
            </a:r>
            <a:r>
              <a:rPr lang="en-US" dirty="0" smtClean="0"/>
              <a:t> , </a:t>
            </a:r>
            <a:r>
              <a:rPr lang="en-US" dirty="0" err="1" smtClean="0"/>
              <a:t>ব্যাংক</a:t>
            </a:r>
            <a:r>
              <a:rPr lang="en-US" dirty="0" smtClean="0"/>
              <a:t> </a:t>
            </a:r>
            <a:r>
              <a:rPr lang="en-US" dirty="0" err="1" smtClean="0"/>
              <a:t>জমার</a:t>
            </a:r>
            <a:r>
              <a:rPr lang="en-US" dirty="0" smtClean="0"/>
              <a:t> </a:t>
            </a:r>
            <a:r>
              <a:rPr lang="en-US" dirty="0" err="1" smtClean="0"/>
              <a:t>সুদ</a:t>
            </a:r>
            <a:r>
              <a:rPr lang="en-US" dirty="0" smtClean="0"/>
              <a:t>।</a:t>
            </a:r>
          </a:p>
          <a:p>
            <a:pPr marL="285750" indent="-285750" algn="ctr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b="1" dirty="0" err="1" smtClean="0"/>
              <a:t>অনুপার্জিত</a:t>
            </a:r>
            <a:r>
              <a:rPr lang="en-US" b="1" dirty="0" smtClean="0"/>
              <a:t> </a:t>
            </a:r>
            <a:r>
              <a:rPr lang="en-US" b="1" dirty="0" err="1" smtClean="0"/>
              <a:t>আয়ঃ</a:t>
            </a:r>
            <a:r>
              <a:rPr lang="en-US" b="1" dirty="0" smtClean="0"/>
              <a:t> </a:t>
            </a:r>
            <a:r>
              <a:rPr lang="en-US" dirty="0" err="1" smtClean="0"/>
              <a:t>অগ্রিম</a:t>
            </a:r>
            <a:r>
              <a:rPr lang="en-US" dirty="0" smtClean="0"/>
              <a:t> </a:t>
            </a:r>
            <a:r>
              <a:rPr lang="en-US" dirty="0" err="1" smtClean="0"/>
              <a:t>ভাড়া</a:t>
            </a:r>
            <a:r>
              <a:rPr lang="en-US" dirty="0" smtClean="0"/>
              <a:t> </a:t>
            </a:r>
            <a:r>
              <a:rPr lang="en-US" dirty="0" err="1" smtClean="0"/>
              <a:t>প্রাপ্তি</a:t>
            </a:r>
            <a:r>
              <a:rPr lang="en-US" dirty="0" smtClean="0"/>
              <a:t>, </a:t>
            </a:r>
            <a:r>
              <a:rPr lang="en-US" dirty="0" err="1" smtClean="0"/>
              <a:t>অগ্রিম</a:t>
            </a:r>
            <a:r>
              <a:rPr lang="en-US" dirty="0" smtClean="0"/>
              <a:t> </a:t>
            </a:r>
            <a:r>
              <a:rPr lang="en-US" dirty="0" err="1" smtClean="0"/>
              <a:t>পরামর্শ</a:t>
            </a:r>
            <a:r>
              <a:rPr lang="en-US" dirty="0"/>
              <a:t> </a:t>
            </a:r>
            <a:r>
              <a:rPr lang="en-US" dirty="0" err="1" smtClean="0"/>
              <a:t>ফি</a:t>
            </a:r>
            <a:r>
              <a:rPr lang="en-US" dirty="0" smtClean="0"/>
              <a:t> </a:t>
            </a:r>
            <a:r>
              <a:rPr lang="en-US" dirty="0" err="1" smtClean="0"/>
              <a:t>প্রাপ্তি</a:t>
            </a:r>
            <a:r>
              <a:rPr lang="en-US" dirty="0" smtClean="0"/>
              <a:t>।</a:t>
            </a:r>
          </a:p>
          <a:p>
            <a:pPr marL="285750" indent="-285750" algn="ctr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b="1" dirty="0" err="1" smtClean="0"/>
              <a:t>মুনাফা</a:t>
            </a:r>
            <a:r>
              <a:rPr lang="en-US" b="1" dirty="0" smtClean="0"/>
              <a:t> </a:t>
            </a:r>
            <a:r>
              <a:rPr lang="en-US" b="1" dirty="0" err="1" smtClean="0"/>
              <a:t>দ্বারা</a:t>
            </a:r>
            <a:r>
              <a:rPr lang="en-US" b="1" dirty="0" smtClean="0"/>
              <a:t> </a:t>
            </a:r>
            <a:r>
              <a:rPr lang="en-US" b="1" dirty="0" err="1" smtClean="0"/>
              <a:t>সৃষ্ট</a:t>
            </a:r>
            <a:r>
              <a:rPr lang="en-US" b="1" dirty="0" smtClean="0"/>
              <a:t> </a:t>
            </a:r>
            <a:r>
              <a:rPr lang="en-US" b="1" dirty="0" err="1" smtClean="0"/>
              <a:t>সঞ্চিতিঃ</a:t>
            </a:r>
            <a:r>
              <a:rPr lang="en-US" b="1" dirty="0" smtClean="0"/>
              <a:t> </a:t>
            </a:r>
            <a:r>
              <a:rPr lang="en-US" dirty="0" err="1" smtClean="0"/>
              <a:t>কুঋণ</a:t>
            </a:r>
            <a:r>
              <a:rPr lang="en-US" dirty="0" smtClean="0"/>
              <a:t> </a:t>
            </a:r>
            <a:r>
              <a:rPr lang="en-US" dirty="0" err="1" smtClean="0"/>
              <a:t>সঞ্চিতি</a:t>
            </a:r>
            <a:r>
              <a:rPr lang="en-US" dirty="0" smtClean="0"/>
              <a:t>, </a:t>
            </a:r>
            <a:r>
              <a:rPr lang="en-US" dirty="0" err="1" smtClean="0"/>
              <a:t>দেনাদার</a:t>
            </a:r>
            <a:r>
              <a:rPr lang="en-US" dirty="0" smtClean="0"/>
              <a:t> </a:t>
            </a:r>
            <a:r>
              <a:rPr lang="en-US" dirty="0" err="1" smtClean="0"/>
              <a:t>বাট্টা</a:t>
            </a:r>
            <a:r>
              <a:rPr lang="en-US" dirty="0" smtClean="0"/>
              <a:t> </a:t>
            </a:r>
            <a:r>
              <a:rPr lang="en-US" dirty="0" err="1" smtClean="0"/>
              <a:t>সঞ্চিতি</a:t>
            </a:r>
            <a:r>
              <a:rPr lang="en-US" dirty="0" smtClean="0"/>
              <a:t>, </a:t>
            </a:r>
            <a:r>
              <a:rPr lang="en-US" dirty="0" err="1" smtClean="0"/>
              <a:t>সাধারণ</a:t>
            </a:r>
            <a:r>
              <a:rPr lang="en-US" dirty="0" smtClean="0"/>
              <a:t> </a:t>
            </a:r>
            <a:r>
              <a:rPr lang="en-US" dirty="0" err="1" smtClean="0"/>
              <a:t>সঞ্চিতি</a:t>
            </a:r>
            <a:r>
              <a:rPr lang="en-US" dirty="0" smtClean="0"/>
              <a:t> </a:t>
            </a:r>
          </a:p>
          <a:p>
            <a:pPr algn="ctr"/>
            <a:endParaRPr lang="bn-BD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Left-Right-Up Arrow 14"/>
          <p:cNvSpPr/>
          <p:nvPr/>
        </p:nvSpPr>
        <p:spPr>
          <a:xfrm>
            <a:off x="2476500" y="1514288"/>
            <a:ext cx="4457700" cy="63755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356</TotalTime>
  <Words>747</Words>
  <Application>Microsoft Office PowerPoint</Application>
  <PresentationFormat>On-screen Show (4:3)</PresentationFormat>
  <Paragraphs>160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CMHS</dc:creator>
  <cp:lastModifiedBy>CMHS</cp:lastModifiedBy>
  <cp:revision>97</cp:revision>
  <dcterms:created xsi:type="dcterms:W3CDTF">2006-08-16T00:00:00Z</dcterms:created>
  <dcterms:modified xsi:type="dcterms:W3CDTF">2022-11-09T00:34:39Z</dcterms:modified>
</cp:coreProperties>
</file>