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7C33-1B84-4A14-805D-5A16A68B6F2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81CB-CA40-4834-AD63-0A28AD070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10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1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50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5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89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47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3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5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2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6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07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0C9A-1391-4E36-A1C1-0D07CD81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C494-5485-4D70-951E-9E7F17DB5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4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E3B6F-FEC7-4C5E-8634-A70BAFA4F681}"/>
              </a:ext>
            </a:extLst>
          </p:cNvPr>
          <p:cNvSpPr txBox="1"/>
          <p:nvPr/>
        </p:nvSpPr>
        <p:spPr>
          <a:xfrm>
            <a:off x="713983" y="-200416"/>
            <a:ext cx="1030892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GB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GB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r>
              <a:rPr lang="bn-IN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শুভেচ্ছা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6BE058-D8F0-4D49-B71F-2676AE70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40" y="1402916"/>
            <a:ext cx="10058400" cy="54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52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90035" cy="3280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38211"/>
            <a:ext cx="4190035" cy="321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5651292" y="3638211"/>
            <a:ext cx="6071016" cy="2522746"/>
          </a:xfrm>
          <a:prstGeom prst="wedgeRoundRectCallout">
            <a:avLst>
              <a:gd name="adj1" fmla="val -99845"/>
              <a:gd name="adj2" fmla="val 28631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 অধিক কর্মসংস্থানের সুযোগ না থাকায় সেখানকার বেকার মানুষ শহরে পাড়ি দিচ্ছে।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96656" y="539646"/>
            <a:ext cx="6880485" cy="2158584"/>
          </a:xfrm>
          <a:prstGeom prst="wedgeRoundRectCallout">
            <a:avLst>
              <a:gd name="adj1" fmla="val -89460"/>
              <a:gd name="adj2" fmla="val -7639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 জনসংখ্যা বাংলাদেশের নাগরিক জীবনের একটি অন্যতম প্রধান সমস্যা।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011424" y="157198"/>
            <a:ext cx="4930077" cy="1296848"/>
          </a:xfrm>
          <a:prstGeom prst="flowChartPreparation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26" y="3254919"/>
            <a:ext cx="1154242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 জনসংখ্যার কারণে, বাংলাদেশে জীবনযাপন কি কি সমস্যার সৃষ্টি হয়? উল্লেখ কর। 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0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67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ine Callout 2 4"/>
          <p:cNvSpPr/>
          <p:nvPr/>
        </p:nvSpPr>
        <p:spPr>
          <a:xfrm>
            <a:off x="4826833" y="224852"/>
            <a:ext cx="7165299" cy="2213547"/>
          </a:xfrm>
          <a:prstGeom prst="borderCallout2">
            <a:avLst>
              <a:gd name="adj1" fmla="val 45114"/>
              <a:gd name="adj2" fmla="val 1373"/>
              <a:gd name="adj3" fmla="val 35003"/>
              <a:gd name="adj4" fmla="val -3932"/>
              <a:gd name="adj5" fmla="val 51341"/>
              <a:gd name="adj6" fmla="val -97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বিবাহ</a:t>
            </a: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আমাদের দেশে একটি ধর্মীয় কর্তব্য বলে মনে করা হয়। এ কর্তব্যবোধের তাড়নায় বিশেষ করে মা বাব তাড়াতাড়ি ছেলে মেয়েদের বিয়ে দিতে তৎপর হন। ফলে বাল্য বিবাহ আমাদের সমাজে ব্যাপকভাবে প্রচলিত।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7777"/>
            <a:ext cx="4380809" cy="274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ine Callout 2 6"/>
          <p:cNvSpPr/>
          <p:nvPr/>
        </p:nvSpPr>
        <p:spPr>
          <a:xfrm>
            <a:off x="4721901" y="3537678"/>
            <a:ext cx="7165299" cy="2213547"/>
          </a:xfrm>
          <a:prstGeom prst="borderCallout2">
            <a:avLst>
              <a:gd name="adj1" fmla="val 45114"/>
              <a:gd name="adj2" fmla="val 1373"/>
              <a:gd name="adj3" fmla="val 35003"/>
              <a:gd name="adj4" fmla="val -3932"/>
              <a:gd name="adj5" fmla="val 51341"/>
              <a:gd name="adj6" fmla="val -97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দেশের অধিকাংশ মানুষ দরিদ্র। দরিদ্র মানুষের জীবনের মানও কম।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557010" y="0"/>
            <a:ext cx="2803160" cy="1392928"/>
          </a:xfrm>
          <a:prstGeom prst="flowChartMultidocumen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033" y="2308484"/>
            <a:ext cx="64008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বর্তমানে বাংলাদেশের জনসংখ্যা বৃদ্ধির হার কত?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29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257206" y="191912"/>
            <a:ext cx="3813897" cy="1217163"/>
          </a:xfrm>
          <a:prstGeom prst="beve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 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588" y="2563317"/>
            <a:ext cx="9728616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সমস্যা সমাধানে তোমার করনীয় বিষয়গুলো খাতায় লিখে আনবে।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869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B78343-F4DA-41F3-9255-DD776D07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7522" y="0"/>
            <a:ext cx="12192000" cy="6857999"/>
          </a:xfrm>
          <a:prstGeom prst="rect">
            <a:avLst/>
          </a:prstGeom>
        </p:spPr>
      </p:pic>
      <p:sp>
        <p:nvSpPr>
          <p:cNvPr id="2" name="Parallelogram 1"/>
          <p:cNvSpPr/>
          <p:nvPr/>
        </p:nvSpPr>
        <p:spPr>
          <a:xfrm rot="19102824">
            <a:off x="-37062" y="819017"/>
            <a:ext cx="6820525" cy="4766872"/>
          </a:xfrm>
          <a:prstGeom prst="parallelogram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2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81328"/>
            <a:ext cx="10972800" cy="49956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3200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r>
              <a:rPr lang="en-GB" sz="3200" dirty="0" err="1" smtClean="0">
                <a:latin typeface="NSimSun" pitchFamily="49" charset="-122"/>
                <a:ea typeface="NSimSun" pitchFamily="49" charset="-122"/>
              </a:rPr>
              <a:t>আনোয়ার</a:t>
            </a:r>
            <a:r>
              <a:rPr lang="en-GB" sz="3200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GB" sz="3200" dirty="0" err="1" smtClean="0">
                <a:latin typeface="NSimSun" pitchFamily="49" charset="-122"/>
                <a:ea typeface="NSimSun" pitchFamily="49" charset="-122"/>
              </a:rPr>
              <a:t>হোসাইন</a:t>
            </a:r>
            <a:endParaRPr lang="en-GB" sz="3200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r>
              <a:rPr lang="en-GB" sz="3200" dirty="0" err="1" smtClean="0"/>
              <a:t>প্রভাষক</a:t>
            </a:r>
            <a:endParaRPr lang="en-GB" sz="3200" dirty="0" smtClean="0"/>
          </a:p>
          <a:p>
            <a:pPr algn="ctr">
              <a:buNone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চন্দ্রগঞ্জ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কারামতিয়া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কামিল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এম.এ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মাদরাসা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বেগমগঞ্জ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নোয়াখালী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শিক্ষক</a:t>
            </a:r>
            <a:r>
              <a:rPr lang="en-GB" dirty="0" smtClean="0"/>
              <a:t> </a:t>
            </a:r>
            <a:r>
              <a:rPr lang="en-GB" dirty="0" err="1" smtClean="0"/>
              <a:t>পরিচিতি</a:t>
            </a:r>
            <a:endParaRPr lang="en-GB" dirty="0"/>
          </a:p>
        </p:txBody>
      </p:sp>
      <p:pic>
        <p:nvPicPr>
          <p:cNvPr id="8" name="Picture 7" descr="Ano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71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 </a:t>
            </a:r>
            <a:endParaRPr lang="en-US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10591800" cy="46474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পৌরনীতি ও নাগরিকতা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শ্রেণীঃ নবম ও দশম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নবম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৪৫ মিনিট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পিরিয়ডঃ ৪র্থ</a:t>
            </a:r>
            <a:endParaRPr lang="en-US" sz="44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4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1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170" y="1064302"/>
            <a:ext cx="4389930" cy="2712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880" y="1064302"/>
            <a:ext cx="4420002" cy="274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978" y="3990810"/>
            <a:ext cx="4397122" cy="276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509" y="4020790"/>
            <a:ext cx="4474343" cy="272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40737" y="0"/>
            <a:ext cx="712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ছবি দেখি-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31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নাগরিক সমস্যা ও আমাদের করণীয়</a:t>
            </a:r>
            <a:endParaRPr lang="en-US" sz="6000" u="sng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133344" y="170164"/>
            <a:ext cx="5730240" cy="1277636"/>
          </a:xfrm>
          <a:prstGeom prst="plaqu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7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557" y="2143593"/>
            <a:ext cx="11122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নাগরিক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সমস্যাগুলো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সমস্যার কারন ও এর প্রভাব এবং সমাধানের উপায় বিশ্লেষণ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নিরক্ষরতার কারন, প্রভাব ও সমাধানের উপায় বর্ণনা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22" y="584775"/>
            <a:ext cx="5296260" cy="3177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5786203" y="1004341"/>
            <a:ext cx="6295869" cy="2158584"/>
          </a:xfrm>
          <a:prstGeom prst="wedgeEllipseCallout">
            <a:avLst>
              <a:gd name="adj1" fmla="val -82500"/>
              <a:gd name="adj2" fmla="val 3333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অস্বাস্থ্যকর খাবার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1" y="4096532"/>
            <a:ext cx="5356221" cy="2761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6340839" y="3762531"/>
            <a:ext cx="5396459" cy="2458387"/>
          </a:xfrm>
          <a:prstGeom prst="wedgeRoundRectCallout">
            <a:avLst>
              <a:gd name="adj1" fmla="val -127222"/>
              <a:gd name="adj2" fmla="val 4420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অস্বাস্থ্যকর পরিবেশ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4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4" y="488378"/>
            <a:ext cx="4340190" cy="286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 rot="21342221">
            <a:off x="4787447" y="1165406"/>
            <a:ext cx="2360738" cy="1156384"/>
          </a:xfrm>
          <a:prstGeom prst="wedgeEllipseCallout">
            <a:avLst>
              <a:gd name="adj1" fmla="val -82500"/>
              <a:gd name="adj2" fmla="val 3333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বৃদ্ধি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8" r="7042"/>
          <a:stretch/>
        </p:blipFill>
        <p:spPr>
          <a:xfrm>
            <a:off x="-40954" y="3365291"/>
            <a:ext cx="4422098" cy="325286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19032888">
            <a:off x="4364598" y="3231793"/>
            <a:ext cx="2653259" cy="1208707"/>
          </a:xfrm>
          <a:prstGeom prst="wedgeRoundRectCallout">
            <a:avLst>
              <a:gd name="adj1" fmla="val -125189"/>
              <a:gd name="adj2" fmla="val -446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অপুষ্টি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3112" y="190655"/>
            <a:ext cx="3828888" cy="259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6505731" y="3365292"/>
            <a:ext cx="5671279" cy="3492708"/>
          </a:xfrm>
          <a:prstGeom prst="wedgeEllipseCallout">
            <a:avLst>
              <a:gd name="adj1" fmla="val 11094"/>
              <a:gd name="adj2" fmla="val -8452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 জন্মহার মৃত্যুহারকে ছাড়িয়ে গেলে এবং এই জন্মহার দেশের সম্পদের বৃদ্ধিকে ছাড়িয়ে গেলে জনসংখ্যা একটি দেশের সমস্যায় পরিনত হয়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215023" y="3742315"/>
            <a:ext cx="10598046" cy="1450442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প্রতিবেশীদের মধ্যে অধিক জনসংখ্যার একটি পরিবার চিহ্নিত করে পরিবারটির সমস্যার ধরন ও প্রভাব অনুসন্ধান কর।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272196" y="117749"/>
            <a:ext cx="3882453" cy="916571"/>
          </a:xfrm>
          <a:prstGeom prst="fram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31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233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শিক্ষক পরিচিতি</vt:lpstr>
      <vt:lpstr>পাঠ 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DYNAMIC COMPUTER</cp:lastModifiedBy>
  <cp:revision>83</cp:revision>
  <dcterms:created xsi:type="dcterms:W3CDTF">2020-10-14T12:02:58Z</dcterms:created>
  <dcterms:modified xsi:type="dcterms:W3CDTF">2022-11-09T14:56:27Z</dcterms:modified>
</cp:coreProperties>
</file>