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9" r:id="rId5"/>
    <p:sldId id="262" r:id="rId6"/>
    <p:sldId id="260" r:id="rId7"/>
    <p:sldId id="261"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6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showGuides="1">
      <p:cViewPr varScale="1">
        <p:scale>
          <a:sx n="86" d="100"/>
          <a:sy n="86" d="100"/>
        </p:scale>
        <p:origin x="138" y="84"/>
      </p:cViewPr>
      <p:guideLst>
        <p:guide orient="horz" pos="72"/>
        <p:guide pos="6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7.xml" /><Relationship Id="rId5" Type="http://schemas.openxmlformats.org/officeDocument/2006/relationships/image" Target="../media/image11.jpg"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588" y="1058438"/>
            <a:ext cx="6325600" cy="5657850"/>
          </a:xfrm>
          <a:prstGeom prst="roundRect">
            <a:avLst>
              <a:gd name="adj" fmla="val 11111"/>
            </a:avLst>
          </a:prstGeom>
          <a:ln w="190500" cap="rnd">
            <a:solidFill>
              <a:schemeClr val="bg2">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Flowchart: Card 4"/>
          <p:cNvSpPr/>
          <p:nvPr/>
        </p:nvSpPr>
        <p:spPr>
          <a:xfrm>
            <a:off x="304800" y="1320260"/>
            <a:ext cx="4815840" cy="5108448"/>
          </a:xfrm>
          <a:prstGeom prst="flowChartPunchedCa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2"/>
                </a:solidFill>
              </a:rPr>
              <a:t>Welcome to my class</a:t>
            </a:r>
          </a:p>
        </p:txBody>
      </p:sp>
    </p:spTree>
    <p:extLst>
      <p:ext uri="{BB962C8B-B14F-4D97-AF65-F5344CB8AC3E}">
        <p14:creationId xmlns:p14="http://schemas.microsoft.com/office/powerpoint/2010/main" val="408393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29971977"/>
              </p:ext>
            </p:extLst>
          </p:nvPr>
        </p:nvGraphicFramePr>
        <p:xfrm>
          <a:off x="225778" y="1241779"/>
          <a:ext cx="11221156" cy="5103028"/>
        </p:xfrm>
        <a:graphic>
          <a:graphicData uri="http://schemas.openxmlformats.org/drawingml/2006/table">
            <a:tbl>
              <a:tblPr firstRow="1" bandRow="1">
                <a:tableStyleId>{5C22544A-7EE6-4342-B048-85BDC9FD1C3A}</a:tableStyleId>
              </a:tblPr>
              <a:tblGrid>
                <a:gridCol w="2805289">
                  <a:extLst>
                    <a:ext uri="{9D8B030D-6E8A-4147-A177-3AD203B41FA5}">
                      <a16:colId xmlns:a16="http://schemas.microsoft.com/office/drawing/2014/main" val="20000"/>
                    </a:ext>
                  </a:extLst>
                </a:gridCol>
                <a:gridCol w="2805289">
                  <a:extLst>
                    <a:ext uri="{9D8B030D-6E8A-4147-A177-3AD203B41FA5}">
                      <a16:colId xmlns:a16="http://schemas.microsoft.com/office/drawing/2014/main" val="20001"/>
                    </a:ext>
                  </a:extLst>
                </a:gridCol>
                <a:gridCol w="2805289">
                  <a:extLst>
                    <a:ext uri="{9D8B030D-6E8A-4147-A177-3AD203B41FA5}">
                      <a16:colId xmlns:a16="http://schemas.microsoft.com/office/drawing/2014/main" val="20002"/>
                    </a:ext>
                  </a:extLst>
                </a:gridCol>
                <a:gridCol w="2805289">
                  <a:extLst>
                    <a:ext uri="{9D8B030D-6E8A-4147-A177-3AD203B41FA5}">
                      <a16:colId xmlns:a16="http://schemas.microsoft.com/office/drawing/2014/main" val="20003"/>
                    </a:ext>
                  </a:extLst>
                </a:gridCol>
              </a:tblGrid>
              <a:tr h="779911">
                <a:tc>
                  <a:txBody>
                    <a:bodyPr/>
                    <a:lstStyle/>
                    <a:p>
                      <a:pPr algn="ctr"/>
                      <a:r>
                        <a:rPr lang="en-US" dirty="0">
                          <a:solidFill>
                            <a:schemeClr val="bg1"/>
                          </a:solidFill>
                        </a:rPr>
                        <a:t>Word</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dirty="0">
                          <a:solidFill>
                            <a:schemeClr val="bg1"/>
                          </a:solidFill>
                        </a:rPr>
                        <a:t>meaning</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dirty="0">
                          <a:solidFill>
                            <a:schemeClr val="bg1"/>
                          </a:solidFill>
                        </a:rPr>
                        <a:t>image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dirty="0">
                          <a:solidFill>
                            <a:schemeClr val="bg1"/>
                          </a:solidFill>
                        </a:rPr>
                        <a:t>antonym</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0"/>
                  </a:ext>
                </a:extLst>
              </a:tr>
              <a:tr h="779911">
                <a:tc>
                  <a:txBody>
                    <a:bodyPr/>
                    <a:lstStyle/>
                    <a:p>
                      <a:r>
                        <a:rPr lang="en-US" dirty="0"/>
                        <a:t>Independence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Liberty, free from other countries </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Dependence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1"/>
                  </a:ext>
                </a:extLst>
              </a:tr>
              <a:tr h="779911">
                <a:tc>
                  <a:txBody>
                    <a:bodyPr/>
                    <a:lstStyle/>
                    <a:p>
                      <a:r>
                        <a:rPr lang="en-US" dirty="0"/>
                        <a:t>Enthusiasm</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Eagerness ,intensive</a:t>
                      </a:r>
                      <a:r>
                        <a:rPr lang="en-US" baseline="0" dirty="0"/>
                        <a:t> curiosity</a:t>
                      </a:r>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apathy</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2"/>
                  </a:ext>
                </a:extLst>
              </a:tr>
              <a:tr h="779911">
                <a:tc>
                  <a:txBody>
                    <a:bodyPr/>
                    <a:lstStyle/>
                    <a:p>
                      <a:r>
                        <a:rPr lang="en-US" dirty="0"/>
                        <a:t>Fervour</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Enthusiasm    ,A strong feeling</a:t>
                      </a:r>
                      <a:r>
                        <a:rPr lang="en-US" baseline="0" dirty="0"/>
                        <a:t>  of excitement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apathy</a:t>
                      </a:r>
                    </a:p>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3"/>
                  </a:ext>
                </a:extLst>
              </a:tr>
              <a:tr h="794664">
                <a:tc>
                  <a:txBody>
                    <a:bodyPr/>
                    <a:lstStyle/>
                    <a:p>
                      <a:r>
                        <a:rPr lang="en-US" dirty="0"/>
                        <a:t>Diplomat</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ambassador</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4"/>
                  </a:ext>
                </a:extLst>
              </a:tr>
              <a:tr h="779911">
                <a:tc>
                  <a:txBody>
                    <a:bodyPr/>
                    <a:lstStyle/>
                    <a:p>
                      <a:r>
                        <a:rPr lang="en-US" dirty="0"/>
                        <a:t>Organisation</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institution</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5"/>
                  </a:ext>
                </a:extLst>
              </a:tr>
            </a:tbl>
          </a:graphicData>
        </a:graphic>
      </p:graphicFrame>
      <p:sp>
        <p:nvSpPr>
          <p:cNvPr id="2" name="Rounded Rectangle 1"/>
          <p:cNvSpPr/>
          <p:nvPr/>
        </p:nvSpPr>
        <p:spPr>
          <a:xfrm>
            <a:off x="2765503" y="323385"/>
            <a:ext cx="5452946" cy="7805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Vocabulary</a:t>
            </a:r>
          </a:p>
        </p:txBody>
      </p:sp>
    </p:spTree>
    <p:extLst>
      <p:ext uri="{BB962C8B-B14F-4D97-AF65-F5344CB8AC3E}">
        <p14:creationId xmlns:p14="http://schemas.microsoft.com/office/powerpoint/2010/main" val="2843017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4905968"/>
              </p:ext>
            </p:extLst>
          </p:nvPr>
        </p:nvGraphicFramePr>
        <p:xfrm>
          <a:off x="143757" y="589844"/>
          <a:ext cx="11221156" cy="6373314"/>
        </p:xfrm>
        <a:graphic>
          <a:graphicData uri="http://schemas.openxmlformats.org/drawingml/2006/table">
            <a:tbl>
              <a:tblPr firstRow="1" bandRow="1">
                <a:tableStyleId>{5C22544A-7EE6-4342-B048-85BDC9FD1C3A}</a:tableStyleId>
              </a:tblPr>
              <a:tblGrid>
                <a:gridCol w="2805289">
                  <a:extLst>
                    <a:ext uri="{9D8B030D-6E8A-4147-A177-3AD203B41FA5}">
                      <a16:colId xmlns:a16="http://schemas.microsoft.com/office/drawing/2014/main" val="20000"/>
                    </a:ext>
                  </a:extLst>
                </a:gridCol>
                <a:gridCol w="2805289">
                  <a:extLst>
                    <a:ext uri="{9D8B030D-6E8A-4147-A177-3AD203B41FA5}">
                      <a16:colId xmlns:a16="http://schemas.microsoft.com/office/drawing/2014/main" val="20001"/>
                    </a:ext>
                  </a:extLst>
                </a:gridCol>
                <a:gridCol w="2805289">
                  <a:extLst>
                    <a:ext uri="{9D8B030D-6E8A-4147-A177-3AD203B41FA5}">
                      <a16:colId xmlns:a16="http://schemas.microsoft.com/office/drawing/2014/main" val="20002"/>
                    </a:ext>
                  </a:extLst>
                </a:gridCol>
                <a:gridCol w="2805289">
                  <a:extLst>
                    <a:ext uri="{9D8B030D-6E8A-4147-A177-3AD203B41FA5}">
                      <a16:colId xmlns:a16="http://schemas.microsoft.com/office/drawing/2014/main" val="20003"/>
                    </a:ext>
                  </a:extLst>
                </a:gridCol>
              </a:tblGrid>
              <a:tr h="864099">
                <a:tc>
                  <a:txBody>
                    <a:bodyPr/>
                    <a:lstStyle/>
                    <a:p>
                      <a:pPr algn="ctr"/>
                      <a:r>
                        <a:rPr lang="en-US" sz="2800" dirty="0">
                          <a:solidFill>
                            <a:schemeClr val="bg1"/>
                          </a:solidFill>
                        </a:rPr>
                        <a:t>Word</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sz="2800" dirty="0">
                          <a:solidFill>
                            <a:schemeClr val="bg1"/>
                          </a:solidFill>
                        </a:rPr>
                        <a:t>meaning</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sz="2800" dirty="0">
                          <a:solidFill>
                            <a:schemeClr val="bg1"/>
                          </a:solidFill>
                        </a:rPr>
                        <a:t>image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algn="ctr"/>
                      <a:r>
                        <a:rPr lang="en-US" sz="2800" dirty="0">
                          <a:solidFill>
                            <a:schemeClr val="bg1"/>
                          </a:solidFill>
                        </a:rPr>
                        <a:t>antonym</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0"/>
                  </a:ext>
                </a:extLst>
              </a:tr>
              <a:tr h="864099">
                <a:tc>
                  <a:txBody>
                    <a:bodyPr/>
                    <a:lstStyle/>
                    <a:p>
                      <a:r>
                        <a:rPr lang="en-US" dirty="0"/>
                        <a:t>Entertain</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Amuse, recreation</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sz="2800"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bore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1"/>
                  </a:ext>
                </a:extLst>
              </a:tr>
              <a:tr h="864099">
                <a:tc>
                  <a:txBody>
                    <a:bodyPr/>
                    <a:lstStyle/>
                    <a:p>
                      <a:r>
                        <a:rPr lang="en-US" dirty="0"/>
                        <a:t>Alike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As like</a:t>
                      </a:r>
                      <a:r>
                        <a:rPr lang="en-US" baseline="0" dirty="0"/>
                        <a:t> as, similar</a:t>
                      </a:r>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different</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2"/>
                  </a:ext>
                </a:extLst>
              </a:tr>
              <a:tr h="864099">
                <a:tc>
                  <a:txBody>
                    <a:bodyPr/>
                    <a:lstStyle/>
                    <a:p>
                      <a:r>
                        <a:rPr lang="en-US" dirty="0"/>
                        <a:t>Illuminate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Enlighten, to light up</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darken</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3"/>
                  </a:ext>
                </a:extLst>
              </a:tr>
              <a:tr h="864099">
                <a:tc>
                  <a:txBody>
                    <a:bodyPr/>
                    <a:lstStyle/>
                    <a:p>
                      <a:r>
                        <a:rPr lang="en-US" dirty="0"/>
                        <a:t>Display</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Showing  a</a:t>
                      </a:r>
                      <a:r>
                        <a:rPr lang="en-US" baseline="0" dirty="0"/>
                        <a:t> extra ordinary skill ,   </a:t>
                      </a:r>
                      <a:r>
                        <a:rPr lang="en-US" dirty="0"/>
                        <a:t> Act of performing</a:t>
                      </a:r>
                      <a:r>
                        <a:rPr lang="en-US" baseline="0" dirty="0"/>
                        <a:t> skill </a:t>
                      </a:r>
                      <a:endParaRPr lang="en-US" dirty="0"/>
                    </a:p>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4"/>
                  </a:ext>
                </a:extLst>
              </a:tr>
              <a:tr h="864099">
                <a:tc>
                  <a:txBody>
                    <a:bodyPr/>
                    <a:lstStyle/>
                    <a:p>
                      <a:r>
                        <a:rPr lang="en-US" dirty="0"/>
                        <a:t>spectator</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Observer, a</a:t>
                      </a:r>
                      <a:r>
                        <a:rPr lang="en-US" baseline="0" dirty="0"/>
                        <a:t> man</a:t>
                      </a:r>
                      <a:r>
                        <a:rPr lang="en-US" dirty="0"/>
                        <a:t> who watches</a:t>
                      </a:r>
                      <a:r>
                        <a:rPr lang="en-US" baseline="0" dirty="0"/>
                        <a:t> an event</a:t>
                      </a:r>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5"/>
                  </a:ext>
                </a:extLst>
              </a:tr>
              <a:tr h="864099">
                <a:tc>
                  <a:txBody>
                    <a:bodyPr/>
                    <a:lstStyle/>
                    <a:p>
                      <a:r>
                        <a:rPr lang="en-US" dirty="0"/>
                        <a:t>Arrange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r>
                        <a:rPr lang="en-US" dirty="0"/>
                        <a:t>organize</a:t>
                      </a:r>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tc>
                  <a:txBody>
                    <a:bodyPr/>
                    <a:lstStyle/>
                    <a:p>
                      <a:endParaRPr lang="en-US" dirty="0"/>
                    </a:p>
                  </a:txBody>
                  <a:tcPr>
                    <a:gradFill>
                      <a:gsLst>
                        <a:gs pos="0">
                          <a:schemeClr val="bg2">
                            <a:lumMod val="40000"/>
                            <a:lumOff val="60000"/>
                          </a:schemeClr>
                        </a:gs>
                        <a:gs pos="44000">
                          <a:schemeClr val="bg2">
                            <a:lumMod val="40000"/>
                            <a:lumOff val="60000"/>
                          </a:schemeClr>
                        </a:gs>
                        <a:gs pos="78000">
                          <a:schemeClr val="accent1">
                            <a:lumMod val="45000"/>
                            <a:lumOff val="55000"/>
                          </a:schemeClr>
                        </a:gs>
                        <a:gs pos="89000">
                          <a:schemeClr val="bg2">
                            <a:lumMod val="60000"/>
                            <a:lumOff val="40000"/>
                          </a:schemeClr>
                        </a:gs>
                      </a:gsLst>
                      <a:lin ang="5400000" scaled="1"/>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8468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5328" y="348476"/>
            <a:ext cx="5296829" cy="869795"/>
          </a:xfrm>
          <a:prstGeom prst="cloud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  .Match the words with their meanings</a:t>
            </a:r>
          </a:p>
        </p:txBody>
      </p:sp>
      <p:graphicFrame>
        <p:nvGraphicFramePr>
          <p:cNvPr id="3" name="Table 2"/>
          <p:cNvGraphicFramePr>
            <a:graphicFrameLocks noGrp="1"/>
          </p:cNvGraphicFramePr>
          <p:nvPr>
            <p:extLst>
              <p:ext uri="{D42A27DB-BD31-4B8C-83A1-F6EECF244321}">
                <p14:modId xmlns:p14="http://schemas.microsoft.com/office/powerpoint/2010/main" val="526899225"/>
              </p:ext>
            </p:extLst>
          </p:nvPr>
        </p:nvGraphicFramePr>
        <p:xfrm>
          <a:off x="129479" y="1393901"/>
          <a:ext cx="5528526" cy="5130539"/>
        </p:xfrm>
        <a:graphic>
          <a:graphicData uri="http://schemas.openxmlformats.org/drawingml/2006/table">
            <a:tbl>
              <a:tblPr firstRow="1" bandRow="1">
                <a:tableStyleId>{5C22544A-7EE6-4342-B048-85BDC9FD1C3A}</a:tableStyleId>
              </a:tblPr>
              <a:tblGrid>
                <a:gridCol w="2764263">
                  <a:extLst>
                    <a:ext uri="{9D8B030D-6E8A-4147-A177-3AD203B41FA5}">
                      <a16:colId xmlns:a16="http://schemas.microsoft.com/office/drawing/2014/main" val="20000"/>
                    </a:ext>
                  </a:extLst>
                </a:gridCol>
                <a:gridCol w="2764263">
                  <a:extLst>
                    <a:ext uri="{9D8B030D-6E8A-4147-A177-3AD203B41FA5}">
                      <a16:colId xmlns:a16="http://schemas.microsoft.com/office/drawing/2014/main" val="20001"/>
                    </a:ext>
                  </a:extLst>
                </a:gridCol>
              </a:tblGrid>
              <a:tr h="593459">
                <a:tc>
                  <a:txBody>
                    <a:bodyPr/>
                    <a:lstStyle/>
                    <a:p>
                      <a:r>
                        <a:rPr lang="en-US" dirty="0"/>
                        <a:t>word</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meaning</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902760">
                <a:tc>
                  <a:txBody>
                    <a:bodyPr/>
                    <a:lstStyle/>
                    <a:p>
                      <a:pPr algn="ctr"/>
                      <a:endParaRPr lang="en-US" dirty="0"/>
                    </a:p>
                    <a:p>
                      <a:pPr algn="ctr"/>
                      <a:r>
                        <a:rPr lang="en-US" dirty="0"/>
                        <a:t>Fervour</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dirty="0"/>
                    </a:p>
                    <a:p>
                      <a:pPr algn="ctr"/>
                      <a:r>
                        <a:rPr lang="en-US" dirty="0"/>
                        <a:t>Act of performing</a:t>
                      </a:r>
                      <a:r>
                        <a:rPr lang="en-US" baseline="0" dirty="0"/>
                        <a:t> skill</a:t>
                      </a:r>
                      <a:endParaRPr lang="en-US" dirty="0"/>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902760">
                <a:tc>
                  <a:txBody>
                    <a:bodyPr/>
                    <a:lstStyle/>
                    <a:p>
                      <a:pPr algn="ctr"/>
                      <a:endParaRPr lang="en-US" dirty="0"/>
                    </a:p>
                    <a:p>
                      <a:pPr algn="ctr"/>
                      <a:r>
                        <a:rPr lang="en-US" dirty="0"/>
                        <a:t>Alike</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dirty="0"/>
                    </a:p>
                    <a:p>
                      <a:pPr algn="ctr"/>
                      <a:r>
                        <a:rPr lang="en-US" dirty="0"/>
                        <a:t>To light up</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902760">
                <a:tc>
                  <a:txBody>
                    <a:bodyPr/>
                    <a:lstStyle/>
                    <a:p>
                      <a:pPr algn="ctr"/>
                      <a:endParaRPr lang="en-US" dirty="0"/>
                    </a:p>
                    <a:p>
                      <a:pPr algn="ctr"/>
                      <a:r>
                        <a:rPr lang="en-US" dirty="0"/>
                        <a:t>Spectator</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dirty="0"/>
                    </a:p>
                    <a:p>
                      <a:pPr algn="ctr"/>
                      <a:r>
                        <a:rPr lang="en-US" dirty="0"/>
                        <a:t>In  a similar way</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902760">
                <a:tc>
                  <a:txBody>
                    <a:bodyPr/>
                    <a:lstStyle/>
                    <a:p>
                      <a:pPr algn="ctr"/>
                      <a:endParaRPr lang="en-US" dirty="0"/>
                    </a:p>
                    <a:p>
                      <a:pPr algn="ctr"/>
                      <a:r>
                        <a:rPr lang="en-US" dirty="0"/>
                        <a:t>Display</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dirty="0"/>
                    </a:p>
                    <a:p>
                      <a:pPr algn="ctr"/>
                      <a:r>
                        <a:rPr lang="en-US" dirty="0"/>
                        <a:t>A strong feeling</a:t>
                      </a:r>
                      <a:r>
                        <a:rPr lang="en-US" baseline="0" dirty="0"/>
                        <a:t>  of excitement</a:t>
                      </a:r>
                      <a:endParaRPr lang="en-US" dirty="0"/>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902760">
                <a:tc>
                  <a:txBody>
                    <a:bodyPr/>
                    <a:lstStyle/>
                    <a:p>
                      <a:endParaRPr lang="en-US" dirty="0"/>
                    </a:p>
                    <a:p>
                      <a:r>
                        <a:rPr lang="en-US" dirty="0"/>
                        <a:t>      illuminate</a:t>
                      </a:r>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dirty="0"/>
                    </a:p>
                    <a:p>
                      <a:r>
                        <a:rPr lang="en-US" dirty="0"/>
                        <a:t>A person who watches</a:t>
                      </a:r>
                      <a:r>
                        <a:rPr lang="en-US" baseline="0" dirty="0"/>
                        <a:t> an event</a:t>
                      </a:r>
                      <a:endParaRPr lang="en-US" dirty="0"/>
                    </a:p>
                  </a:txBody>
                  <a:tcPr>
                    <a:gradFill>
                      <a:gsLst>
                        <a:gs pos="0">
                          <a:schemeClr val="bg2">
                            <a:lumMod val="75000"/>
                          </a:schemeClr>
                        </a:gs>
                        <a:gs pos="4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1056960"/>
              </p:ext>
            </p:extLst>
          </p:nvPr>
        </p:nvGraphicFramePr>
        <p:xfrm>
          <a:off x="5854390" y="1338146"/>
          <a:ext cx="5818458" cy="5362946"/>
        </p:xfrm>
        <a:graphic>
          <a:graphicData uri="http://schemas.openxmlformats.org/drawingml/2006/table">
            <a:tbl>
              <a:tblPr firstRow="1" bandRow="1">
                <a:tableStyleId>{5C22544A-7EE6-4342-B048-85BDC9FD1C3A}</a:tableStyleId>
              </a:tblPr>
              <a:tblGrid>
                <a:gridCol w="2580268">
                  <a:extLst>
                    <a:ext uri="{9D8B030D-6E8A-4147-A177-3AD203B41FA5}">
                      <a16:colId xmlns:a16="http://schemas.microsoft.com/office/drawing/2014/main" val="20000"/>
                    </a:ext>
                  </a:extLst>
                </a:gridCol>
                <a:gridCol w="3238190">
                  <a:extLst>
                    <a:ext uri="{9D8B030D-6E8A-4147-A177-3AD203B41FA5}">
                      <a16:colId xmlns:a16="http://schemas.microsoft.com/office/drawing/2014/main" val="20001"/>
                    </a:ext>
                  </a:extLst>
                </a:gridCol>
              </a:tblGrid>
              <a:tr h="716078">
                <a:tc>
                  <a:txBody>
                    <a:bodyPr/>
                    <a:lstStyle/>
                    <a:p>
                      <a:pPr algn="ctr"/>
                      <a:r>
                        <a:rPr lang="en-US" sz="2000" dirty="0"/>
                        <a:t>word</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2000" dirty="0"/>
                        <a:t>meaning</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60394">
                <a:tc>
                  <a:txBody>
                    <a:bodyPr/>
                    <a:lstStyle/>
                    <a:p>
                      <a:pPr algn="ctr"/>
                      <a:endParaRPr lang="en-US" sz="2000" dirty="0"/>
                    </a:p>
                    <a:p>
                      <a:pPr algn="ctr"/>
                      <a:r>
                        <a:rPr lang="en-US" sz="2000" dirty="0"/>
                        <a:t>Fervour</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a:t> </a:t>
                      </a:r>
                      <a:r>
                        <a:rPr lang="en-US" sz="2000" dirty="0"/>
                        <a:t>A strong feeling</a:t>
                      </a:r>
                      <a:r>
                        <a:rPr lang="en-US" sz="2000" baseline="0" dirty="0"/>
                        <a:t>  of excitement</a:t>
                      </a:r>
                      <a:endParaRPr lang="en-US" sz="2000" dirty="0"/>
                    </a:p>
                    <a:p>
                      <a:pPr algn="ctr"/>
                      <a:endParaRPr lang="en-US" sz="2000" dirty="0"/>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860394">
                <a:tc>
                  <a:txBody>
                    <a:bodyPr/>
                    <a:lstStyle/>
                    <a:p>
                      <a:pPr algn="ctr"/>
                      <a:endParaRPr lang="en-US" sz="2000" dirty="0"/>
                    </a:p>
                    <a:p>
                      <a:pPr algn="ctr"/>
                      <a:r>
                        <a:rPr lang="en-US" sz="2000" dirty="0"/>
                        <a:t>Alike</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In  a similar way</a:t>
                      </a:r>
                    </a:p>
                    <a:p>
                      <a:pPr algn="ctr"/>
                      <a:endParaRPr lang="en-US" sz="2000" dirty="0"/>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860394">
                <a:tc>
                  <a:txBody>
                    <a:bodyPr/>
                    <a:lstStyle/>
                    <a:p>
                      <a:pPr algn="ctr"/>
                      <a:endParaRPr lang="en-US" sz="2000" dirty="0"/>
                    </a:p>
                    <a:p>
                      <a:pPr algn="ctr"/>
                      <a:r>
                        <a:rPr lang="en-US" sz="2000" dirty="0"/>
                        <a:t>Spectator</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2000" dirty="0"/>
                        <a:t>A person who watches</a:t>
                      </a:r>
                      <a:r>
                        <a:rPr lang="en-US" sz="2000" baseline="0" dirty="0"/>
                        <a:t> an event </a:t>
                      </a:r>
                      <a:endParaRPr lang="en-US" sz="2000" dirty="0"/>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860394">
                <a:tc>
                  <a:txBody>
                    <a:bodyPr/>
                    <a:lstStyle/>
                    <a:p>
                      <a:pPr algn="ctr"/>
                      <a:endParaRPr lang="en-US" sz="2000" dirty="0"/>
                    </a:p>
                    <a:p>
                      <a:pPr algn="ctr"/>
                      <a:r>
                        <a:rPr lang="en-US" sz="2000" dirty="0"/>
                        <a:t>Display</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sz="2000" dirty="0"/>
                    </a:p>
                    <a:p>
                      <a:pPr algn="ctr"/>
                      <a:r>
                        <a:rPr lang="en-US" sz="2000" dirty="0"/>
                        <a:t>Act of performing</a:t>
                      </a:r>
                      <a:r>
                        <a:rPr lang="en-US" sz="2000" baseline="0" dirty="0"/>
                        <a:t> skill </a:t>
                      </a:r>
                      <a:endParaRPr lang="en-US" sz="2000" dirty="0"/>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860394">
                <a:tc>
                  <a:txBody>
                    <a:bodyPr/>
                    <a:lstStyle/>
                    <a:p>
                      <a:endParaRPr lang="en-US" dirty="0"/>
                    </a:p>
                    <a:p>
                      <a:r>
                        <a:rPr lang="en-US" dirty="0"/>
                        <a:t>         illuminate</a:t>
                      </a:r>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light up</a:t>
                      </a:r>
                    </a:p>
                    <a:p>
                      <a:endParaRPr lang="en-US" dirty="0"/>
                    </a:p>
                  </a:txBody>
                  <a:tc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bl>
          </a:graphicData>
        </a:graphic>
      </p:graphicFrame>
      <p:sp>
        <p:nvSpPr>
          <p:cNvPr id="5" name="Cloud Callout 4"/>
          <p:cNvSpPr/>
          <p:nvPr/>
        </p:nvSpPr>
        <p:spPr>
          <a:xfrm>
            <a:off x="6077415" y="348476"/>
            <a:ext cx="5296829" cy="869795"/>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Solution</a:t>
            </a:r>
          </a:p>
        </p:txBody>
      </p:sp>
    </p:spTree>
    <p:extLst>
      <p:ext uri="{BB962C8B-B14F-4D97-AF65-F5344CB8AC3E}">
        <p14:creationId xmlns:p14="http://schemas.microsoft.com/office/powerpoint/2010/main" val="641494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0742" y="301084"/>
            <a:ext cx="6523463" cy="93670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 </a:t>
            </a:r>
            <a:r>
              <a:rPr lang="en-US" sz="2800" dirty="0">
                <a:solidFill>
                  <a:schemeClr val="bg1"/>
                </a:solidFill>
              </a:rPr>
              <a:t>Choose the best answer </a:t>
            </a:r>
            <a:endParaRPr lang="en-US" dirty="0">
              <a:solidFill>
                <a:schemeClr val="bg1"/>
              </a:solidFill>
            </a:endParaRPr>
          </a:p>
        </p:txBody>
      </p:sp>
      <p:sp>
        <p:nvSpPr>
          <p:cNvPr id="3" name="Rectangle 2"/>
          <p:cNvSpPr/>
          <p:nvPr/>
        </p:nvSpPr>
        <p:spPr>
          <a:xfrm>
            <a:off x="464635" y="1460810"/>
            <a:ext cx="10203365" cy="51741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1. Our biggest state festival is..</a:t>
            </a:r>
          </a:p>
          <a:p>
            <a:pPr marL="342900" indent="-342900">
              <a:buAutoNum type="alphaLcParenR"/>
            </a:pPr>
            <a:r>
              <a:rPr lang="en-US" dirty="0">
                <a:solidFill>
                  <a:schemeClr val="bg1"/>
                </a:solidFill>
              </a:rPr>
              <a:t>Victory day    b) Shaheed day     c) Pahela Boisakh     d) Independence day.</a:t>
            </a:r>
          </a:p>
          <a:p>
            <a:pPr marL="342900" indent="-342900">
              <a:buAutoNum type="alphaLcParenR"/>
            </a:pPr>
            <a:endParaRPr lang="en-US" dirty="0">
              <a:solidFill>
                <a:schemeClr val="bg1"/>
              </a:solidFill>
            </a:endParaRPr>
          </a:p>
          <a:p>
            <a:r>
              <a:rPr lang="en-US" sz="2400" dirty="0">
                <a:solidFill>
                  <a:schemeClr val="bg1"/>
                </a:solidFill>
              </a:rPr>
              <a:t>2.The celebration of Independence day begins with..</a:t>
            </a:r>
          </a:p>
          <a:p>
            <a:pPr marL="342900" indent="-342900">
              <a:buAutoNum type="alphaLcParenR"/>
            </a:pPr>
            <a:r>
              <a:rPr lang="en-US" dirty="0">
                <a:solidFill>
                  <a:schemeClr val="bg1"/>
                </a:solidFill>
              </a:rPr>
              <a:t>Procession      b) gun salute         c) placing wearth at the National Memorial    d)none of them</a:t>
            </a:r>
          </a:p>
          <a:p>
            <a:pPr marL="342900" indent="-342900">
              <a:buAutoNum type="alphaLcParenR"/>
            </a:pPr>
            <a:endParaRPr lang="en-US" dirty="0">
              <a:solidFill>
                <a:schemeClr val="bg1"/>
              </a:solidFill>
            </a:endParaRPr>
          </a:p>
          <a:p>
            <a:r>
              <a:rPr lang="en-US" sz="2400" dirty="0">
                <a:solidFill>
                  <a:schemeClr val="bg1"/>
                </a:solidFill>
              </a:rPr>
              <a:t>3. The National Mausoleum is </a:t>
            </a:r>
          </a:p>
          <a:p>
            <a:r>
              <a:rPr lang="en-US" dirty="0">
                <a:solidFill>
                  <a:schemeClr val="bg1"/>
                </a:solidFill>
              </a:rPr>
              <a:t>a)On Dhaka University campus   b)at Ramna     c) at Savar     d) near Dhaka Medical college</a:t>
            </a:r>
          </a:p>
          <a:p>
            <a:br>
              <a:rPr lang="en-US" dirty="0">
                <a:solidFill>
                  <a:schemeClr val="bg1"/>
                </a:solidFill>
              </a:rPr>
            </a:br>
            <a:r>
              <a:rPr lang="en-US" sz="2400" dirty="0">
                <a:solidFill>
                  <a:schemeClr val="bg1"/>
                </a:solidFill>
              </a:rPr>
              <a:t>4. on Independence day a National Parade is held</a:t>
            </a:r>
            <a:endParaRPr lang="en-US" dirty="0">
              <a:solidFill>
                <a:schemeClr val="bg1"/>
              </a:solidFill>
            </a:endParaRPr>
          </a:p>
          <a:p>
            <a:r>
              <a:rPr lang="en-US" dirty="0">
                <a:solidFill>
                  <a:schemeClr val="bg1"/>
                </a:solidFill>
              </a:rPr>
              <a:t>a)At the national parade ground     b)in the street     c)in the decorated vehicle    d)In Bangobondhu stadium</a:t>
            </a:r>
          </a:p>
          <a:p>
            <a:pPr algn="ctr"/>
            <a:endParaRPr lang="en-US" dirty="0">
              <a:solidFill>
                <a:schemeClr val="bg1"/>
              </a:solidFill>
            </a:endParaRPr>
          </a:p>
        </p:txBody>
      </p:sp>
    </p:spTree>
    <p:extLst>
      <p:ext uri="{BB962C8B-B14F-4D97-AF65-F5344CB8AC3E}">
        <p14:creationId xmlns:p14="http://schemas.microsoft.com/office/powerpoint/2010/main" val="14780510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315838" y="283335"/>
            <a:ext cx="8564137" cy="2708804"/>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rPr>
              <a:t>E. Group work</a:t>
            </a:r>
          </a:p>
          <a:p>
            <a:pPr algn="ctr"/>
            <a:r>
              <a:rPr lang="en-US" sz="2400" dirty="0">
                <a:solidFill>
                  <a:schemeClr val="accent1"/>
                </a:solidFill>
              </a:rPr>
              <a:t>Write in brief , how you have celebrated this year’s Independence day at your school.</a:t>
            </a:r>
          </a:p>
        </p:txBody>
      </p:sp>
      <p:pic>
        <p:nvPicPr>
          <p:cNvPr id="4" name="Picture 4">
            <a:extLst>
              <a:ext uri="{FF2B5EF4-FFF2-40B4-BE49-F238E27FC236}">
                <a16:creationId xmlns:a16="http://schemas.microsoft.com/office/drawing/2014/main" id="{0C6AAF21-3192-E418-D178-9169C0721AB5}"/>
              </a:ext>
            </a:extLst>
          </p:cNvPr>
          <p:cNvPicPr>
            <a:picLocks noChangeAspect="1"/>
          </p:cNvPicPr>
          <p:nvPr/>
        </p:nvPicPr>
        <p:blipFill>
          <a:blip r:embed="rId2"/>
          <a:stretch>
            <a:fillRect/>
          </a:stretch>
        </p:blipFill>
        <p:spPr>
          <a:xfrm>
            <a:off x="2506468" y="3145665"/>
            <a:ext cx="5753100" cy="3429000"/>
          </a:xfrm>
          <a:prstGeom prst="rect">
            <a:avLst/>
          </a:prstGeom>
        </p:spPr>
      </p:pic>
    </p:spTree>
    <p:extLst>
      <p:ext uri="{BB962C8B-B14F-4D97-AF65-F5344CB8AC3E}">
        <p14:creationId xmlns:p14="http://schemas.microsoft.com/office/powerpoint/2010/main" val="4103335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129883" y="379142"/>
            <a:ext cx="6634975" cy="1226634"/>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1"/>
                </a:solidFill>
              </a:rPr>
              <a:t>Evaluation</a:t>
            </a:r>
          </a:p>
        </p:txBody>
      </p:sp>
      <p:sp>
        <p:nvSpPr>
          <p:cNvPr id="3" name="Rounded Rectangle 2"/>
          <p:cNvSpPr/>
          <p:nvPr/>
        </p:nvSpPr>
        <p:spPr>
          <a:xfrm>
            <a:off x="1583473" y="2018371"/>
            <a:ext cx="8898673" cy="41259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Fill in the gap from the sec A</a:t>
            </a:r>
          </a:p>
          <a:p>
            <a:pPr algn="ctr"/>
            <a:endParaRPr lang="en-US" sz="2800" dirty="0">
              <a:solidFill>
                <a:schemeClr val="bg1"/>
              </a:solidFill>
            </a:endParaRPr>
          </a:p>
          <a:p>
            <a:r>
              <a:rPr lang="en-US" sz="2800" dirty="0">
                <a:solidFill>
                  <a:schemeClr val="bg1"/>
                </a:solidFill>
              </a:rPr>
              <a:t>26</a:t>
            </a:r>
            <a:r>
              <a:rPr lang="en-US" sz="2800" baseline="30000" dirty="0">
                <a:solidFill>
                  <a:schemeClr val="bg1"/>
                </a:solidFill>
              </a:rPr>
              <a:t>th</a:t>
            </a:r>
            <a:r>
              <a:rPr lang="en-US" sz="2800" dirty="0">
                <a:solidFill>
                  <a:schemeClr val="bg1"/>
                </a:solidFill>
              </a:rPr>
              <a:t> march …is Independence day. This day starts …31 gun salute. On behalf of the nation, the president and the Prime Minister ……..put  the ..at the national memorial at Saver. The country also enjoy a exciting display in National Parade ground.</a:t>
            </a:r>
          </a:p>
          <a:p>
            <a:pPr algn="ctr"/>
            <a:endParaRPr lang="en-US" sz="2800" dirty="0">
              <a:solidFill>
                <a:schemeClr val="bg1"/>
              </a:solidFill>
            </a:endParaRPr>
          </a:p>
        </p:txBody>
      </p:sp>
    </p:spTree>
    <p:extLst>
      <p:ext uri="{BB962C8B-B14F-4D97-AF65-F5344CB8AC3E}">
        <p14:creationId xmlns:p14="http://schemas.microsoft.com/office/powerpoint/2010/main" val="3120340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69951" y="848749"/>
            <a:ext cx="4226313" cy="1527716"/>
          </a:xfrm>
          <a:prstGeom prst="beve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Home work</a:t>
            </a:r>
          </a:p>
        </p:txBody>
      </p:sp>
      <p:sp>
        <p:nvSpPr>
          <p:cNvPr id="3" name="10-Point Star 2"/>
          <p:cNvSpPr/>
          <p:nvPr/>
        </p:nvSpPr>
        <p:spPr>
          <a:xfrm>
            <a:off x="735824" y="3048838"/>
            <a:ext cx="9322420" cy="2776653"/>
          </a:xfrm>
          <a:prstGeom prst="star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Write a dialogue with your friend about how you have observed the Independence  Day in your school campus.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766" y="114300"/>
            <a:ext cx="4031088" cy="286036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566261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
                                        <p:tgtEl>
                                          <p:spTgt spid="3"/>
                                        </p:tgtEl>
                                      </p:cBhvr>
                                    </p:animEffect>
                                    <p:anim calcmode="lin" valueType="num">
                                      <p:cBhvr>
                                        <p:cTn id="16" dur="400" fill="hold"/>
                                        <p:tgtEl>
                                          <p:spTgt spid="3"/>
                                        </p:tgtEl>
                                        <p:attrNameLst>
                                          <p:attrName>ppt_x</p:attrName>
                                        </p:attrNameLst>
                                      </p:cBhvr>
                                      <p:tavLst>
                                        <p:tav tm="0">
                                          <p:val>
                                            <p:strVal val="#ppt_x"/>
                                          </p:val>
                                        </p:tav>
                                        <p:tav tm="100000">
                                          <p:val>
                                            <p:strVal val="#ppt_x"/>
                                          </p:val>
                                        </p:tav>
                                      </p:tavLst>
                                    </p:anim>
                                    <p:anim calcmode="lin" valueType="num">
                                      <p:cBhvr>
                                        <p:cTn id="17" dur="400" fill="hold"/>
                                        <p:tgtEl>
                                          <p:spTgt spid="3"/>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092820" y="211873"/>
            <a:ext cx="9575180" cy="5843239"/>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1">
                    <a:lumMod val="50000"/>
                  </a:schemeClr>
                </a:solidFill>
              </a:rPr>
              <a:t>See</a:t>
            </a:r>
          </a:p>
          <a:p>
            <a:pPr algn="ctr"/>
            <a:r>
              <a:rPr lang="en-US" sz="6000" dirty="0">
                <a:solidFill>
                  <a:schemeClr val="accent1">
                    <a:lumMod val="50000"/>
                  </a:schemeClr>
                </a:solidFill>
              </a:rPr>
              <a:t> you </a:t>
            </a:r>
          </a:p>
          <a:p>
            <a:pPr algn="ctr"/>
            <a:r>
              <a:rPr lang="en-US" sz="6000" dirty="0">
                <a:solidFill>
                  <a:schemeClr val="accent1">
                    <a:lumMod val="50000"/>
                  </a:schemeClr>
                </a:solidFill>
              </a:rPr>
              <a:t>again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18164">
            <a:off x="1472190" y="651361"/>
            <a:ext cx="3453962" cy="514237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50668">
            <a:off x="6191415" y="787252"/>
            <a:ext cx="3590693" cy="5345945"/>
          </a:xfrm>
          <a:prstGeom prst="rect">
            <a:avLst/>
          </a:prstGeom>
        </p:spPr>
      </p:pic>
    </p:spTree>
    <p:extLst>
      <p:ext uri="{BB962C8B-B14F-4D97-AF65-F5344CB8AC3E}">
        <p14:creationId xmlns:p14="http://schemas.microsoft.com/office/powerpoint/2010/main" val="18170192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156" y="1980542"/>
            <a:ext cx="6534912" cy="363895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1">
                    <a:lumMod val="50000"/>
                  </a:schemeClr>
                </a:solidFill>
                <a:latin typeface="Algerian" panose="04020705040A02060702" pitchFamily="82" charset="0"/>
              </a:rPr>
              <a:t>Mst</a:t>
            </a:r>
            <a:r>
              <a:rPr lang="en-US" sz="4000" dirty="0">
                <a:solidFill>
                  <a:schemeClr val="accent1">
                    <a:lumMod val="50000"/>
                  </a:schemeClr>
                </a:solidFill>
                <a:latin typeface="Algerian" panose="04020705040A02060702" pitchFamily="82" charset="0"/>
              </a:rPr>
              <a:t>. </a:t>
            </a:r>
            <a:r>
              <a:rPr lang="en-US" sz="4000" dirty="0" err="1">
                <a:solidFill>
                  <a:schemeClr val="accent1">
                    <a:lumMod val="50000"/>
                  </a:schemeClr>
                </a:solidFill>
                <a:latin typeface="Algerian" panose="04020705040A02060702" pitchFamily="82" charset="0"/>
              </a:rPr>
              <a:t>Sewli</a:t>
            </a:r>
            <a:r>
              <a:rPr lang="en-US" sz="4000" dirty="0">
                <a:solidFill>
                  <a:schemeClr val="accent1">
                    <a:lumMod val="50000"/>
                  </a:schemeClr>
                </a:solidFill>
                <a:latin typeface="Algerian" panose="04020705040A02060702" pitchFamily="82" charset="0"/>
              </a:rPr>
              <a:t> </a:t>
            </a:r>
            <a:r>
              <a:rPr lang="en-US" sz="4000" dirty="0" err="1">
                <a:solidFill>
                  <a:schemeClr val="accent1">
                    <a:lumMod val="50000"/>
                  </a:schemeClr>
                </a:solidFill>
                <a:latin typeface="Algerian" panose="04020705040A02060702" pitchFamily="82" charset="0"/>
              </a:rPr>
              <a:t>Khatun</a:t>
            </a:r>
            <a:endParaRPr lang="en-US" sz="4000" dirty="0">
              <a:solidFill>
                <a:schemeClr val="accent1">
                  <a:lumMod val="50000"/>
                </a:schemeClr>
              </a:solidFill>
              <a:latin typeface="Algerian" panose="04020705040A02060702" pitchFamily="82" charset="0"/>
            </a:endParaRPr>
          </a:p>
          <a:p>
            <a:pPr algn="ctr"/>
            <a:r>
              <a:rPr lang="en-US" sz="4000" dirty="0">
                <a:solidFill>
                  <a:schemeClr val="accent1">
                    <a:lumMod val="50000"/>
                  </a:schemeClr>
                </a:solidFill>
                <a:latin typeface="Algerian" panose="04020705040A02060702" pitchFamily="82" charset="0"/>
              </a:rPr>
              <a:t>Assistant Teacher of </a:t>
            </a:r>
            <a:r>
              <a:rPr lang="en-US" sz="4000" dirty="0" err="1">
                <a:solidFill>
                  <a:schemeClr val="accent1">
                    <a:lumMod val="50000"/>
                  </a:schemeClr>
                </a:solidFill>
                <a:latin typeface="Algerian" panose="04020705040A02060702" pitchFamily="82" charset="0"/>
              </a:rPr>
              <a:t>Bangala</a:t>
            </a:r>
            <a:r>
              <a:rPr lang="en-US" sz="4000" dirty="0">
                <a:solidFill>
                  <a:schemeClr val="accent1">
                    <a:lumMod val="50000"/>
                  </a:schemeClr>
                </a:solidFill>
                <a:latin typeface="Algerian" panose="04020705040A02060702" pitchFamily="82" charset="0"/>
              </a:rPr>
              <a:t> </a:t>
            </a:r>
            <a:r>
              <a:rPr lang="en-US" sz="4000" dirty="0" err="1">
                <a:solidFill>
                  <a:schemeClr val="accent1">
                    <a:lumMod val="50000"/>
                  </a:schemeClr>
                </a:solidFill>
                <a:latin typeface="Algerian" panose="04020705040A02060702" pitchFamily="82" charset="0"/>
              </a:rPr>
              <a:t>Kazi</a:t>
            </a:r>
            <a:r>
              <a:rPr lang="en-US" sz="4000" dirty="0">
                <a:solidFill>
                  <a:schemeClr val="accent1">
                    <a:lumMod val="50000"/>
                  </a:schemeClr>
                </a:solidFill>
                <a:latin typeface="Algerian" panose="04020705040A02060702" pitchFamily="82" charset="0"/>
              </a:rPr>
              <a:t> </a:t>
            </a:r>
            <a:r>
              <a:rPr lang="en-US" sz="4000" dirty="0" err="1">
                <a:solidFill>
                  <a:schemeClr val="accent1">
                    <a:lumMod val="50000"/>
                  </a:schemeClr>
                </a:solidFill>
                <a:latin typeface="Algerian" panose="04020705040A02060702" pitchFamily="82" charset="0"/>
              </a:rPr>
              <a:t>Sydhur</a:t>
            </a:r>
            <a:r>
              <a:rPr lang="en-US" sz="4000" dirty="0">
                <a:solidFill>
                  <a:schemeClr val="accent1">
                    <a:lumMod val="50000"/>
                  </a:schemeClr>
                </a:solidFill>
                <a:latin typeface="Algerian" panose="04020705040A02060702" pitchFamily="82" charset="0"/>
              </a:rPr>
              <a:t> Rahman </a:t>
            </a:r>
            <a:r>
              <a:rPr lang="en-US" sz="4000" dirty="0" err="1">
                <a:solidFill>
                  <a:schemeClr val="accent1">
                    <a:lumMod val="50000"/>
                  </a:schemeClr>
                </a:solidFill>
                <a:latin typeface="Algerian" panose="04020705040A02060702" pitchFamily="82" charset="0"/>
              </a:rPr>
              <a:t>Smrity</a:t>
            </a:r>
            <a:r>
              <a:rPr lang="en-US" sz="4000" dirty="0">
                <a:solidFill>
                  <a:schemeClr val="accent1">
                    <a:lumMod val="50000"/>
                  </a:schemeClr>
                </a:solidFill>
                <a:latin typeface="Algerian" panose="04020705040A02060702" pitchFamily="82" charset="0"/>
              </a:rPr>
              <a:t> High School, </a:t>
            </a:r>
            <a:r>
              <a:rPr lang="en-US" sz="4000" dirty="0" err="1">
                <a:solidFill>
                  <a:schemeClr val="accent1">
                    <a:lumMod val="50000"/>
                  </a:schemeClr>
                </a:solidFill>
                <a:latin typeface="Algerian" panose="04020705040A02060702" pitchFamily="82" charset="0"/>
              </a:rPr>
              <a:t>Ullapara</a:t>
            </a:r>
            <a:r>
              <a:rPr lang="en-US" sz="4000" dirty="0">
                <a:solidFill>
                  <a:schemeClr val="accent1">
                    <a:lumMod val="50000"/>
                  </a:schemeClr>
                </a:solidFill>
                <a:latin typeface="Algerian" panose="04020705040A02060702" pitchFamily="82" charset="0"/>
              </a:rPr>
              <a:t>, </a:t>
            </a:r>
            <a:r>
              <a:rPr lang="en-US" sz="4000" dirty="0" err="1">
                <a:solidFill>
                  <a:schemeClr val="accent1">
                    <a:lumMod val="50000"/>
                  </a:schemeClr>
                </a:solidFill>
                <a:latin typeface="Algerian" panose="04020705040A02060702" pitchFamily="82" charset="0"/>
              </a:rPr>
              <a:t>Sirajgonj</a:t>
            </a:r>
            <a:r>
              <a:rPr lang="en-US" sz="4000" dirty="0">
                <a:solidFill>
                  <a:schemeClr val="accent1">
                    <a:lumMod val="50000"/>
                  </a:schemeClr>
                </a:solidFill>
                <a:latin typeface="Algerian" panose="04020705040A02060702" pitchFamily="82" charset="0"/>
              </a:rPr>
              <a:t>. </a:t>
            </a:r>
          </a:p>
        </p:txBody>
      </p:sp>
      <p:pic>
        <p:nvPicPr>
          <p:cNvPr id="3" name="Picture 4">
            <a:extLst>
              <a:ext uri="{FF2B5EF4-FFF2-40B4-BE49-F238E27FC236}">
                <a16:creationId xmlns:a16="http://schemas.microsoft.com/office/drawing/2014/main" id="{930A238B-7DCA-74EF-2CE4-A301143C2944}"/>
              </a:ext>
            </a:extLst>
          </p:cNvPr>
          <p:cNvPicPr>
            <a:picLocks noChangeAspect="1"/>
          </p:cNvPicPr>
          <p:nvPr/>
        </p:nvPicPr>
        <p:blipFill>
          <a:blip r:embed="rId2"/>
          <a:stretch>
            <a:fillRect/>
          </a:stretch>
        </p:blipFill>
        <p:spPr>
          <a:xfrm>
            <a:off x="8382787" y="1980542"/>
            <a:ext cx="3289057" cy="3638957"/>
          </a:xfrm>
          <a:prstGeom prst="rect">
            <a:avLst/>
          </a:prstGeom>
        </p:spPr>
      </p:pic>
      <p:sp>
        <p:nvSpPr>
          <p:cNvPr id="6" name="Rectangle 5">
            <a:extLst>
              <a:ext uri="{FF2B5EF4-FFF2-40B4-BE49-F238E27FC236}">
                <a16:creationId xmlns:a16="http://schemas.microsoft.com/office/drawing/2014/main" id="{C0CDD2EA-8B2C-0BEC-8085-7B47C1EFA37A}"/>
              </a:ext>
            </a:extLst>
          </p:cNvPr>
          <p:cNvSpPr/>
          <p:nvPr/>
        </p:nvSpPr>
        <p:spPr>
          <a:xfrm>
            <a:off x="2803124" y="231718"/>
            <a:ext cx="7224191" cy="139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Introduction</a:t>
            </a:r>
            <a:r>
              <a:rPr lang="en-US" dirty="0"/>
              <a:t> </a:t>
            </a:r>
          </a:p>
        </p:txBody>
      </p:sp>
    </p:spTree>
    <p:extLst>
      <p:ext uri="{BB962C8B-B14F-4D97-AF65-F5344CB8AC3E}">
        <p14:creationId xmlns:p14="http://schemas.microsoft.com/office/powerpoint/2010/main" val="2247137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1089495" y="563725"/>
            <a:ext cx="9369783" cy="6138016"/>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a:p>
            <a:pPr algn="ctr"/>
            <a:r>
              <a:rPr lang="en-US" sz="4400" dirty="0">
                <a:solidFill>
                  <a:srgbClr val="002060"/>
                </a:solidFill>
              </a:rPr>
              <a:t>Class: 9/10</a:t>
            </a:r>
          </a:p>
          <a:p>
            <a:pPr algn="ctr"/>
            <a:r>
              <a:rPr lang="en-US" sz="4400" dirty="0">
                <a:solidFill>
                  <a:srgbClr val="002060"/>
                </a:solidFill>
              </a:rPr>
              <a:t>Subject: English For Today</a:t>
            </a:r>
          </a:p>
          <a:p>
            <a:pPr algn="ctr"/>
            <a:r>
              <a:rPr lang="en-US" sz="4400" dirty="0">
                <a:solidFill>
                  <a:srgbClr val="002060"/>
                </a:solidFill>
              </a:rPr>
              <a:t>Unit:3</a:t>
            </a:r>
          </a:p>
          <a:p>
            <a:pPr algn="ctr"/>
            <a:r>
              <a:rPr lang="en-US" sz="4400" dirty="0">
                <a:solidFill>
                  <a:srgbClr val="002060"/>
                </a:solidFill>
              </a:rPr>
              <a:t>Lesson:05</a:t>
            </a:r>
          </a:p>
          <a:p>
            <a:pPr algn="ctr"/>
            <a:r>
              <a:rPr lang="en-US" sz="4400" dirty="0">
                <a:solidFill>
                  <a:srgbClr val="002060"/>
                </a:solidFill>
              </a:rPr>
              <a:t>Page:36</a:t>
            </a:r>
          </a:p>
          <a:p>
            <a:pPr algn="ctr"/>
            <a:r>
              <a:rPr lang="en-US" sz="4400" dirty="0">
                <a:solidFill>
                  <a:srgbClr val="002060"/>
                </a:solidFill>
              </a:rPr>
              <a:t>Time: 50 </a:t>
            </a:r>
            <a:r>
              <a:rPr lang="en-US" sz="4400" dirty="0" err="1">
                <a:solidFill>
                  <a:srgbClr val="002060"/>
                </a:solidFill>
              </a:rPr>
              <a:t>mins</a:t>
            </a:r>
            <a:endParaRPr lang="en-US" sz="4400" dirty="0">
              <a:solidFill>
                <a:srgbClr val="002060"/>
              </a:solidFill>
            </a:endParaRPr>
          </a:p>
        </p:txBody>
      </p:sp>
      <p:sp>
        <p:nvSpPr>
          <p:cNvPr id="4" name="Oval 3"/>
          <p:cNvSpPr/>
          <p:nvPr/>
        </p:nvSpPr>
        <p:spPr>
          <a:xfrm>
            <a:off x="2963119" y="1041722"/>
            <a:ext cx="6099858" cy="1122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lumMod val="75000"/>
                  </a:schemeClr>
                </a:solidFill>
              </a:rPr>
              <a:t>Lesson info</a:t>
            </a:r>
          </a:p>
        </p:txBody>
      </p:sp>
    </p:spTree>
    <p:extLst>
      <p:ext uri="{BB962C8B-B14F-4D97-AF65-F5344CB8AC3E}">
        <p14:creationId xmlns:p14="http://schemas.microsoft.com/office/powerpoint/2010/main" val="63107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96" y="373487"/>
            <a:ext cx="4645862" cy="2693097"/>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888" y="373487"/>
            <a:ext cx="4623259" cy="2534521"/>
          </a:xfrm>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888" y="3271235"/>
            <a:ext cx="4653625" cy="3013656"/>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44" y="3271235"/>
            <a:ext cx="4554345" cy="2909870"/>
          </a:xfrm>
          <a:prstGeom prst="roundRect">
            <a:avLst>
              <a:gd name="adj" fmla="val 11111"/>
            </a:avLst>
          </a:prstGeom>
          <a:ln w="190500" cap="rnd">
            <a:solidFill>
              <a:schemeClr val="accent1">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648655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gon 1"/>
          <p:cNvSpPr/>
          <p:nvPr/>
        </p:nvSpPr>
        <p:spPr>
          <a:xfrm>
            <a:off x="2852514" y="624312"/>
            <a:ext cx="5988205" cy="2085278"/>
          </a:xfrm>
          <a:prstGeom prst="decag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3200" dirty="0">
                <a:solidFill>
                  <a:schemeClr val="bg1"/>
                </a:solidFill>
              </a:rPr>
              <a:t>Let’s discuss about</a:t>
            </a:r>
            <a:r>
              <a:rPr lang="en-US" sz="3200" dirty="0"/>
              <a:t>…… </a:t>
            </a:r>
          </a:p>
          <a:p>
            <a:pPr algn="ctr"/>
            <a:endParaRPr lang="en-US" sz="3200" dirty="0"/>
          </a:p>
        </p:txBody>
      </p:sp>
      <p:sp>
        <p:nvSpPr>
          <p:cNvPr id="3" name="Flowchart: Alternate Process 2"/>
          <p:cNvSpPr/>
          <p:nvPr/>
        </p:nvSpPr>
        <p:spPr>
          <a:xfrm>
            <a:off x="2202288" y="3031562"/>
            <a:ext cx="7085030" cy="2207941"/>
          </a:xfrm>
          <a:prstGeom prst="flowChartAlternateProcess">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6">
                    <a:lumMod val="50000"/>
                  </a:schemeClr>
                </a:solidFill>
                <a:latin typeface="Algerian" panose="04020705040A02060702" pitchFamily="82" charset="0"/>
              </a:rPr>
              <a:t>Independence day</a:t>
            </a:r>
          </a:p>
        </p:txBody>
      </p:sp>
    </p:spTree>
    <p:extLst>
      <p:ext uri="{BB962C8B-B14F-4D97-AF65-F5344CB8AC3E}">
        <p14:creationId xmlns:p14="http://schemas.microsoft.com/office/powerpoint/2010/main" val="19071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 Arrow Callout 1"/>
          <p:cNvSpPr/>
          <p:nvPr/>
        </p:nvSpPr>
        <p:spPr>
          <a:xfrm>
            <a:off x="778073" y="1429555"/>
            <a:ext cx="11022431" cy="5293217"/>
          </a:xfrm>
          <a:prstGeom prst="quadArrowCallout">
            <a:avLst/>
          </a:prstGeom>
          <a:gradFill>
            <a:gsLst>
              <a:gs pos="48692">
                <a:schemeClr val="bg2">
                  <a:lumMod val="40000"/>
                  <a:lumOff val="60000"/>
                </a:schemeClr>
              </a:gs>
              <a:gs pos="36000">
                <a:schemeClr val="accent6">
                  <a:lumMod val="75000"/>
                </a:schemeClr>
              </a:gs>
              <a:gs pos="63000">
                <a:schemeClr val="accent3">
                  <a:lumMod val="7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By end of the lesson SS will be able to</a:t>
            </a:r>
          </a:p>
          <a:p>
            <a:r>
              <a:rPr lang="en-US" sz="2400" dirty="0">
                <a:solidFill>
                  <a:schemeClr val="bg1"/>
                </a:solidFill>
              </a:rPr>
              <a:t>#  Ask and answer question</a:t>
            </a:r>
          </a:p>
          <a:p>
            <a:r>
              <a:rPr lang="en-US" sz="2800" dirty="0">
                <a:solidFill>
                  <a:schemeClr val="bg1"/>
                </a:solidFill>
              </a:rPr>
              <a:t>#   </a:t>
            </a:r>
            <a:r>
              <a:rPr lang="en-US" sz="2400" dirty="0">
                <a:solidFill>
                  <a:schemeClr val="bg1"/>
                </a:solidFill>
              </a:rPr>
              <a:t>read and understand text  </a:t>
            </a:r>
          </a:p>
          <a:p>
            <a:r>
              <a:rPr lang="en-US" sz="2400" dirty="0">
                <a:solidFill>
                  <a:schemeClr val="bg1"/>
                </a:solidFill>
              </a:rPr>
              <a:t>      through silent reading</a:t>
            </a:r>
          </a:p>
          <a:p>
            <a:r>
              <a:rPr lang="en-US" sz="2400" dirty="0">
                <a:solidFill>
                  <a:schemeClr val="bg1"/>
                </a:solidFill>
              </a:rPr>
              <a:t> #  Infer meaning from the contex</a:t>
            </a:r>
            <a:r>
              <a:rPr lang="en-US" dirty="0">
                <a:solidFill>
                  <a:schemeClr val="bg1"/>
                </a:solidFill>
              </a:rPr>
              <a:t>t</a:t>
            </a:r>
          </a:p>
        </p:txBody>
      </p:sp>
      <p:sp>
        <p:nvSpPr>
          <p:cNvPr id="3" name="Down Arrow 2"/>
          <p:cNvSpPr/>
          <p:nvPr/>
        </p:nvSpPr>
        <p:spPr>
          <a:xfrm>
            <a:off x="3554452" y="0"/>
            <a:ext cx="5469674" cy="128587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Lesson output</a:t>
            </a:r>
          </a:p>
        </p:txBody>
      </p:sp>
    </p:spTree>
    <p:extLst>
      <p:ext uri="{BB962C8B-B14F-4D97-AF65-F5344CB8AC3E}">
        <p14:creationId xmlns:p14="http://schemas.microsoft.com/office/powerpoint/2010/main" val="329046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414" y="462030"/>
            <a:ext cx="9612352" cy="88094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rPr>
              <a:t>Look at the picture and ask and </a:t>
            </a:r>
            <a:r>
              <a:rPr lang="en-US" sz="2800" dirty="0" err="1">
                <a:solidFill>
                  <a:schemeClr val="bg2">
                    <a:lumMod val="50000"/>
                  </a:schemeClr>
                </a:solidFill>
              </a:rPr>
              <a:t>anwser</a:t>
            </a:r>
            <a:r>
              <a:rPr lang="en-US" sz="2800" dirty="0">
                <a:solidFill>
                  <a:schemeClr val="bg2">
                    <a:lumMod val="50000"/>
                  </a:schemeClr>
                </a:solidFill>
              </a:rPr>
              <a:t> the question</a:t>
            </a:r>
          </a:p>
        </p:txBody>
      </p:sp>
      <p:sp>
        <p:nvSpPr>
          <p:cNvPr id="3" name="Rectangle 2"/>
          <p:cNvSpPr/>
          <p:nvPr/>
        </p:nvSpPr>
        <p:spPr>
          <a:xfrm>
            <a:off x="6015534" y="2401205"/>
            <a:ext cx="5921298" cy="275811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1.  What can you see in the picture ?</a:t>
            </a:r>
          </a:p>
          <a:p>
            <a:r>
              <a:rPr lang="en-US" sz="2800" dirty="0">
                <a:solidFill>
                  <a:schemeClr val="bg1"/>
                </a:solidFill>
              </a:rPr>
              <a:t>2.   Where is it ?</a:t>
            </a:r>
          </a:p>
          <a:p>
            <a:r>
              <a:rPr lang="en-US" sz="2800" dirty="0">
                <a:solidFill>
                  <a:schemeClr val="bg1"/>
                </a:solidFill>
              </a:rPr>
              <a:t>3.   Why was it built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14" y="1775877"/>
            <a:ext cx="5015243" cy="4008769"/>
          </a:xfrm>
          <a:prstGeom prst="rect">
            <a:avLst/>
          </a:prstGeom>
          <a:ln w="889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67430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2388" y="1951463"/>
            <a:ext cx="8950714" cy="46296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solidFill>
                  <a:schemeClr val="bg1"/>
                </a:solidFill>
              </a:rPr>
              <a:t>In the picture I can see a great tower. This is our National Memorial.</a:t>
            </a:r>
          </a:p>
          <a:p>
            <a:pPr marL="342900" indent="-342900">
              <a:buAutoNum type="arabicPeriod"/>
            </a:pPr>
            <a:endParaRPr lang="en-US" sz="2400" dirty="0">
              <a:solidFill>
                <a:schemeClr val="bg1"/>
              </a:solidFill>
            </a:endParaRPr>
          </a:p>
          <a:p>
            <a:r>
              <a:rPr lang="en-US" sz="2400" dirty="0">
                <a:solidFill>
                  <a:schemeClr val="bg1"/>
                </a:solidFill>
              </a:rPr>
              <a:t>2.  It is situated at  Saver near Dhaka.</a:t>
            </a:r>
          </a:p>
          <a:p>
            <a:endParaRPr lang="en-US" sz="2400" dirty="0">
              <a:solidFill>
                <a:schemeClr val="bg1"/>
              </a:solidFill>
            </a:endParaRPr>
          </a:p>
          <a:p>
            <a:r>
              <a:rPr lang="en-US" sz="2400" dirty="0">
                <a:solidFill>
                  <a:schemeClr val="bg1"/>
                </a:solidFill>
              </a:rPr>
              <a:t>3.  It was built with a view to keeping the memory of the supreme sacrifice of the great sons of our country in the war of Independence. The memorial is also a symbol of the nation’s respect and live to the martyrs of the Independence.</a:t>
            </a:r>
          </a:p>
        </p:txBody>
      </p:sp>
      <p:sp>
        <p:nvSpPr>
          <p:cNvPr id="3" name="Smiley Face 2"/>
          <p:cNvSpPr/>
          <p:nvPr/>
        </p:nvSpPr>
        <p:spPr>
          <a:xfrm>
            <a:off x="3088887" y="713678"/>
            <a:ext cx="5129561" cy="1237785"/>
          </a:xfrm>
          <a:prstGeom prst="smileyFac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Probable answer</a:t>
            </a:r>
          </a:p>
        </p:txBody>
      </p:sp>
    </p:spTree>
    <p:extLst>
      <p:ext uri="{BB962C8B-B14F-4D97-AF65-F5344CB8AC3E}">
        <p14:creationId xmlns:p14="http://schemas.microsoft.com/office/powerpoint/2010/main" val="3506031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Oval 3"/>
          <p:cNvSpPr/>
          <p:nvPr/>
        </p:nvSpPr>
        <p:spPr>
          <a:xfrm>
            <a:off x="2140309" y="631065"/>
            <a:ext cx="6849146" cy="5679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B</a:t>
            </a:r>
            <a:r>
              <a:rPr lang="en-US" sz="3600" dirty="0"/>
              <a:t>.    Silent Reading</a:t>
            </a:r>
          </a:p>
        </p:txBody>
      </p:sp>
    </p:spTree>
    <p:extLst>
      <p:ext uri="{BB962C8B-B14F-4D97-AF65-F5344CB8AC3E}">
        <p14:creationId xmlns:p14="http://schemas.microsoft.com/office/powerpoint/2010/main" val="952376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240</TotalTime>
  <Words>523</Words>
  <Application>Microsoft Office PowerPoint</Application>
  <PresentationFormat>Widescreen</PresentationFormat>
  <Paragraphs>138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8801743071062</cp:lastModifiedBy>
  <cp:revision>84</cp:revision>
  <dcterms:created xsi:type="dcterms:W3CDTF">2019-07-03T06:53:01Z</dcterms:created>
  <dcterms:modified xsi:type="dcterms:W3CDTF">2022-11-08T16:36:25Z</dcterms:modified>
</cp:coreProperties>
</file>