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5C7"/>
    <a:srgbClr val="F13FA5"/>
    <a:srgbClr val="FF0066"/>
    <a:srgbClr val="17DF0D"/>
    <a:srgbClr val="FF3300"/>
    <a:srgbClr val="AE513E"/>
    <a:srgbClr val="7DB392"/>
    <a:srgbClr val="6B7581"/>
    <a:srgbClr val="BBCB21"/>
    <a:srgbClr val="AFB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7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9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6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0053-2421-43D1-BE5B-F62358967B9D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62EA7-860C-48B8-A6FB-AC4C2F2EE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9.jp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8214" y="715106"/>
            <a:ext cx="7948247" cy="6916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43354" y="885091"/>
            <a:ext cx="7197969" cy="351692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9310255" y="715106"/>
            <a:ext cx="1922586" cy="5168506"/>
            <a:chOff x="1002320" y="800099"/>
            <a:chExt cx="1922586" cy="5168506"/>
          </a:xfrm>
        </p:grpSpPr>
        <p:sp>
          <p:nvSpPr>
            <p:cNvPr id="10" name="Freeform 9"/>
            <p:cNvSpPr/>
            <p:nvPr/>
          </p:nvSpPr>
          <p:spPr>
            <a:xfrm>
              <a:off x="1002320" y="4151527"/>
              <a:ext cx="1922586" cy="1817078"/>
            </a:xfrm>
            <a:custGeom>
              <a:avLst/>
              <a:gdLst>
                <a:gd name="connsiteX0" fmla="*/ 961292 w 1922586"/>
                <a:gd name="connsiteY0" fmla="*/ 93785 h 1817078"/>
                <a:gd name="connsiteX1" fmla="*/ 817684 w 1922586"/>
                <a:gd name="connsiteY1" fmla="*/ 240324 h 1817078"/>
                <a:gd name="connsiteX2" fmla="*/ 961292 w 1922586"/>
                <a:gd name="connsiteY2" fmla="*/ 386863 h 1817078"/>
                <a:gd name="connsiteX3" fmla="*/ 1104900 w 1922586"/>
                <a:gd name="connsiteY3" fmla="*/ 240324 h 1817078"/>
                <a:gd name="connsiteX4" fmla="*/ 961292 w 1922586"/>
                <a:gd name="connsiteY4" fmla="*/ 93785 h 1817078"/>
                <a:gd name="connsiteX5" fmla="*/ 961293 w 1922586"/>
                <a:gd name="connsiteY5" fmla="*/ 0 h 1817078"/>
                <a:gd name="connsiteX6" fmla="*/ 1922586 w 1922586"/>
                <a:gd name="connsiteY6" fmla="*/ 908539 h 1817078"/>
                <a:gd name="connsiteX7" fmla="*/ 961293 w 1922586"/>
                <a:gd name="connsiteY7" fmla="*/ 1817078 h 1817078"/>
                <a:gd name="connsiteX8" fmla="*/ 0 w 1922586"/>
                <a:gd name="connsiteY8" fmla="*/ 908539 h 1817078"/>
                <a:gd name="connsiteX9" fmla="*/ 961293 w 1922586"/>
                <a:gd name="connsiteY9" fmla="*/ 0 h 18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586" h="1817078">
                  <a:moveTo>
                    <a:pt x="961292" y="93785"/>
                  </a:moveTo>
                  <a:cubicBezTo>
                    <a:pt x="881979" y="93785"/>
                    <a:pt x="817684" y="159393"/>
                    <a:pt x="817684" y="240324"/>
                  </a:cubicBezTo>
                  <a:cubicBezTo>
                    <a:pt x="817684" y="321255"/>
                    <a:pt x="881979" y="386863"/>
                    <a:pt x="961292" y="386863"/>
                  </a:cubicBezTo>
                  <a:cubicBezTo>
                    <a:pt x="1040605" y="386863"/>
                    <a:pt x="1104900" y="321255"/>
                    <a:pt x="1104900" y="240324"/>
                  </a:cubicBezTo>
                  <a:cubicBezTo>
                    <a:pt x="1104900" y="159393"/>
                    <a:pt x="1040605" y="93785"/>
                    <a:pt x="961292" y="93785"/>
                  </a:cubicBezTo>
                  <a:close/>
                  <a:moveTo>
                    <a:pt x="961293" y="0"/>
                  </a:moveTo>
                  <a:cubicBezTo>
                    <a:pt x="1492200" y="0"/>
                    <a:pt x="1922586" y="406767"/>
                    <a:pt x="1922586" y="908539"/>
                  </a:cubicBezTo>
                  <a:cubicBezTo>
                    <a:pt x="1922586" y="1410311"/>
                    <a:pt x="1492200" y="1817078"/>
                    <a:pt x="961293" y="1817078"/>
                  </a:cubicBezTo>
                  <a:cubicBezTo>
                    <a:pt x="430386" y="1817078"/>
                    <a:pt x="0" y="1410311"/>
                    <a:pt x="0" y="908539"/>
                  </a:cubicBezTo>
                  <a:cubicBezTo>
                    <a:pt x="0" y="406767"/>
                    <a:pt x="430386" y="0"/>
                    <a:pt x="9612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1000">
                  <a:schemeClr val="accent4">
                    <a:lumMod val="97000"/>
                    <a:lumOff val="3000"/>
                  </a:schemeClr>
                </a:gs>
                <a:gs pos="86000">
                  <a:schemeClr val="accent4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676399" y="800099"/>
              <a:ext cx="574431" cy="4692342"/>
              <a:chOff x="1676399" y="800099"/>
              <a:chExt cx="574431" cy="4692342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676399" y="800099"/>
                <a:ext cx="574431" cy="521676"/>
                <a:chOff x="1424354" y="800099"/>
                <a:chExt cx="574431" cy="521676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1424354" y="800099"/>
                  <a:ext cx="574431" cy="52167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1515209" y="863843"/>
                  <a:ext cx="392721" cy="3941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/>
              <p:cNvCxnSpPr>
                <a:stCxn id="6" idx="4"/>
                <a:endCxn id="10" idx="5"/>
              </p:cNvCxnSpPr>
              <p:nvPr/>
            </p:nvCxnSpPr>
            <p:spPr>
              <a:xfrm flipH="1">
                <a:off x="1963613" y="1321775"/>
                <a:ext cx="2" cy="28297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1967696" y="4109013"/>
                <a:ext cx="57874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1886672" y="4109013"/>
                <a:ext cx="76941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676399" y="4907666"/>
                <a:ext cx="574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স্বা</a:t>
                </a:r>
                <a:endParaRPr lang="en-US" sz="3200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0945066" y="715106"/>
            <a:ext cx="1922586" cy="5168506"/>
            <a:chOff x="1002320" y="800099"/>
            <a:chExt cx="1922586" cy="5168506"/>
          </a:xfrm>
        </p:grpSpPr>
        <p:sp>
          <p:nvSpPr>
            <p:cNvPr id="51" name="Freeform 50"/>
            <p:cNvSpPr/>
            <p:nvPr/>
          </p:nvSpPr>
          <p:spPr>
            <a:xfrm>
              <a:off x="1002320" y="4151527"/>
              <a:ext cx="1922586" cy="1817078"/>
            </a:xfrm>
            <a:custGeom>
              <a:avLst/>
              <a:gdLst>
                <a:gd name="connsiteX0" fmla="*/ 961292 w 1922586"/>
                <a:gd name="connsiteY0" fmla="*/ 93785 h 1817078"/>
                <a:gd name="connsiteX1" fmla="*/ 817684 w 1922586"/>
                <a:gd name="connsiteY1" fmla="*/ 240324 h 1817078"/>
                <a:gd name="connsiteX2" fmla="*/ 961292 w 1922586"/>
                <a:gd name="connsiteY2" fmla="*/ 386863 h 1817078"/>
                <a:gd name="connsiteX3" fmla="*/ 1104900 w 1922586"/>
                <a:gd name="connsiteY3" fmla="*/ 240324 h 1817078"/>
                <a:gd name="connsiteX4" fmla="*/ 961292 w 1922586"/>
                <a:gd name="connsiteY4" fmla="*/ 93785 h 1817078"/>
                <a:gd name="connsiteX5" fmla="*/ 961293 w 1922586"/>
                <a:gd name="connsiteY5" fmla="*/ 0 h 1817078"/>
                <a:gd name="connsiteX6" fmla="*/ 1922586 w 1922586"/>
                <a:gd name="connsiteY6" fmla="*/ 908539 h 1817078"/>
                <a:gd name="connsiteX7" fmla="*/ 961293 w 1922586"/>
                <a:gd name="connsiteY7" fmla="*/ 1817078 h 1817078"/>
                <a:gd name="connsiteX8" fmla="*/ 0 w 1922586"/>
                <a:gd name="connsiteY8" fmla="*/ 908539 h 1817078"/>
                <a:gd name="connsiteX9" fmla="*/ 961293 w 1922586"/>
                <a:gd name="connsiteY9" fmla="*/ 0 h 18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586" h="1817078">
                  <a:moveTo>
                    <a:pt x="961292" y="93785"/>
                  </a:moveTo>
                  <a:cubicBezTo>
                    <a:pt x="881979" y="93785"/>
                    <a:pt x="817684" y="159393"/>
                    <a:pt x="817684" y="240324"/>
                  </a:cubicBezTo>
                  <a:cubicBezTo>
                    <a:pt x="817684" y="321255"/>
                    <a:pt x="881979" y="386863"/>
                    <a:pt x="961292" y="386863"/>
                  </a:cubicBezTo>
                  <a:cubicBezTo>
                    <a:pt x="1040605" y="386863"/>
                    <a:pt x="1104900" y="321255"/>
                    <a:pt x="1104900" y="240324"/>
                  </a:cubicBezTo>
                  <a:cubicBezTo>
                    <a:pt x="1104900" y="159393"/>
                    <a:pt x="1040605" y="93785"/>
                    <a:pt x="961292" y="93785"/>
                  </a:cubicBezTo>
                  <a:close/>
                  <a:moveTo>
                    <a:pt x="961293" y="0"/>
                  </a:moveTo>
                  <a:cubicBezTo>
                    <a:pt x="1492200" y="0"/>
                    <a:pt x="1922586" y="406767"/>
                    <a:pt x="1922586" y="908539"/>
                  </a:cubicBezTo>
                  <a:cubicBezTo>
                    <a:pt x="1922586" y="1410311"/>
                    <a:pt x="1492200" y="1817078"/>
                    <a:pt x="961293" y="1817078"/>
                  </a:cubicBezTo>
                  <a:cubicBezTo>
                    <a:pt x="430386" y="1817078"/>
                    <a:pt x="0" y="1410311"/>
                    <a:pt x="0" y="908539"/>
                  </a:cubicBezTo>
                  <a:cubicBezTo>
                    <a:pt x="0" y="406767"/>
                    <a:pt x="430386" y="0"/>
                    <a:pt x="9612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676399" y="800099"/>
              <a:ext cx="574431" cy="4692342"/>
              <a:chOff x="1676399" y="800099"/>
              <a:chExt cx="574431" cy="469234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1676399" y="800099"/>
                <a:ext cx="574431" cy="521676"/>
                <a:chOff x="1424354" y="800099"/>
                <a:chExt cx="574431" cy="521676"/>
              </a:xfrm>
            </p:grpSpPr>
            <p:sp>
              <p:nvSpPr>
                <p:cNvPr id="58" name="Oval 57"/>
                <p:cNvSpPr/>
                <p:nvPr/>
              </p:nvSpPr>
              <p:spPr>
                <a:xfrm>
                  <a:off x="1424354" y="800099"/>
                  <a:ext cx="574431" cy="52167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1515209" y="863843"/>
                  <a:ext cx="392721" cy="394188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4" name="Straight Connector 53"/>
              <p:cNvCxnSpPr>
                <a:stCxn id="58" idx="4"/>
                <a:endCxn id="51" idx="5"/>
              </p:cNvCxnSpPr>
              <p:nvPr/>
            </p:nvCxnSpPr>
            <p:spPr>
              <a:xfrm flipH="1">
                <a:off x="1963613" y="1321775"/>
                <a:ext cx="2" cy="28297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1967696" y="4109013"/>
                <a:ext cx="57874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 flipH="1">
                <a:off x="1886672" y="4109013"/>
                <a:ext cx="76941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676399" y="4907666"/>
                <a:ext cx="574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গ</a:t>
                </a:r>
                <a:endParaRPr lang="en-US" sz="3200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2732051" y="715106"/>
            <a:ext cx="1922586" cy="5168506"/>
            <a:chOff x="1002320" y="800099"/>
            <a:chExt cx="1922586" cy="5168506"/>
          </a:xfrm>
        </p:grpSpPr>
        <p:sp>
          <p:nvSpPr>
            <p:cNvPr id="61" name="Freeform 60"/>
            <p:cNvSpPr/>
            <p:nvPr/>
          </p:nvSpPr>
          <p:spPr>
            <a:xfrm>
              <a:off x="1002320" y="4151527"/>
              <a:ext cx="1922586" cy="1817078"/>
            </a:xfrm>
            <a:custGeom>
              <a:avLst/>
              <a:gdLst>
                <a:gd name="connsiteX0" fmla="*/ 961292 w 1922586"/>
                <a:gd name="connsiteY0" fmla="*/ 93785 h 1817078"/>
                <a:gd name="connsiteX1" fmla="*/ 817684 w 1922586"/>
                <a:gd name="connsiteY1" fmla="*/ 240324 h 1817078"/>
                <a:gd name="connsiteX2" fmla="*/ 961292 w 1922586"/>
                <a:gd name="connsiteY2" fmla="*/ 386863 h 1817078"/>
                <a:gd name="connsiteX3" fmla="*/ 1104900 w 1922586"/>
                <a:gd name="connsiteY3" fmla="*/ 240324 h 1817078"/>
                <a:gd name="connsiteX4" fmla="*/ 961292 w 1922586"/>
                <a:gd name="connsiteY4" fmla="*/ 93785 h 1817078"/>
                <a:gd name="connsiteX5" fmla="*/ 961293 w 1922586"/>
                <a:gd name="connsiteY5" fmla="*/ 0 h 1817078"/>
                <a:gd name="connsiteX6" fmla="*/ 1922586 w 1922586"/>
                <a:gd name="connsiteY6" fmla="*/ 908539 h 1817078"/>
                <a:gd name="connsiteX7" fmla="*/ 961293 w 1922586"/>
                <a:gd name="connsiteY7" fmla="*/ 1817078 h 1817078"/>
                <a:gd name="connsiteX8" fmla="*/ 0 w 1922586"/>
                <a:gd name="connsiteY8" fmla="*/ 908539 h 1817078"/>
                <a:gd name="connsiteX9" fmla="*/ 961293 w 1922586"/>
                <a:gd name="connsiteY9" fmla="*/ 0 h 18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586" h="1817078">
                  <a:moveTo>
                    <a:pt x="961292" y="93785"/>
                  </a:moveTo>
                  <a:cubicBezTo>
                    <a:pt x="881979" y="93785"/>
                    <a:pt x="817684" y="159393"/>
                    <a:pt x="817684" y="240324"/>
                  </a:cubicBezTo>
                  <a:cubicBezTo>
                    <a:pt x="817684" y="321255"/>
                    <a:pt x="881979" y="386863"/>
                    <a:pt x="961292" y="386863"/>
                  </a:cubicBezTo>
                  <a:cubicBezTo>
                    <a:pt x="1040605" y="386863"/>
                    <a:pt x="1104900" y="321255"/>
                    <a:pt x="1104900" y="240324"/>
                  </a:cubicBezTo>
                  <a:cubicBezTo>
                    <a:pt x="1104900" y="159393"/>
                    <a:pt x="1040605" y="93785"/>
                    <a:pt x="961292" y="93785"/>
                  </a:cubicBezTo>
                  <a:close/>
                  <a:moveTo>
                    <a:pt x="961293" y="0"/>
                  </a:moveTo>
                  <a:cubicBezTo>
                    <a:pt x="1492200" y="0"/>
                    <a:pt x="1922586" y="406767"/>
                    <a:pt x="1922586" y="908539"/>
                  </a:cubicBezTo>
                  <a:cubicBezTo>
                    <a:pt x="1922586" y="1410311"/>
                    <a:pt x="1492200" y="1817078"/>
                    <a:pt x="961293" y="1817078"/>
                  </a:cubicBezTo>
                  <a:cubicBezTo>
                    <a:pt x="430386" y="1817078"/>
                    <a:pt x="0" y="1410311"/>
                    <a:pt x="0" y="908539"/>
                  </a:cubicBezTo>
                  <a:cubicBezTo>
                    <a:pt x="0" y="406767"/>
                    <a:pt x="430386" y="0"/>
                    <a:pt x="9612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676399" y="800099"/>
              <a:ext cx="574431" cy="4692342"/>
              <a:chOff x="1676399" y="800099"/>
              <a:chExt cx="574431" cy="4692342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676399" y="800099"/>
                <a:ext cx="574431" cy="521676"/>
                <a:chOff x="1424354" y="800099"/>
                <a:chExt cx="574431" cy="521676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1424354" y="800099"/>
                  <a:ext cx="574431" cy="52167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1515209" y="863843"/>
                  <a:ext cx="392721" cy="39418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4" name="Straight Connector 63"/>
              <p:cNvCxnSpPr>
                <a:stCxn id="68" idx="4"/>
                <a:endCxn id="61" idx="5"/>
              </p:cNvCxnSpPr>
              <p:nvPr/>
            </p:nvCxnSpPr>
            <p:spPr>
              <a:xfrm flipH="1">
                <a:off x="1963613" y="1321775"/>
                <a:ext cx="2" cy="28297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Freeform 64"/>
              <p:cNvSpPr/>
              <p:nvPr/>
            </p:nvSpPr>
            <p:spPr>
              <a:xfrm>
                <a:off x="1967696" y="4109013"/>
                <a:ext cx="57874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 flipH="1">
                <a:off x="1886672" y="4109013"/>
                <a:ext cx="76941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676399" y="4907666"/>
                <a:ext cx="574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ত</a:t>
                </a:r>
                <a:endParaRPr lang="en-US" sz="3200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14559096" y="715106"/>
            <a:ext cx="1922586" cy="5168506"/>
            <a:chOff x="1002320" y="800099"/>
            <a:chExt cx="1922586" cy="5168506"/>
          </a:xfrm>
        </p:grpSpPr>
        <p:sp>
          <p:nvSpPr>
            <p:cNvPr id="71" name="Freeform 70"/>
            <p:cNvSpPr/>
            <p:nvPr/>
          </p:nvSpPr>
          <p:spPr>
            <a:xfrm>
              <a:off x="1002320" y="4151527"/>
              <a:ext cx="1922586" cy="1817078"/>
            </a:xfrm>
            <a:custGeom>
              <a:avLst/>
              <a:gdLst>
                <a:gd name="connsiteX0" fmla="*/ 961292 w 1922586"/>
                <a:gd name="connsiteY0" fmla="*/ 93785 h 1817078"/>
                <a:gd name="connsiteX1" fmla="*/ 817684 w 1922586"/>
                <a:gd name="connsiteY1" fmla="*/ 240324 h 1817078"/>
                <a:gd name="connsiteX2" fmla="*/ 961292 w 1922586"/>
                <a:gd name="connsiteY2" fmla="*/ 386863 h 1817078"/>
                <a:gd name="connsiteX3" fmla="*/ 1104900 w 1922586"/>
                <a:gd name="connsiteY3" fmla="*/ 240324 h 1817078"/>
                <a:gd name="connsiteX4" fmla="*/ 961292 w 1922586"/>
                <a:gd name="connsiteY4" fmla="*/ 93785 h 1817078"/>
                <a:gd name="connsiteX5" fmla="*/ 961293 w 1922586"/>
                <a:gd name="connsiteY5" fmla="*/ 0 h 1817078"/>
                <a:gd name="connsiteX6" fmla="*/ 1922586 w 1922586"/>
                <a:gd name="connsiteY6" fmla="*/ 908539 h 1817078"/>
                <a:gd name="connsiteX7" fmla="*/ 961293 w 1922586"/>
                <a:gd name="connsiteY7" fmla="*/ 1817078 h 1817078"/>
                <a:gd name="connsiteX8" fmla="*/ 0 w 1922586"/>
                <a:gd name="connsiteY8" fmla="*/ 908539 h 1817078"/>
                <a:gd name="connsiteX9" fmla="*/ 961293 w 1922586"/>
                <a:gd name="connsiteY9" fmla="*/ 0 h 181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2586" h="1817078">
                  <a:moveTo>
                    <a:pt x="961292" y="93785"/>
                  </a:moveTo>
                  <a:cubicBezTo>
                    <a:pt x="881979" y="93785"/>
                    <a:pt x="817684" y="159393"/>
                    <a:pt x="817684" y="240324"/>
                  </a:cubicBezTo>
                  <a:cubicBezTo>
                    <a:pt x="817684" y="321255"/>
                    <a:pt x="881979" y="386863"/>
                    <a:pt x="961292" y="386863"/>
                  </a:cubicBezTo>
                  <a:cubicBezTo>
                    <a:pt x="1040605" y="386863"/>
                    <a:pt x="1104900" y="321255"/>
                    <a:pt x="1104900" y="240324"/>
                  </a:cubicBezTo>
                  <a:cubicBezTo>
                    <a:pt x="1104900" y="159393"/>
                    <a:pt x="1040605" y="93785"/>
                    <a:pt x="961292" y="93785"/>
                  </a:cubicBezTo>
                  <a:close/>
                  <a:moveTo>
                    <a:pt x="961293" y="0"/>
                  </a:moveTo>
                  <a:cubicBezTo>
                    <a:pt x="1492200" y="0"/>
                    <a:pt x="1922586" y="406767"/>
                    <a:pt x="1922586" y="908539"/>
                  </a:cubicBezTo>
                  <a:cubicBezTo>
                    <a:pt x="1922586" y="1410311"/>
                    <a:pt x="1492200" y="1817078"/>
                    <a:pt x="961293" y="1817078"/>
                  </a:cubicBezTo>
                  <a:cubicBezTo>
                    <a:pt x="430386" y="1817078"/>
                    <a:pt x="0" y="1410311"/>
                    <a:pt x="0" y="908539"/>
                  </a:cubicBezTo>
                  <a:cubicBezTo>
                    <a:pt x="0" y="406767"/>
                    <a:pt x="430386" y="0"/>
                    <a:pt x="9612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676399" y="800099"/>
              <a:ext cx="574431" cy="4692342"/>
              <a:chOff x="1676399" y="800099"/>
              <a:chExt cx="574431" cy="4692342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76399" y="800099"/>
                <a:ext cx="574431" cy="521676"/>
                <a:chOff x="1424354" y="800099"/>
                <a:chExt cx="574431" cy="521676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1424354" y="800099"/>
                  <a:ext cx="574431" cy="521676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515209" y="863843"/>
                  <a:ext cx="392721" cy="39418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" name="Straight Connector 73"/>
              <p:cNvCxnSpPr>
                <a:stCxn id="78" idx="4"/>
                <a:endCxn id="71" idx="5"/>
              </p:cNvCxnSpPr>
              <p:nvPr/>
            </p:nvCxnSpPr>
            <p:spPr>
              <a:xfrm flipH="1">
                <a:off x="1963613" y="1321775"/>
                <a:ext cx="2" cy="282975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/>
              <p:cNvSpPr/>
              <p:nvPr/>
            </p:nvSpPr>
            <p:spPr>
              <a:xfrm>
                <a:off x="1967696" y="4109013"/>
                <a:ext cx="57874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 flipH="1">
                <a:off x="1886672" y="4109013"/>
                <a:ext cx="76941" cy="291309"/>
              </a:xfrm>
              <a:custGeom>
                <a:avLst/>
                <a:gdLst>
                  <a:gd name="connsiteX0" fmla="*/ 0 w 116056"/>
                  <a:gd name="connsiteY0" fmla="*/ 0 h 291309"/>
                  <a:gd name="connsiteX1" fmla="*/ 115747 w 116056"/>
                  <a:gd name="connsiteY1" fmla="*/ 185195 h 291309"/>
                  <a:gd name="connsiteX2" fmla="*/ 34724 w 116056"/>
                  <a:gd name="connsiteY2" fmla="*/ 289367 h 291309"/>
                  <a:gd name="connsiteX3" fmla="*/ 57874 w 116056"/>
                  <a:gd name="connsiteY3" fmla="*/ 243068 h 29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56" h="291309">
                    <a:moveTo>
                      <a:pt x="0" y="0"/>
                    </a:moveTo>
                    <a:cubicBezTo>
                      <a:pt x="54980" y="68483"/>
                      <a:pt x="109960" y="136967"/>
                      <a:pt x="115747" y="185195"/>
                    </a:cubicBezTo>
                    <a:cubicBezTo>
                      <a:pt x="121534" y="233423"/>
                      <a:pt x="44369" y="279722"/>
                      <a:pt x="34724" y="289367"/>
                    </a:cubicBezTo>
                    <a:cubicBezTo>
                      <a:pt x="25079" y="299012"/>
                      <a:pt x="41476" y="271040"/>
                      <a:pt x="57874" y="243068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676399" y="4907666"/>
                <a:ext cx="5744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ম</a:t>
                </a:r>
                <a:endParaRPr lang="en-US" sz="3200" b="1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92326 0.0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1.48148E-6 L -0.92309 0.014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71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1.48148E-6 L -0.92327 0.0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63" y="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22222E-6 1.48148E-6 L -0.93802 0.0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1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89384" y="496365"/>
            <a:ext cx="261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77" y="1337164"/>
            <a:ext cx="5627078" cy="3598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9893" y="5314550"/>
            <a:ext cx="705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দোঁআশ মাটিতে এটি চাষ করা হয়। তবে উপযুক্ত ব্যাবস্থাপনার মাধ্যামে কাদা মাটি ছাড়া যে কোনো মাটিতে চাষ করা যায়।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7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2033" y="3546828"/>
            <a:ext cx="2365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বীজ বপনের সময়ঃ ফেব্রুয়ারি-মে।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9870" y="261610"/>
            <a:ext cx="2239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 b="17094"/>
          <a:stretch/>
        </p:blipFill>
        <p:spPr>
          <a:xfrm>
            <a:off x="345832" y="1436077"/>
            <a:ext cx="2455205" cy="19929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7196" r="8593" b="6947"/>
          <a:stretch/>
        </p:blipFill>
        <p:spPr>
          <a:xfrm>
            <a:off x="3021625" y="1455040"/>
            <a:ext cx="2585716" cy="197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3139" y="3500662"/>
            <a:ext cx="114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চাষ করা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29" y="1436077"/>
            <a:ext cx="2663289" cy="19543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3397" y="3575391"/>
            <a:ext cx="359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মাদার উচ্চতা ১০-২০ সেমি প্রস্থ ২.৫ মিটার। 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0"/>
          <a:stretch/>
        </p:blipFill>
        <p:spPr>
          <a:xfrm>
            <a:off x="1116158" y="4445457"/>
            <a:ext cx="3198325" cy="20464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58479" y="5042097"/>
            <a:ext cx="441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দুইটি মাদার মাঝখানে ৬০ সেমি প্রশস্ত সেচ ও নালা নিকাশ থাকবে।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3423139" y="5873094"/>
            <a:ext cx="715108" cy="293244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991" y="3267012"/>
            <a:ext cx="346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 মাদায় ৪-৫টি বীজ বপন করতে হবে।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753" y="1046439"/>
            <a:ext cx="2883877" cy="2064081"/>
            <a:chOff x="592015" y="1103309"/>
            <a:chExt cx="2883877" cy="20640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01" t="13847" r="16324" b="62051"/>
            <a:stretch/>
          </p:blipFill>
          <p:spPr>
            <a:xfrm>
              <a:off x="592015" y="1635777"/>
              <a:ext cx="1207477" cy="13481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6350" cap="sq">
              <a:solidFill>
                <a:srgbClr val="F13FA5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85" r="10462"/>
            <a:stretch/>
          </p:blipFill>
          <p:spPr>
            <a:xfrm>
              <a:off x="1799492" y="1103309"/>
              <a:ext cx="1676400" cy="206408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221" y="1243708"/>
            <a:ext cx="2927474" cy="2018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444" y="3451677"/>
            <a:ext cx="429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৫-৭ দিনের মধ্যে বীজগুলো গজাবে।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23" y="4256200"/>
            <a:ext cx="2553800" cy="2121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98629" y="5016339"/>
            <a:ext cx="5175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প্রতি মাদায় ২-৩ টি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সবল গাছ রাখতে হবে। </a:t>
            </a:r>
            <a:r>
              <a:rPr lang="en-US" sz="24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9319" y="36416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3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7323" y="691662"/>
            <a:ext cx="266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</a:t>
            </a:r>
            <a:endParaRPr lang="en-US" sz="32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8" y="1276437"/>
            <a:ext cx="2379785" cy="280474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1458" y="1588090"/>
            <a:ext cx="2712380" cy="2458184"/>
            <a:chOff x="265785" y="1609031"/>
            <a:chExt cx="3235019" cy="2458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88"/>
            <a:stretch/>
          </p:blipFill>
          <p:spPr>
            <a:xfrm>
              <a:off x="2313842" y="1609032"/>
              <a:ext cx="1186962" cy="24581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785" y="1609031"/>
              <a:ext cx="2059964" cy="245818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3434792" y="1609035"/>
            <a:ext cx="2513412" cy="2458183"/>
            <a:chOff x="3734532" y="1609033"/>
            <a:chExt cx="2912453" cy="24581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64"/>
            <a:stretch/>
          </p:blipFill>
          <p:spPr>
            <a:xfrm>
              <a:off x="5231331" y="1609033"/>
              <a:ext cx="1415654" cy="24581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85" b="17399"/>
            <a:stretch/>
          </p:blipFill>
          <p:spPr>
            <a:xfrm>
              <a:off x="3734532" y="1609033"/>
              <a:ext cx="1674935" cy="2458183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325039" y="4232031"/>
            <a:ext cx="117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মাচায়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0032" y="4202779"/>
            <a:ext cx="153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ঘরের চালে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2016" y="4254235"/>
            <a:ext cx="180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বৃক্ষের উপর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1019" y="5676253"/>
            <a:ext cx="817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মাদায় গজানোর পর চারা মাচা, ঘরের চাল বা বৃক্ষের উপর তুলে দিতে হয়।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2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95246" y="762001"/>
            <a:ext cx="3153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14712" r="5769"/>
          <a:stretch/>
        </p:blipFill>
        <p:spPr>
          <a:xfrm>
            <a:off x="6230816" y="1598040"/>
            <a:ext cx="2449026" cy="247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48" y="1566535"/>
            <a:ext cx="2377219" cy="2505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8826" y="4208585"/>
            <a:ext cx="996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গোবর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6775" y="4208585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এমওপি 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3" y="1566535"/>
            <a:ext cx="2501777" cy="24779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33446" y="4208585"/>
            <a:ext cx="1477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টিএসপি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077" y="5638145"/>
            <a:ext cx="87454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প্রতি মাদায় ১০ কেজি গোবর, ২০০ গ্রাম টিএসপি, ৫০ গ্রাম এমওপি দিতে হবে।  </a:t>
            </a:r>
            <a:endParaRPr lang="en-US" sz="2400" b="1" dirty="0">
              <a:ln/>
              <a:solidFill>
                <a:schemeClr val="accent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3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2" y="3969223"/>
            <a:ext cx="3070103" cy="2174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4056" y="3507558"/>
            <a:ext cx="270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আগাছা পরিষ্কার</a:t>
            </a:r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করা </a:t>
            </a:r>
            <a:r>
              <a:rPr lang="en-US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8" y="1312984"/>
            <a:ext cx="2959101" cy="2100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433" y="3460883"/>
            <a:ext cx="368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মাদা শুকিয়ে গেলে পানি দেওয়া।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46" y="1312984"/>
            <a:ext cx="3207299" cy="210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14433" y="6269950"/>
            <a:ext cx="3940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গোড়ায় মাটি উঠিয়ে দেয়া।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12022" y="4063653"/>
            <a:ext cx="3512100" cy="2079914"/>
            <a:chOff x="4740946" y="3868068"/>
            <a:chExt cx="3512100" cy="20799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13"/>
            <a:stretch/>
          </p:blipFill>
          <p:spPr>
            <a:xfrm>
              <a:off x="6705600" y="3868069"/>
              <a:ext cx="1547446" cy="20799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946" y="3868068"/>
              <a:ext cx="1964653" cy="2079913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612022" y="6196888"/>
            <a:ext cx="36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গাছের বৃদ্ধির জন্য মাচা দেওয়া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0770" y="394882"/>
            <a:ext cx="305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 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093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24554" y="597877"/>
            <a:ext cx="295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514" y="3449500"/>
            <a:ext cx="26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রেড পামকিন পোকা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6653" y="1443157"/>
            <a:ext cx="3110097" cy="1905000"/>
            <a:chOff x="629565" y="1642774"/>
            <a:chExt cx="2750894" cy="190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565" y="1642774"/>
              <a:ext cx="2750894" cy="190500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334049" y="2349089"/>
              <a:ext cx="1268474" cy="62857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71667" y="3427401"/>
            <a:ext cx="151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মাছি পোকা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7" y="3940751"/>
            <a:ext cx="3022421" cy="1901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1187" y="5965411"/>
            <a:ext cx="305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পাউডারি মিলডিউ পাতার উপরে আক্রমণ করে।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89174" y="1443157"/>
            <a:ext cx="3081427" cy="1905617"/>
            <a:chOff x="4117861" y="1361959"/>
            <a:chExt cx="3081427" cy="242716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8" t="48747" r="2692" b="4529"/>
            <a:stretch/>
          </p:blipFill>
          <p:spPr>
            <a:xfrm>
              <a:off x="4117861" y="1385891"/>
              <a:ext cx="3081427" cy="24032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52008">
              <a:off x="4155448" y="1361959"/>
              <a:ext cx="1617784" cy="1372426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82" y="3932925"/>
            <a:ext cx="3031119" cy="18469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6238" y="5896561"/>
            <a:ext cx="287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ডাউনি মিলডিউ পাতার নিচে আক্রমণ করে।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8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1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89385" y="691662"/>
            <a:ext cx="295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7906" y="1559166"/>
            <a:ext cx="2321170" cy="2765259"/>
            <a:chOff x="515814" y="1559168"/>
            <a:chExt cx="2321170" cy="27652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103"/>
            <a:stretch/>
          </p:blipFill>
          <p:spPr>
            <a:xfrm>
              <a:off x="703384" y="1559168"/>
              <a:ext cx="2133600" cy="27652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4" y="2121878"/>
              <a:ext cx="1510079" cy="935281"/>
            </a:xfrm>
            <a:prstGeom prst="rect">
              <a:avLst/>
            </a:prstGeom>
          </p:spPr>
        </p:pic>
      </p:grpSp>
      <p:sp>
        <p:nvSpPr>
          <p:cNvPr id="7" name="Oval 6"/>
          <p:cNvSpPr/>
          <p:nvPr/>
        </p:nvSpPr>
        <p:spPr>
          <a:xfrm rot="18865941">
            <a:off x="629452" y="2028213"/>
            <a:ext cx="959093" cy="1112147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5754" y="2526298"/>
            <a:ext cx="373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লের ক্ষতিকর পোকা কীটনাশক প্রয়োগ করে দমন করতে হবে।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13" y="1833593"/>
            <a:ext cx="1562100" cy="2447132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2549035" y="2864537"/>
            <a:ext cx="834537" cy="38524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22395" y="4593737"/>
            <a:ext cx="2250468" cy="1731165"/>
            <a:chOff x="445476" y="4617823"/>
            <a:chExt cx="3540371" cy="17311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76" y="4617823"/>
              <a:ext cx="1922585" cy="17311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469" y="4617823"/>
              <a:ext cx="1894378" cy="1731165"/>
            </a:xfrm>
            <a:prstGeom prst="rect">
              <a:avLst/>
            </a:prstGeom>
          </p:spPr>
        </p:pic>
      </p:grpSp>
      <p:sp>
        <p:nvSpPr>
          <p:cNvPr id="15" name="Left-Right Arrow 14"/>
          <p:cNvSpPr/>
          <p:nvPr/>
        </p:nvSpPr>
        <p:spPr>
          <a:xfrm>
            <a:off x="2672863" y="5266699"/>
            <a:ext cx="834537" cy="38524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03202" y="5052596"/>
            <a:ext cx="373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পাতার রোগ ছত্রাকনাশক প্রয়োগ করে দমন করতে হবে।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1453" r="33335" b="14530"/>
          <a:stretch/>
        </p:blipFill>
        <p:spPr>
          <a:xfrm>
            <a:off x="3522734" y="4465747"/>
            <a:ext cx="1491861" cy="210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8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1" grpId="0" animBg="1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19046" y="574431"/>
            <a:ext cx="2954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0954" y="1996213"/>
            <a:ext cx="429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পরিপূর্ণ পাকা অবস্থায় এবং কচি অবস্থায় খাওয়া যায়। তাই কচি অবস্থা থেকেই ফসল সংগ্রহ শুরু হয়। 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7445" y="1485727"/>
            <a:ext cx="4186971" cy="2221302"/>
            <a:chOff x="380477" y="1449173"/>
            <a:chExt cx="4976969" cy="22213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77" y="1449173"/>
              <a:ext cx="2737861" cy="22213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8338" y="1449173"/>
              <a:ext cx="2239108" cy="222130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/>
        </p:blipFill>
        <p:spPr>
          <a:xfrm>
            <a:off x="394921" y="4095105"/>
            <a:ext cx="2524125" cy="19676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6953" y="4501662"/>
            <a:ext cx="255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চালকুমড়া পাকিয়ে সংগ্রহ করে ঘরে রাখা যায় অনেকদিন।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2" y="3341077"/>
            <a:ext cx="2790093" cy="2820007"/>
          </a:xfrm>
          <a:prstGeom prst="ellipse">
            <a:avLst/>
          </a:prstGeom>
          <a:ln w="63500" cap="rnd">
            <a:solidFill>
              <a:srgbClr val="17DF0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5325205" y="6305619"/>
            <a:ext cx="344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শতক প্রতি ফলন ৮০-১০০ কেজি। </a:t>
            </a:r>
            <a:endParaRPr lang="en-US" sz="20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1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52801" y="656492"/>
            <a:ext cx="208670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 </a:t>
            </a:r>
            <a:endParaRPr lang="en-US" sz="2800" b="1" dirty="0">
              <a:ln/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656492"/>
            <a:ext cx="2192214" cy="59787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1840523"/>
            <a:ext cx="1852247" cy="3610708"/>
          </a:xfrm>
          <a:prstGeom prst="ellipse">
            <a:avLst/>
          </a:prstGeom>
          <a:ln w="63500" cap="rnd">
            <a:solidFill>
              <a:srgbClr val="FF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26675" y="2321169"/>
            <a:ext cx="658837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পোকা ফলের ক্ষতি করে থাকে</a:t>
            </a:r>
            <a:r>
              <a:rPr lang="bn-IN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এমন কয়েকটি</a:t>
            </a:r>
            <a:r>
              <a:rPr lang="en-US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পোকার</a:t>
            </a:r>
            <a:r>
              <a:rPr lang="en-US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নাম লিখ।</a:t>
            </a:r>
            <a:endParaRPr lang="bn-IN" sz="2400" b="1" dirty="0" smtClean="0">
              <a:ln/>
              <a:solidFill>
                <a:srgbClr val="17DF0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 রোগের কারণে পাতার উপরে সাদা পাউডার রঙ ধারন করে। </a:t>
            </a:r>
            <a:r>
              <a:rPr lang="en-US" sz="2400" b="1" dirty="0" smtClean="0">
                <a:ln/>
                <a:solidFill>
                  <a:srgbClr val="17DF0D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400" b="1" dirty="0">
              <a:ln/>
              <a:solidFill>
                <a:srgbClr val="17DF0D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5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76" y="1523816"/>
            <a:ext cx="1465385" cy="1653137"/>
          </a:xfrm>
          <a:prstGeom prst="rect">
            <a:avLst/>
          </a:prstGeom>
          <a:ln w="28575" cap="sq">
            <a:solidFill>
              <a:srgbClr val="FF99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16523" y="1359877"/>
            <a:ext cx="8487508" cy="5111261"/>
          </a:xfrm>
          <a:prstGeom prst="roundRect">
            <a:avLst/>
          </a:prstGeom>
          <a:noFill/>
          <a:ln w="63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70936" y="3094891"/>
            <a:ext cx="0" cy="1992924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3000">
                  <a:srgbClr val="FFFF00"/>
                </a:gs>
                <a:gs pos="37000">
                  <a:srgbClr val="FF0066">
                    <a:lumMod val="93000"/>
                  </a:srgbClr>
                </a:gs>
                <a:gs pos="100000">
                  <a:srgbClr val="66FF66"/>
                </a:gs>
              </a:gsLst>
              <a:lin ang="0" scaled="1"/>
              <a:tileRect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64369" y="1711569"/>
            <a:ext cx="8790" cy="4360985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3000">
                  <a:srgbClr val="FFFF00"/>
                </a:gs>
                <a:gs pos="37000">
                  <a:srgbClr val="FF0066">
                    <a:lumMod val="93000"/>
                  </a:srgbClr>
                </a:gs>
                <a:gs pos="100000">
                  <a:srgbClr val="66FF66"/>
                </a:gs>
              </a:gsLst>
              <a:lin ang="0" scaled="1"/>
              <a:tileRect/>
            </a:gradFill>
            <a:headEnd type="oval" w="med" len="med"/>
            <a:tailEnd type="oval" w="med" len="me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301759" y="3094891"/>
            <a:ext cx="11723" cy="1992924"/>
          </a:xfrm>
          <a:prstGeom prst="line">
            <a:avLst/>
          </a:prstGeom>
          <a:ln w="762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3000">
                  <a:srgbClr val="FFFF00"/>
                </a:gs>
                <a:gs pos="37000">
                  <a:srgbClr val="FF0066">
                    <a:lumMod val="93000"/>
                  </a:srgbClr>
                </a:gs>
                <a:gs pos="100000">
                  <a:srgbClr val="66FF66"/>
                </a:gs>
              </a:gsLst>
              <a:lin ang="0" scaled="1"/>
              <a:tileRect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 Diagonal Corner Rectangle 17"/>
          <p:cNvSpPr/>
          <p:nvPr/>
        </p:nvSpPr>
        <p:spPr>
          <a:xfrm>
            <a:off x="492369" y="3429000"/>
            <a:ext cx="4185135" cy="2420815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1837" y="3588945"/>
            <a:ext cx="4082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মোছাঃ নাজনীন খাতুন</a:t>
            </a:r>
            <a:endParaRPr lang="bn-IN" sz="2400" b="1" dirty="0" smtClean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সহকারী শিক্ষিকা ( কৃষি )</a:t>
            </a:r>
          </a:p>
          <a:p>
            <a:r>
              <a:rPr lang="bn-IN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মির্জাপুর দক্ষিণ পাড়া দাখিল মাদ্রাসা</a:t>
            </a:r>
          </a:p>
          <a:p>
            <a:r>
              <a:rPr lang="bn-IN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মির্জাপুর, শেরপুর, বগুড়া।</a:t>
            </a:r>
          </a:p>
          <a:p>
            <a:r>
              <a:rPr lang="bn-IN" sz="24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মোবাঃ ০১৭৪০২৫৪২০২ </a:t>
            </a:r>
          </a:p>
          <a:p>
            <a:r>
              <a:rPr lang="en-US" sz="24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5493721" y="3522784"/>
            <a:ext cx="3093431" cy="223324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2400" b="1" dirty="0" smtClean="0">
                <a:ln/>
                <a:solidFill>
                  <a:srgbClr val="10053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বিষয়ঃ কৃষি শিক্ষা</a:t>
            </a:r>
          </a:p>
          <a:p>
            <a:pPr algn="ctr"/>
            <a:r>
              <a:rPr lang="bn-IN" sz="2400" b="1" dirty="0" smtClean="0">
                <a:ln/>
                <a:solidFill>
                  <a:srgbClr val="10053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শ্রেণীঃ নবম- দশম</a:t>
            </a:r>
          </a:p>
          <a:p>
            <a:pPr algn="ctr"/>
            <a:r>
              <a:rPr lang="bn-IN" sz="2400" b="1" dirty="0" smtClean="0">
                <a:ln/>
                <a:solidFill>
                  <a:srgbClr val="10053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৪</a:t>
            </a:r>
          </a:p>
          <a:p>
            <a:pPr algn="ctr"/>
            <a:r>
              <a:rPr lang="bn-IN" sz="2400" b="1" dirty="0" smtClean="0">
                <a:ln/>
                <a:solidFill>
                  <a:srgbClr val="10053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 ২</a:t>
            </a:r>
          </a:p>
          <a:p>
            <a:pPr algn="ctr"/>
            <a:r>
              <a:rPr lang="bn-IN" sz="2400" b="1" dirty="0" smtClean="0">
                <a:ln/>
                <a:solidFill>
                  <a:srgbClr val="100539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সময়ঃ ৪৫ মিনিট </a:t>
            </a:r>
            <a:endParaRPr lang="en-US" sz="2400" b="1" dirty="0">
              <a:ln/>
              <a:solidFill>
                <a:srgbClr val="100539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r="4370" b="3533"/>
          <a:stretch/>
        </p:blipFill>
        <p:spPr>
          <a:xfrm>
            <a:off x="6117978" y="1523816"/>
            <a:ext cx="1547447" cy="1840890"/>
          </a:xfrm>
          <a:prstGeom prst="rect">
            <a:avLst/>
          </a:prstGeom>
          <a:ln>
            <a:solidFill>
              <a:srgbClr val="FF9999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577736" y="356691"/>
            <a:ext cx="1606061" cy="58477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3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52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3138" y="726831"/>
            <a:ext cx="169984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F13FA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 নেই </a:t>
            </a:r>
            <a:endParaRPr lang="en-US" sz="2800" b="1" dirty="0">
              <a:ln/>
              <a:solidFill>
                <a:srgbClr val="F13FA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5" y="949569"/>
            <a:ext cx="2203938" cy="53926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8" y="1617785"/>
            <a:ext cx="1589942" cy="414996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13FA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731476" y="2145323"/>
            <a:ext cx="629529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bn-IN" sz="2400" b="1" dirty="0" smtClean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মাছি পোকা, রেডপামকিন বিটল, এপিল্যাকনা বিটল, লাল মাকড় প্রভৃতি পোকা ফলের ক্ষতি করে থাকে। </a:t>
            </a:r>
          </a:p>
          <a:p>
            <a:pPr>
              <a:lnSpc>
                <a:spcPct val="150000"/>
              </a:lnSpc>
            </a:pPr>
            <a:r>
              <a:rPr lang="bn-IN" sz="2400" b="1" dirty="0" smtClean="0">
                <a:ln/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পাউডার মিলডিও রোগ। </a:t>
            </a:r>
            <a:endParaRPr lang="en-US" sz="2400" b="1" dirty="0">
              <a:ln/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4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51386" y="703385"/>
            <a:ext cx="141849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মূল্যায়ণ </a:t>
            </a:r>
            <a:endParaRPr lang="en-US" sz="3200" b="1" dirty="0">
              <a:ln/>
              <a:solidFill>
                <a:srgbClr val="AE513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677" y="855785"/>
            <a:ext cx="2529988" cy="5627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90091" y="2356338"/>
            <a:ext cx="6142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পরিপক্ক ফল দিয়ে কি কি তৈরি করা হয় ? </a:t>
            </a:r>
          </a:p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দুইটি নালার মাঝখানে কত সেমি প্রশস্ত সেচ ও নিকাশ নালা থাকবে ? </a:t>
            </a:r>
          </a:p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প্রতি মাদায় কতটি সবল গাছ রখতে হবে ? </a:t>
            </a:r>
          </a:p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ফলের ক্ষতিকর পোকা কী দিয়ে দমন করা যায় ? </a:t>
            </a:r>
          </a:p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গাছের বৃদ্ধির জন্য কী করতে হয় ? 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4" y="1764323"/>
            <a:ext cx="211125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413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70030" y="750277"/>
            <a:ext cx="20163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200" b="1" dirty="0" smtClean="0">
                <a:ln/>
                <a:solidFill>
                  <a:srgbClr val="6B758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মিলিয়ে নেই </a:t>
            </a:r>
            <a:endParaRPr lang="en-US" sz="3200" b="1" dirty="0">
              <a:ln/>
              <a:solidFill>
                <a:srgbClr val="6B758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042664"/>
            <a:ext cx="2203938" cy="5299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5096" r="3270" b="-192"/>
          <a:stretch/>
        </p:blipFill>
        <p:spPr>
          <a:xfrm>
            <a:off x="287215" y="1594338"/>
            <a:ext cx="1934308" cy="4372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491153" y="2573032"/>
            <a:ext cx="6518031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4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পরিপক্ক ফল দিয়ে মোরব্বা ও হালুয়া তৈরি করা যায়। </a:t>
            </a:r>
          </a:p>
          <a:p>
            <a:r>
              <a:rPr lang="bn-IN" sz="24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দুই মাদার মাঝখানে ৬০ সেমি প্রশস্ত সেচ ও নিকাশ নালা থাকবে। </a:t>
            </a:r>
          </a:p>
          <a:p>
            <a:r>
              <a:rPr lang="bn-IN" sz="24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প্রতি মাদায় ২-৩ টি সবল গাছ রাখতে হবে। </a:t>
            </a:r>
          </a:p>
          <a:p>
            <a:r>
              <a:rPr lang="bn-IN" sz="24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কীটনাশক প্রয়োগ করে পোকা দমন করা যায়। </a:t>
            </a:r>
          </a:p>
          <a:p>
            <a:r>
              <a:rPr lang="bn-IN" sz="24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গাছের বৃদ্ধির জন্য মাচা দিতে হবে। </a:t>
            </a:r>
          </a:p>
          <a:p>
            <a:r>
              <a:rPr lang="bn-IN" sz="2400" b="1" dirty="0" smtClean="0">
                <a:ln/>
                <a:solidFill>
                  <a:srgbClr val="AE513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400" b="1" dirty="0">
              <a:ln/>
              <a:solidFill>
                <a:srgbClr val="AE513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2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9662" y="64476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4425C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2800" b="1" dirty="0">
              <a:ln/>
              <a:solidFill>
                <a:srgbClr val="4425C7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124" y="1015589"/>
            <a:ext cx="2356338" cy="52093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4" y="1022993"/>
            <a:ext cx="1277814" cy="1087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6" y="2215661"/>
            <a:ext cx="1647093" cy="3575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84586" y="2661138"/>
            <a:ext cx="61428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400" b="1" dirty="0" smtClean="0">
                <a:ln/>
                <a:solidFill>
                  <a:srgbClr val="F13FA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চালকুমড়ার চাষ পদ্ধতির ধাপগুলো লিখে আনবে এবং শ্রেণীতে উপস্থাপন করবে।  </a:t>
            </a:r>
            <a:endParaRPr lang="en-US" sz="2400" b="1" dirty="0">
              <a:ln/>
              <a:solidFill>
                <a:srgbClr val="F13FA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53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35982" y="2159735"/>
            <a:ext cx="3616036" cy="286788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19638438">
            <a:off x="7582740" y="-634724"/>
            <a:ext cx="3616036" cy="19742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672572">
            <a:off x="-950313" y="5127915"/>
            <a:ext cx="3616036" cy="1974271"/>
          </a:xfrm>
          <a:prstGeom prst="ellipse">
            <a:avLst/>
          </a:prstGeom>
          <a:solidFill>
            <a:srgbClr val="F13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13828" y="2635434"/>
            <a:ext cx="3025589" cy="9547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1400" b="1" dirty="0" smtClean="0">
                <a:ln/>
                <a:solidFill>
                  <a:srgbClr val="4425C7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স্বাগতম </a:t>
            </a:r>
            <a:endParaRPr lang="en-US" sz="1400" b="1" dirty="0">
              <a:ln/>
              <a:solidFill>
                <a:srgbClr val="4425C7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4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82098"/>
            <a:ext cx="3552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লক্ষ্য করো </a:t>
            </a:r>
            <a:endParaRPr lang="en-US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415"/>
            <a:ext cx="3810000" cy="344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45" y="1887415"/>
            <a:ext cx="3345840" cy="3446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97865" y="682098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এগুলো কিসের ছবি ? </a:t>
            </a:r>
            <a:endParaRPr lang="en-US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2907" y="5754487"/>
            <a:ext cx="164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চালকুমড়া </a:t>
            </a:r>
            <a:endParaRPr lang="en-US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4068" y="5754487"/>
            <a:ext cx="280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 ঠিক বলেছ</a:t>
            </a:r>
            <a:endParaRPr lang="en-US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6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703384"/>
            <a:ext cx="3880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অধ্যায়ঃ ৪ </a:t>
            </a:r>
          </a:p>
          <a:p>
            <a:r>
              <a:rPr lang="bn-IN" sz="2800" b="1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পাঠঃ ২ ( চালকুমড়ার চাষ ) </a:t>
            </a:r>
            <a:endParaRPr lang="en-US" sz="28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52247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9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08511" y="178450"/>
            <a:ext cx="3810000" cy="1453662"/>
          </a:xfrm>
          <a:prstGeom prst="ellipse">
            <a:avLst/>
          </a:prstGeom>
          <a:gradFill flip="none" rotWithShape="1">
            <a:gsLst>
              <a:gs pos="45000">
                <a:srgbClr val="FFFF00"/>
              </a:gs>
              <a:gs pos="100000">
                <a:srgbClr val="F13FA5"/>
              </a:gs>
              <a:gs pos="81000">
                <a:srgbClr val="00B050"/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3200" b="1" dirty="0" smtClean="0">
                <a:ln/>
                <a:solidFill>
                  <a:srgbClr val="FF33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শিখণফল </a:t>
            </a:r>
            <a:endParaRPr lang="en-US" sz="3200" b="1" dirty="0">
              <a:ln/>
              <a:solidFill>
                <a:srgbClr val="FF33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471" y="1624559"/>
            <a:ext cx="432052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AE513E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 </a:t>
            </a:r>
            <a:endParaRPr lang="en-US" sz="2800" b="1" dirty="0">
              <a:ln/>
              <a:solidFill>
                <a:srgbClr val="AE513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52167" y="2837235"/>
            <a:ext cx="6909373" cy="1066451"/>
            <a:chOff x="778410" y="1210807"/>
            <a:chExt cx="8168642" cy="1421935"/>
          </a:xfrm>
        </p:grpSpPr>
        <p:sp>
          <p:nvSpPr>
            <p:cNvPr id="34" name="Rectangle 33"/>
            <p:cNvSpPr/>
            <p:nvPr/>
          </p:nvSpPr>
          <p:spPr>
            <a:xfrm>
              <a:off x="8176176" y="1488013"/>
              <a:ext cx="770876" cy="1114822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78410" y="1210807"/>
              <a:ext cx="7741919" cy="1421935"/>
              <a:chOff x="492368" y="2504049"/>
              <a:chExt cx="8314007" cy="1839352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492368" y="3429000"/>
                <a:ext cx="7713786" cy="914400"/>
              </a:xfrm>
              <a:prstGeom prst="rect">
                <a:avLst/>
              </a:prstGeom>
              <a:gradFill flip="none" rotWithShape="1">
                <a:gsLst>
                  <a:gs pos="66000">
                    <a:srgbClr val="FF9900"/>
                  </a:gs>
                  <a:gs pos="45000">
                    <a:srgbClr val="FF9900"/>
                  </a:gs>
                  <a:gs pos="97000">
                    <a:srgbClr val="FFCC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Freeform 49"/>
              <p:cNvSpPr/>
              <p:nvPr/>
            </p:nvSpPr>
            <p:spPr>
              <a:xfrm rot="5400000">
                <a:off x="8247770" y="3784797"/>
                <a:ext cx="516987" cy="600221"/>
              </a:xfrm>
              <a:custGeom>
                <a:avLst/>
                <a:gdLst>
                  <a:gd name="connsiteX0" fmla="*/ 822960 w 1645920"/>
                  <a:gd name="connsiteY0" fmla="*/ 0 h 907366"/>
                  <a:gd name="connsiteX1" fmla="*/ 1645920 w 1645920"/>
                  <a:gd name="connsiteY1" fmla="*/ 907366 h 907366"/>
                  <a:gd name="connsiteX2" fmla="*/ 0 w 1645920"/>
                  <a:gd name="connsiteY2" fmla="*/ 907366 h 907366"/>
                  <a:gd name="connsiteX3" fmla="*/ 822960 w 1645920"/>
                  <a:gd name="connsiteY3" fmla="*/ 0 h 9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907366">
                    <a:moveTo>
                      <a:pt x="822960" y="0"/>
                    </a:moveTo>
                    <a:cubicBezTo>
                      <a:pt x="1277468" y="0"/>
                      <a:pt x="1645920" y="406242"/>
                      <a:pt x="1645920" y="907366"/>
                    </a:cubicBezTo>
                    <a:lnTo>
                      <a:pt x="0" y="907366"/>
                    </a:lnTo>
                    <a:cubicBezTo>
                      <a:pt x="0" y="406242"/>
                      <a:pt x="368452" y="0"/>
                      <a:pt x="8229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76000">
                    <a:srgbClr val="99663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692683" y="3841288"/>
                <a:ext cx="916745" cy="463426"/>
              </a:xfrm>
              <a:prstGeom prst="ellipse">
                <a:avLst/>
              </a:prstGeom>
              <a:gradFill flip="none" rotWithShape="1">
                <a:gsLst>
                  <a:gs pos="49000">
                    <a:srgbClr val="FF9900"/>
                  </a:gs>
                  <a:gs pos="18000">
                    <a:schemeClr val="accent2">
                      <a:lumMod val="75000"/>
                    </a:schemeClr>
                  </a:gs>
                  <a:gs pos="95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 51"/>
              <p:cNvSpPr/>
              <p:nvPr/>
            </p:nvSpPr>
            <p:spPr>
              <a:xfrm rot="16200000">
                <a:off x="8010923" y="3999917"/>
                <a:ext cx="185300" cy="169979"/>
              </a:xfrm>
              <a:custGeom>
                <a:avLst/>
                <a:gdLst>
                  <a:gd name="connsiteX0" fmla="*/ 822960 w 1645920"/>
                  <a:gd name="connsiteY0" fmla="*/ 0 h 907366"/>
                  <a:gd name="connsiteX1" fmla="*/ 1645920 w 1645920"/>
                  <a:gd name="connsiteY1" fmla="*/ 907366 h 907366"/>
                  <a:gd name="connsiteX2" fmla="*/ 0 w 1645920"/>
                  <a:gd name="connsiteY2" fmla="*/ 907366 h 907366"/>
                  <a:gd name="connsiteX3" fmla="*/ 822960 w 1645920"/>
                  <a:gd name="connsiteY3" fmla="*/ 0 h 9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907366">
                    <a:moveTo>
                      <a:pt x="822960" y="0"/>
                    </a:moveTo>
                    <a:cubicBezTo>
                      <a:pt x="1277468" y="0"/>
                      <a:pt x="1645920" y="406242"/>
                      <a:pt x="1645920" y="907366"/>
                    </a:cubicBezTo>
                    <a:lnTo>
                      <a:pt x="0" y="907366"/>
                    </a:lnTo>
                    <a:cubicBezTo>
                      <a:pt x="0" y="406242"/>
                      <a:pt x="368452" y="0"/>
                      <a:pt x="822960" y="0"/>
                    </a:cubicBezTo>
                    <a:close/>
                  </a:path>
                </a:pathLst>
              </a:custGeom>
              <a:gradFill>
                <a:gsLst>
                  <a:gs pos="7000">
                    <a:schemeClr val="accent2"/>
                  </a:gs>
                  <a:gs pos="62000">
                    <a:schemeClr val="accent2">
                      <a:lumMod val="75000"/>
                    </a:schemeClr>
                  </a:gs>
                  <a:gs pos="0">
                    <a:srgbClr val="FF9933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Freeform 52"/>
              <p:cNvSpPr/>
              <p:nvPr/>
            </p:nvSpPr>
            <p:spPr>
              <a:xfrm flipH="1">
                <a:off x="8018584" y="2862631"/>
                <a:ext cx="616631" cy="1260817"/>
              </a:xfrm>
              <a:custGeom>
                <a:avLst/>
                <a:gdLst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7" fmla="*/ 0 w 1113692"/>
                  <a:gd name="connsiteY7" fmla="*/ 0 h 1359149"/>
                  <a:gd name="connsiteX0" fmla="*/ 0 w 1113692"/>
                  <a:gd name="connsiteY0" fmla="*/ 81280 h 1440429"/>
                  <a:gd name="connsiteX1" fmla="*/ 1113692 w 1113692"/>
                  <a:gd name="connsiteY1" fmla="*/ 81280 h 1440429"/>
                  <a:gd name="connsiteX2" fmla="*/ 1113692 w 1113692"/>
                  <a:gd name="connsiteY2" fmla="*/ 1440429 h 1440429"/>
                  <a:gd name="connsiteX3" fmla="*/ 1083992 w 1113692"/>
                  <a:gd name="connsiteY3" fmla="*/ 1410756 h 1440429"/>
                  <a:gd name="connsiteX4" fmla="*/ 506793 w 1113692"/>
                  <a:gd name="connsiteY4" fmla="*/ 1175196 h 1440429"/>
                  <a:gd name="connsiteX5" fmla="*/ 104955 w 1113692"/>
                  <a:gd name="connsiteY5" fmla="*/ 1283587 h 1440429"/>
                  <a:gd name="connsiteX6" fmla="*/ 0 w 1113692"/>
                  <a:gd name="connsiteY6" fmla="*/ 1359699 h 1440429"/>
                  <a:gd name="connsiteX7" fmla="*/ 0 w 1113692"/>
                  <a:gd name="connsiteY7" fmla="*/ 81280 h 1440429"/>
                  <a:gd name="connsiteX0" fmla="*/ 0 w 1113692"/>
                  <a:gd name="connsiteY0" fmla="*/ 245376 h 1604525"/>
                  <a:gd name="connsiteX1" fmla="*/ 536917 w 1113692"/>
                  <a:gd name="connsiteY1" fmla="*/ 0 h 1604525"/>
                  <a:gd name="connsiteX2" fmla="*/ 1113692 w 1113692"/>
                  <a:gd name="connsiteY2" fmla="*/ 245376 h 1604525"/>
                  <a:gd name="connsiteX3" fmla="*/ 1113692 w 1113692"/>
                  <a:gd name="connsiteY3" fmla="*/ 1604525 h 1604525"/>
                  <a:gd name="connsiteX4" fmla="*/ 1083992 w 1113692"/>
                  <a:gd name="connsiteY4" fmla="*/ 1574852 h 1604525"/>
                  <a:gd name="connsiteX5" fmla="*/ 506793 w 1113692"/>
                  <a:gd name="connsiteY5" fmla="*/ 1339292 h 1604525"/>
                  <a:gd name="connsiteX6" fmla="*/ 104955 w 1113692"/>
                  <a:gd name="connsiteY6" fmla="*/ 1447683 h 1604525"/>
                  <a:gd name="connsiteX7" fmla="*/ 0 w 1113692"/>
                  <a:gd name="connsiteY7" fmla="*/ 1523795 h 1604525"/>
                  <a:gd name="connsiteX8" fmla="*/ 0 w 1113692"/>
                  <a:gd name="connsiteY8" fmla="*/ 245376 h 160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3692" h="1604525">
                    <a:moveTo>
                      <a:pt x="0" y="245376"/>
                    </a:moveTo>
                    <a:cubicBezTo>
                      <a:pt x="75418" y="19546"/>
                      <a:pt x="351302" y="0"/>
                      <a:pt x="536917" y="0"/>
                    </a:cubicBezTo>
                    <a:cubicBezTo>
                      <a:pt x="722532" y="0"/>
                      <a:pt x="1003495" y="6091"/>
                      <a:pt x="1113692" y="245376"/>
                    </a:cubicBezTo>
                    <a:lnTo>
                      <a:pt x="1113692" y="1604525"/>
                    </a:lnTo>
                    <a:lnTo>
                      <a:pt x="1083992" y="1574852"/>
                    </a:lnTo>
                    <a:cubicBezTo>
                      <a:pt x="919227" y="1426132"/>
                      <a:pt x="720601" y="1339292"/>
                      <a:pt x="506793" y="1339292"/>
                    </a:cubicBezTo>
                    <a:cubicBezTo>
                      <a:pt x="364255" y="1339292"/>
                      <a:pt x="228464" y="1377887"/>
                      <a:pt x="104955" y="1447683"/>
                    </a:cubicBezTo>
                    <a:lnTo>
                      <a:pt x="0" y="1523795"/>
                    </a:lnTo>
                    <a:lnTo>
                      <a:pt x="0" y="245376"/>
                    </a:lnTo>
                    <a:close/>
                  </a:path>
                </a:pathLst>
              </a:custGeom>
              <a:gradFill>
                <a:gsLst>
                  <a:gs pos="7000">
                    <a:schemeClr val="accent2"/>
                  </a:gs>
                  <a:gs pos="62000">
                    <a:schemeClr val="accent2">
                      <a:lumMod val="75000"/>
                    </a:schemeClr>
                  </a:gs>
                  <a:gs pos="47000">
                    <a:srgbClr val="FF9933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7692683" y="2504049"/>
                <a:ext cx="1113692" cy="1604525"/>
              </a:xfrm>
              <a:custGeom>
                <a:avLst/>
                <a:gdLst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7" fmla="*/ 0 w 1113692"/>
                  <a:gd name="connsiteY7" fmla="*/ 0 h 1359149"/>
                  <a:gd name="connsiteX0" fmla="*/ 0 w 1113692"/>
                  <a:gd name="connsiteY0" fmla="*/ 81280 h 1440429"/>
                  <a:gd name="connsiteX1" fmla="*/ 1113692 w 1113692"/>
                  <a:gd name="connsiteY1" fmla="*/ 81280 h 1440429"/>
                  <a:gd name="connsiteX2" fmla="*/ 1113692 w 1113692"/>
                  <a:gd name="connsiteY2" fmla="*/ 1440429 h 1440429"/>
                  <a:gd name="connsiteX3" fmla="*/ 1083992 w 1113692"/>
                  <a:gd name="connsiteY3" fmla="*/ 1410756 h 1440429"/>
                  <a:gd name="connsiteX4" fmla="*/ 506793 w 1113692"/>
                  <a:gd name="connsiteY4" fmla="*/ 1175196 h 1440429"/>
                  <a:gd name="connsiteX5" fmla="*/ 104955 w 1113692"/>
                  <a:gd name="connsiteY5" fmla="*/ 1283587 h 1440429"/>
                  <a:gd name="connsiteX6" fmla="*/ 0 w 1113692"/>
                  <a:gd name="connsiteY6" fmla="*/ 1359699 h 1440429"/>
                  <a:gd name="connsiteX7" fmla="*/ 0 w 1113692"/>
                  <a:gd name="connsiteY7" fmla="*/ 81280 h 1440429"/>
                  <a:gd name="connsiteX0" fmla="*/ 0 w 1113692"/>
                  <a:gd name="connsiteY0" fmla="*/ 245376 h 1604525"/>
                  <a:gd name="connsiteX1" fmla="*/ 536917 w 1113692"/>
                  <a:gd name="connsiteY1" fmla="*/ 0 h 1604525"/>
                  <a:gd name="connsiteX2" fmla="*/ 1113692 w 1113692"/>
                  <a:gd name="connsiteY2" fmla="*/ 245376 h 1604525"/>
                  <a:gd name="connsiteX3" fmla="*/ 1113692 w 1113692"/>
                  <a:gd name="connsiteY3" fmla="*/ 1604525 h 1604525"/>
                  <a:gd name="connsiteX4" fmla="*/ 1083992 w 1113692"/>
                  <a:gd name="connsiteY4" fmla="*/ 1574852 h 1604525"/>
                  <a:gd name="connsiteX5" fmla="*/ 506793 w 1113692"/>
                  <a:gd name="connsiteY5" fmla="*/ 1339292 h 1604525"/>
                  <a:gd name="connsiteX6" fmla="*/ 104955 w 1113692"/>
                  <a:gd name="connsiteY6" fmla="*/ 1447683 h 1604525"/>
                  <a:gd name="connsiteX7" fmla="*/ 0 w 1113692"/>
                  <a:gd name="connsiteY7" fmla="*/ 1523795 h 1604525"/>
                  <a:gd name="connsiteX8" fmla="*/ 0 w 1113692"/>
                  <a:gd name="connsiteY8" fmla="*/ 245376 h 160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3692" h="1604525">
                    <a:moveTo>
                      <a:pt x="0" y="245376"/>
                    </a:moveTo>
                    <a:cubicBezTo>
                      <a:pt x="75418" y="19546"/>
                      <a:pt x="351302" y="0"/>
                      <a:pt x="536917" y="0"/>
                    </a:cubicBezTo>
                    <a:cubicBezTo>
                      <a:pt x="722532" y="0"/>
                      <a:pt x="1003495" y="6091"/>
                      <a:pt x="1113692" y="245376"/>
                    </a:cubicBezTo>
                    <a:lnTo>
                      <a:pt x="1113692" y="1604525"/>
                    </a:lnTo>
                    <a:lnTo>
                      <a:pt x="1083992" y="1574852"/>
                    </a:lnTo>
                    <a:cubicBezTo>
                      <a:pt x="919227" y="1426132"/>
                      <a:pt x="720601" y="1339292"/>
                      <a:pt x="506793" y="1339292"/>
                    </a:cubicBezTo>
                    <a:cubicBezTo>
                      <a:pt x="364255" y="1339292"/>
                      <a:pt x="228464" y="1377887"/>
                      <a:pt x="104955" y="1447683"/>
                    </a:cubicBezTo>
                    <a:lnTo>
                      <a:pt x="0" y="1523795"/>
                    </a:lnTo>
                    <a:lnTo>
                      <a:pt x="0" y="245376"/>
                    </a:lnTo>
                    <a:close/>
                  </a:path>
                </a:pathLst>
              </a:custGeom>
              <a:gradFill>
                <a:gsLst>
                  <a:gs pos="46000">
                    <a:srgbClr val="FFCC00"/>
                  </a:gs>
                  <a:gs pos="18000">
                    <a:srgbClr val="FF9900"/>
                  </a:gs>
                  <a:gs pos="76000">
                    <a:srgbClr val="FF9933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03306" y="4163669"/>
            <a:ext cx="6645121" cy="1066451"/>
            <a:chOff x="778410" y="1210807"/>
            <a:chExt cx="8168642" cy="1421935"/>
          </a:xfrm>
        </p:grpSpPr>
        <p:sp>
          <p:nvSpPr>
            <p:cNvPr id="56" name="Rectangle 55"/>
            <p:cNvSpPr/>
            <p:nvPr/>
          </p:nvSpPr>
          <p:spPr>
            <a:xfrm>
              <a:off x="8176176" y="1488013"/>
              <a:ext cx="770876" cy="1114822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78410" y="1210807"/>
              <a:ext cx="7741919" cy="1421935"/>
              <a:chOff x="492368" y="2504049"/>
              <a:chExt cx="8314007" cy="183935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92368" y="3429000"/>
                <a:ext cx="7713786" cy="914400"/>
              </a:xfrm>
              <a:prstGeom prst="rect">
                <a:avLst/>
              </a:prstGeom>
              <a:gradFill flip="none" rotWithShape="1">
                <a:gsLst>
                  <a:gs pos="66000">
                    <a:srgbClr val="FF9900"/>
                  </a:gs>
                  <a:gs pos="45000">
                    <a:srgbClr val="FF9900"/>
                  </a:gs>
                  <a:gs pos="97000">
                    <a:srgbClr val="FFCC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Freeform 58"/>
              <p:cNvSpPr/>
              <p:nvPr/>
            </p:nvSpPr>
            <p:spPr>
              <a:xfrm rot="5400000">
                <a:off x="8247770" y="3784797"/>
                <a:ext cx="516987" cy="600221"/>
              </a:xfrm>
              <a:custGeom>
                <a:avLst/>
                <a:gdLst>
                  <a:gd name="connsiteX0" fmla="*/ 822960 w 1645920"/>
                  <a:gd name="connsiteY0" fmla="*/ 0 h 907366"/>
                  <a:gd name="connsiteX1" fmla="*/ 1645920 w 1645920"/>
                  <a:gd name="connsiteY1" fmla="*/ 907366 h 907366"/>
                  <a:gd name="connsiteX2" fmla="*/ 0 w 1645920"/>
                  <a:gd name="connsiteY2" fmla="*/ 907366 h 907366"/>
                  <a:gd name="connsiteX3" fmla="*/ 822960 w 1645920"/>
                  <a:gd name="connsiteY3" fmla="*/ 0 h 9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907366">
                    <a:moveTo>
                      <a:pt x="822960" y="0"/>
                    </a:moveTo>
                    <a:cubicBezTo>
                      <a:pt x="1277468" y="0"/>
                      <a:pt x="1645920" y="406242"/>
                      <a:pt x="1645920" y="907366"/>
                    </a:cubicBezTo>
                    <a:lnTo>
                      <a:pt x="0" y="907366"/>
                    </a:lnTo>
                    <a:cubicBezTo>
                      <a:pt x="0" y="406242"/>
                      <a:pt x="368452" y="0"/>
                      <a:pt x="82296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76000">
                    <a:srgbClr val="99663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692683" y="3841288"/>
                <a:ext cx="916745" cy="463426"/>
              </a:xfrm>
              <a:prstGeom prst="ellipse">
                <a:avLst/>
              </a:prstGeom>
              <a:gradFill flip="none" rotWithShape="1">
                <a:gsLst>
                  <a:gs pos="49000">
                    <a:srgbClr val="FF9900"/>
                  </a:gs>
                  <a:gs pos="18000">
                    <a:schemeClr val="accent2">
                      <a:lumMod val="75000"/>
                    </a:schemeClr>
                  </a:gs>
                  <a:gs pos="95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Freeform 60"/>
              <p:cNvSpPr/>
              <p:nvPr/>
            </p:nvSpPr>
            <p:spPr>
              <a:xfrm rot="16200000">
                <a:off x="8010923" y="3999917"/>
                <a:ext cx="185300" cy="169979"/>
              </a:xfrm>
              <a:custGeom>
                <a:avLst/>
                <a:gdLst>
                  <a:gd name="connsiteX0" fmla="*/ 822960 w 1645920"/>
                  <a:gd name="connsiteY0" fmla="*/ 0 h 907366"/>
                  <a:gd name="connsiteX1" fmla="*/ 1645920 w 1645920"/>
                  <a:gd name="connsiteY1" fmla="*/ 907366 h 907366"/>
                  <a:gd name="connsiteX2" fmla="*/ 0 w 1645920"/>
                  <a:gd name="connsiteY2" fmla="*/ 907366 h 907366"/>
                  <a:gd name="connsiteX3" fmla="*/ 822960 w 1645920"/>
                  <a:gd name="connsiteY3" fmla="*/ 0 h 9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5920" h="907366">
                    <a:moveTo>
                      <a:pt x="822960" y="0"/>
                    </a:moveTo>
                    <a:cubicBezTo>
                      <a:pt x="1277468" y="0"/>
                      <a:pt x="1645920" y="406242"/>
                      <a:pt x="1645920" y="907366"/>
                    </a:cubicBezTo>
                    <a:lnTo>
                      <a:pt x="0" y="907366"/>
                    </a:lnTo>
                    <a:cubicBezTo>
                      <a:pt x="0" y="406242"/>
                      <a:pt x="368452" y="0"/>
                      <a:pt x="822960" y="0"/>
                    </a:cubicBezTo>
                    <a:close/>
                  </a:path>
                </a:pathLst>
              </a:custGeom>
              <a:gradFill>
                <a:gsLst>
                  <a:gs pos="7000">
                    <a:schemeClr val="accent2"/>
                  </a:gs>
                  <a:gs pos="62000">
                    <a:schemeClr val="accent2">
                      <a:lumMod val="75000"/>
                    </a:schemeClr>
                  </a:gs>
                  <a:gs pos="0">
                    <a:srgbClr val="FF9933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Freeform 61"/>
              <p:cNvSpPr/>
              <p:nvPr/>
            </p:nvSpPr>
            <p:spPr>
              <a:xfrm flipH="1">
                <a:off x="8018584" y="2862631"/>
                <a:ext cx="616631" cy="1260817"/>
              </a:xfrm>
              <a:custGeom>
                <a:avLst/>
                <a:gdLst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7" fmla="*/ 0 w 1113692"/>
                  <a:gd name="connsiteY7" fmla="*/ 0 h 1359149"/>
                  <a:gd name="connsiteX0" fmla="*/ 0 w 1113692"/>
                  <a:gd name="connsiteY0" fmla="*/ 81280 h 1440429"/>
                  <a:gd name="connsiteX1" fmla="*/ 1113692 w 1113692"/>
                  <a:gd name="connsiteY1" fmla="*/ 81280 h 1440429"/>
                  <a:gd name="connsiteX2" fmla="*/ 1113692 w 1113692"/>
                  <a:gd name="connsiteY2" fmla="*/ 1440429 h 1440429"/>
                  <a:gd name="connsiteX3" fmla="*/ 1083992 w 1113692"/>
                  <a:gd name="connsiteY3" fmla="*/ 1410756 h 1440429"/>
                  <a:gd name="connsiteX4" fmla="*/ 506793 w 1113692"/>
                  <a:gd name="connsiteY4" fmla="*/ 1175196 h 1440429"/>
                  <a:gd name="connsiteX5" fmla="*/ 104955 w 1113692"/>
                  <a:gd name="connsiteY5" fmla="*/ 1283587 h 1440429"/>
                  <a:gd name="connsiteX6" fmla="*/ 0 w 1113692"/>
                  <a:gd name="connsiteY6" fmla="*/ 1359699 h 1440429"/>
                  <a:gd name="connsiteX7" fmla="*/ 0 w 1113692"/>
                  <a:gd name="connsiteY7" fmla="*/ 81280 h 1440429"/>
                  <a:gd name="connsiteX0" fmla="*/ 0 w 1113692"/>
                  <a:gd name="connsiteY0" fmla="*/ 245376 h 1604525"/>
                  <a:gd name="connsiteX1" fmla="*/ 536917 w 1113692"/>
                  <a:gd name="connsiteY1" fmla="*/ 0 h 1604525"/>
                  <a:gd name="connsiteX2" fmla="*/ 1113692 w 1113692"/>
                  <a:gd name="connsiteY2" fmla="*/ 245376 h 1604525"/>
                  <a:gd name="connsiteX3" fmla="*/ 1113692 w 1113692"/>
                  <a:gd name="connsiteY3" fmla="*/ 1604525 h 1604525"/>
                  <a:gd name="connsiteX4" fmla="*/ 1083992 w 1113692"/>
                  <a:gd name="connsiteY4" fmla="*/ 1574852 h 1604525"/>
                  <a:gd name="connsiteX5" fmla="*/ 506793 w 1113692"/>
                  <a:gd name="connsiteY5" fmla="*/ 1339292 h 1604525"/>
                  <a:gd name="connsiteX6" fmla="*/ 104955 w 1113692"/>
                  <a:gd name="connsiteY6" fmla="*/ 1447683 h 1604525"/>
                  <a:gd name="connsiteX7" fmla="*/ 0 w 1113692"/>
                  <a:gd name="connsiteY7" fmla="*/ 1523795 h 1604525"/>
                  <a:gd name="connsiteX8" fmla="*/ 0 w 1113692"/>
                  <a:gd name="connsiteY8" fmla="*/ 245376 h 160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3692" h="1604525">
                    <a:moveTo>
                      <a:pt x="0" y="245376"/>
                    </a:moveTo>
                    <a:cubicBezTo>
                      <a:pt x="75418" y="19546"/>
                      <a:pt x="351302" y="0"/>
                      <a:pt x="536917" y="0"/>
                    </a:cubicBezTo>
                    <a:cubicBezTo>
                      <a:pt x="722532" y="0"/>
                      <a:pt x="1003495" y="6091"/>
                      <a:pt x="1113692" y="245376"/>
                    </a:cubicBezTo>
                    <a:lnTo>
                      <a:pt x="1113692" y="1604525"/>
                    </a:lnTo>
                    <a:lnTo>
                      <a:pt x="1083992" y="1574852"/>
                    </a:lnTo>
                    <a:cubicBezTo>
                      <a:pt x="919227" y="1426132"/>
                      <a:pt x="720601" y="1339292"/>
                      <a:pt x="506793" y="1339292"/>
                    </a:cubicBezTo>
                    <a:cubicBezTo>
                      <a:pt x="364255" y="1339292"/>
                      <a:pt x="228464" y="1377887"/>
                      <a:pt x="104955" y="1447683"/>
                    </a:cubicBezTo>
                    <a:lnTo>
                      <a:pt x="0" y="1523795"/>
                    </a:lnTo>
                    <a:lnTo>
                      <a:pt x="0" y="245376"/>
                    </a:lnTo>
                    <a:close/>
                  </a:path>
                </a:pathLst>
              </a:custGeom>
              <a:gradFill>
                <a:gsLst>
                  <a:gs pos="7000">
                    <a:schemeClr val="accent2"/>
                  </a:gs>
                  <a:gs pos="62000">
                    <a:schemeClr val="accent2">
                      <a:lumMod val="75000"/>
                    </a:schemeClr>
                  </a:gs>
                  <a:gs pos="47000">
                    <a:srgbClr val="FF9933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7692683" y="2504049"/>
                <a:ext cx="1113692" cy="1604525"/>
              </a:xfrm>
              <a:custGeom>
                <a:avLst/>
                <a:gdLst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0" fmla="*/ 0 w 1113692"/>
                  <a:gd name="connsiteY0" fmla="*/ 0 h 1359149"/>
                  <a:gd name="connsiteX1" fmla="*/ 1113692 w 1113692"/>
                  <a:gd name="connsiteY1" fmla="*/ 0 h 1359149"/>
                  <a:gd name="connsiteX2" fmla="*/ 1113692 w 1113692"/>
                  <a:gd name="connsiteY2" fmla="*/ 1359149 h 1359149"/>
                  <a:gd name="connsiteX3" fmla="*/ 1083992 w 1113692"/>
                  <a:gd name="connsiteY3" fmla="*/ 1329476 h 1359149"/>
                  <a:gd name="connsiteX4" fmla="*/ 506793 w 1113692"/>
                  <a:gd name="connsiteY4" fmla="*/ 1093916 h 1359149"/>
                  <a:gd name="connsiteX5" fmla="*/ 104955 w 1113692"/>
                  <a:gd name="connsiteY5" fmla="*/ 1202307 h 1359149"/>
                  <a:gd name="connsiteX6" fmla="*/ 0 w 1113692"/>
                  <a:gd name="connsiteY6" fmla="*/ 1278419 h 1359149"/>
                  <a:gd name="connsiteX7" fmla="*/ 0 w 1113692"/>
                  <a:gd name="connsiteY7" fmla="*/ 0 h 1359149"/>
                  <a:gd name="connsiteX0" fmla="*/ 0 w 1113692"/>
                  <a:gd name="connsiteY0" fmla="*/ 81280 h 1440429"/>
                  <a:gd name="connsiteX1" fmla="*/ 1113692 w 1113692"/>
                  <a:gd name="connsiteY1" fmla="*/ 81280 h 1440429"/>
                  <a:gd name="connsiteX2" fmla="*/ 1113692 w 1113692"/>
                  <a:gd name="connsiteY2" fmla="*/ 1440429 h 1440429"/>
                  <a:gd name="connsiteX3" fmla="*/ 1083992 w 1113692"/>
                  <a:gd name="connsiteY3" fmla="*/ 1410756 h 1440429"/>
                  <a:gd name="connsiteX4" fmla="*/ 506793 w 1113692"/>
                  <a:gd name="connsiteY4" fmla="*/ 1175196 h 1440429"/>
                  <a:gd name="connsiteX5" fmla="*/ 104955 w 1113692"/>
                  <a:gd name="connsiteY5" fmla="*/ 1283587 h 1440429"/>
                  <a:gd name="connsiteX6" fmla="*/ 0 w 1113692"/>
                  <a:gd name="connsiteY6" fmla="*/ 1359699 h 1440429"/>
                  <a:gd name="connsiteX7" fmla="*/ 0 w 1113692"/>
                  <a:gd name="connsiteY7" fmla="*/ 81280 h 1440429"/>
                  <a:gd name="connsiteX0" fmla="*/ 0 w 1113692"/>
                  <a:gd name="connsiteY0" fmla="*/ 245376 h 1604525"/>
                  <a:gd name="connsiteX1" fmla="*/ 536917 w 1113692"/>
                  <a:gd name="connsiteY1" fmla="*/ 0 h 1604525"/>
                  <a:gd name="connsiteX2" fmla="*/ 1113692 w 1113692"/>
                  <a:gd name="connsiteY2" fmla="*/ 245376 h 1604525"/>
                  <a:gd name="connsiteX3" fmla="*/ 1113692 w 1113692"/>
                  <a:gd name="connsiteY3" fmla="*/ 1604525 h 1604525"/>
                  <a:gd name="connsiteX4" fmla="*/ 1083992 w 1113692"/>
                  <a:gd name="connsiteY4" fmla="*/ 1574852 h 1604525"/>
                  <a:gd name="connsiteX5" fmla="*/ 506793 w 1113692"/>
                  <a:gd name="connsiteY5" fmla="*/ 1339292 h 1604525"/>
                  <a:gd name="connsiteX6" fmla="*/ 104955 w 1113692"/>
                  <a:gd name="connsiteY6" fmla="*/ 1447683 h 1604525"/>
                  <a:gd name="connsiteX7" fmla="*/ 0 w 1113692"/>
                  <a:gd name="connsiteY7" fmla="*/ 1523795 h 1604525"/>
                  <a:gd name="connsiteX8" fmla="*/ 0 w 1113692"/>
                  <a:gd name="connsiteY8" fmla="*/ 245376 h 160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3692" h="1604525">
                    <a:moveTo>
                      <a:pt x="0" y="245376"/>
                    </a:moveTo>
                    <a:cubicBezTo>
                      <a:pt x="75418" y="19546"/>
                      <a:pt x="351302" y="0"/>
                      <a:pt x="536917" y="0"/>
                    </a:cubicBezTo>
                    <a:cubicBezTo>
                      <a:pt x="722532" y="0"/>
                      <a:pt x="1003495" y="6091"/>
                      <a:pt x="1113692" y="245376"/>
                    </a:cubicBezTo>
                    <a:lnTo>
                      <a:pt x="1113692" y="1604525"/>
                    </a:lnTo>
                    <a:lnTo>
                      <a:pt x="1083992" y="1574852"/>
                    </a:lnTo>
                    <a:cubicBezTo>
                      <a:pt x="919227" y="1426132"/>
                      <a:pt x="720601" y="1339292"/>
                      <a:pt x="506793" y="1339292"/>
                    </a:cubicBezTo>
                    <a:cubicBezTo>
                      <a:pt x="364255" y="1339292"/>
                      <a:pt x="228464" y="1377887"/>
                      <a:pt x="104955" y="1447683"/>
                    </a:cubicBezTo>
                    <a:lnTo>
                      <a:pt x="0" y="1523795"/>
                    </a:lnTo>
                    <a:lnTo>
                      <a:pt x="0" y="245376"/>
                    </a:lnTo>
                    <a:close/>
                  </a:path>
                </a:pathLst>
              </a:custGeom>
              <a:gradFill>
                <a:gsLst>
                  <a:gs pos="46000">
                    <a:srgbClr val="FFCC00"/>
                  </a:gs>
                  <a:gs pos="18000">
                    <a:srgbClr val="FF9900"/>
                  </a:gs>
                  <a:gs pos="76000">
                    <a:srgbClr val="FF9933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121077" y="2258698"/>
            <a:ext cx="1121569" cy="4207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dist="1143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471" y="2258699"/>
            <a:ext cx="991175" cy="4207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42646" y="3398531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চালকুমড়ার জাত সম্পর্কে জানতে পারবে।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3306" y="4748773"/>
            <a:ext cx="5439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চালকুমড়ার চাষ পদ্ধতি বর্ণনা করতে পারবে।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1138" y="515816"/>
            <a:ext cx="382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কিছু ছবি দেখি 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r="29021"/>
          <a:stretch/>
        </p:blipFill>
        <p:spPr>
          <a:xfrm>
            <a:off x="315056" y="1510118"/>
            <a:ext cx="2848709" cy="243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5778" y="5458636"/>
            <a:ext cx="669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পরিপক্ক চালকুমড়া মোরব্বা ও হালুয়া তৈরিতে ব্যবহৃত হয়।  </a:t>
            </a:r>
            <a:endParaRPr lang="en-U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82" y="1510118"/>
            <a:ext cx="2669931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27" y="1505801"/>
            <a:ext cx="2619375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0246" y="4091354"/>
            <a:ext cx="12309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F13FA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পরিপক্ক </a:t>
            </a:r>
            <a:endParaRPr lang="en-US" sz="2800" b="1" dirty="0">
              <a:ln/>
              <a:solidFill>
                <a:srgbClr val="F13FA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56538" y="4091354"/>
            <a:ext cx="12309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F13FA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হালুয়া </a:t>
            </a:r>
            <a:endParaRPr lang="en-US" sz="2800" b="1" dirty="0">
              <a:ln/>
              <a:solidFill>
                <a:srgbClr val="F13FA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64593" y="4091354"/>
            <a:ext cx="1230923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2800" b="1" dirty="0" smtClean="0">
                <a:ln/>
                <a:solidFill>
                  <a:srgbClr val="F13FA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মোরব্বা  </a:t>
            </a:r>
            <a:endParaRPr lang="en-US" sz="2800" b="1" dirty="0">
              <a:ln/>
              <a:solidFill>
                <a:srgbClr val="F13FA5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18338" y="668215"/>
            <a:ext cx="317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spc="5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কিছু ছবি দেখি </a:t>
            </a:r>
            <a:endParaRPr lang="en-US" sz="2800" b="1" spc="5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7" t="8262"/>
          <a:stretch/>
        </p:blipFill>
        <p:spPr>
          <a:xfrm>
            <a:off x="738552" y="1541584"/>
            <a:ext cx="3610710" cy="23270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1510" y="3957154"/>
            <a:ext cx="3126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ঘরের চালে চাল কুমড়া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6128" y="4054867"/>
            <a:ext cx="237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মাচায় চাল কুমড়া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81" y="5174054"/>
            <a:ext cx="7137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গ্রামবাংলায় ঘরের চালে এ সবজি গাছ উঠানো হয় বলে এটি চালকুমড়া নামে পরিচিত। তবে জমিতে মাচায় ফলন বেশি হয়। 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59" y="1576052"/>
            <a:ext cx="3515458" cy="23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30415" y="676255"/>
            <a:ext cx="3083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 কিছু ছবি দেখি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2" y="1875730"/>
            <a:ext cx="3563816" cy="2696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54" y="1875730"/>
            <a:ext cx="3686908" cy="26962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5815" y="5439508"/>
            <a:ext cx="8335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 কুমড়ার কোনো অনুমোদিত জাত নেই। তবে বারি কর্তৃক উদ্ভাবিত বারিচালকুমড়া-১ নামের জাতটি বাংলাদেশের সব অঞ্চলে চাষ করা যায়।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8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7969" y="808893"/>
            <a:ext cx="2016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28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47" y="1070503"/>
            <a:ext cx="2368062" cy="52093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9756" y="2750404"/>
            <a:ext cx="5767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চালকুমড়ার জাতটির নাম লিখ।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সবজিটির নাম চালকুমড়া কেন দেয়া হয়েছে। 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599" y="4783015"/>
            <a:ext cx="584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বারি কর্তৃক উদ্ভাবিত বারিচালকুমড়া-১ ।</a:t>
            </a:r>
          </a:p>
          <a:p>
            <a:r>
              <a:rPr lang="bn-IN" sz="24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উত্তরঃ গ্রামবাংলার ঘরের চালে এ সবজি গাছ উঠানো হয় বলে এটি চালকুমড়া নাম দেয়া হয়েছে। </a:t>
            </a:r>
            <a:endParaRPr lang="en-US" sz="24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/>
          <a:stretch/>
        </p:blipFill>
        <p:spPr>
          <a:xfrm>
            <a:off x="433755" y="1847930"/>
            <a:ext cx="1852246" cy="3827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288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</TotalTime>
  <Words>613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it's simple</dc:creator>
  <cp:lastModifiedBy>it's simple</cp:lastModifiedBy>
  <cp:revision>690</cp:revision>
  <dcterms:created xsi:type="dcterms:W3CDTF">2022-10-07T13:53:29Z</dcterms:created>
  <dcterms:modified xsi:type="dcterms:W3CDTF">2022-11-09T12:16:02Z</dcterms:modified>
</cp:coreProperties>
</file>