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62" r:id="rId4"/>
    <p:sldId id="263" r:id="rId5"/>
    <p:sldId id="264" r:id="rId6"/>
    <p:sldId id="265" r:id="rId7"/>
    <p:sldId id="267" r:id="rId8"/>
    <p:sldId id="274" r:id="rId9"/>
    <p:sldId id="276" r:id="rId10"/>
    <p:sldId id="280" r:id="rId11"/>
    <p:sldId id="281" r:id="rId12"/>
    <p:sldId id="282"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129F4-4662-4539-81EE-57EDA1DD1373}" type="datetimeFigureOut">
              <a:rPr lang="en-US" smtClean="0"/>
              <a:t>10/30/2022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02E67-F613-4180-BB9B-FF2A9717C65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a:effectLst>
            <a:glow rad="228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9600" b="1" dirty="0" err="1"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latin typeface="NikoshBAN" pitchFamily="2" charset="0"/>
                <a:cs typeface="NikoshBAN" pitchFamily="2" charset="0"/>
              </a:rPr>
              <a:t>স্বাগতম</a:t>
            </a:r>
            <a:endParaRPr lang="en-US" dirty="0">
              <a:latin typeface="SutonnyMJ" pitchFamily="2" charset="0"/>
              <a:cs typeface="SutonnyMJ" pitchFamily="2" charset="0"/>
            </a:endParaRPr>
          </a:p>
        </p:txBody>
      </p:sp>
      <p:sp>
        <p:nvSpPr>
          <p:cNvPr id="3" name="Subtitle 2"/>
          <p:cNvSpPr>
            <a:spLocks noGrp="1"/>
          </p:cNvSpPr>
          <p:nvPr>
            <p:ph type="subTitle" idx="1"/>
          </p:nvPr>
        </p:nvSpPr>
        <p:spPr>
          <a:xfrm>
            <a:off x="381000" y="1828800"/>
            <a:ext cx="8305800" cy="46482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pexels-pixabay-56866.jpg"/>
          <p:cNvPicPr>
            <a:picLocks noChangeAspect="1"/>
          </p:cNvPicPr>
          <p:nvPr/>
        </p:nvPicPr>
        <p:blipFill>
          <a:blip r:embed="rId2" cstate="print"/>
          <a:stretch>
            <a:fillRect/>
          </a:stretch>
        </p:blipFill>
        <p:spPr>
          <a:xfrm>
            <a:off x="1143000" y="1909053"/>
            <a:ext cx="6858000" cy="4559840"/>
          </a:xfrm>
          <a:prstGeom prst="round2DiagRect">
            <a:avLst/>
          </a:prstGeom>
          <a:ln>
            <a:solidFill>
              <a:srgbClr val="FFFF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1" y="609600"/>
            <a:ext cx="4724399"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853" tIns="54426" rIns="108853" bIns="54426" rtlCol="0" anchor="ctr"/>
          <a:lstStyle/>
          <a:p>
            <a:pPr algn="ctr"/>
            <a:r>
              <a:rPr lang="bn-BD" sz="7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NikoshBAN" pitchFamily="2" charset="0"/>
                <a:cs typeface="NikoshBAN" pitchFamily="2" charset="0"/>
              </a:rPr>
              <a:t>মূল্যায়ন</a:t>
            </a:r>
          </a:p>
        </p:txBody>
      </p:sp>
      <p:sp>
        <p:nvSpPr>
          <p:cNvPr id="4" name="Rectangle 3"/>
          <p:cNvSpPr/>
          <p:nvPr/>
        </p:nvSpPr>
        <p:spPr>
          <a:xfrm>
            <a:off x="533400" y="2667000"/>
            <a:ext cx="8153399" cy="1402577"/>
          </a:xfrm>
          <a:prstGeom prst="rect">
            <a:avLst/>
          </a:prstGeom>
          <a:ln/>
        </p:spPr>
        <p:style>
          <a:lnRef idx="1">
            <a:schemeClr val="accent5"/>
          </a:lnRef>
          <a:fillRef idx="2">
            <a:schemeClr val="accent5"/>
          </a:fillRef>
          <a:effectRef idx="1">
            <a:schemeClr val="accent5"/>
          </a:effectRef>
          <a:fontRef idx="minor">
            <a:schemeClr val="dk1"/>
          </a:fontRef>
        </p:style>
        <p:txBody>
          <a:bodyPr wrap="square" lIns="108853" tIns="54426" rIns="108853" bIns="54426">
            <a:spAutoFit/>
          </a:bodyPr>
          <a:lstStyle/>
          <a:p>
            <a:pPr>
              <a:buFont typeface="Wingdings" pitchFamily="2" charset="2"/>
              <a:buChar char="q"/>
            </a:pPr>
            <a:r>
              <a:rPr lang="en-US" sz="2800" dirty="0" smtClean="0">
                <a:solidFill>
                  <a:prstClr val="black"/>
                </a:solidFill>
                <a:latin typeface="NikoshBAN" pitchFamily="2" charset="0"/>
                <a:cs typeface="NikoshBAN" pitchFamily="2" charset="0"/>
              </a:rPr>
              <a:t>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endParaRPr lang="bn-BD" sz="2800" dirty="0" smtClean="0">
              <a:solidFill>
                <a:prstClr val="black"/>
              </a:solidFill>
              <a:latin typeface="NikoshBAN" pitchFamily="2" charset="0"/>
              <a:cs typeface="NikoshBAN" pitchFamily="2" charset="0"/>
            </a:endParaRPr>
          </a:p>
          <a:p>
            <a:pPr>
              <a:buFont typeface="Wingdings" pitchFamily="2" charset="2"/>
              <a:buChar char="q"/>
            </a:pP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ও </a:t>
            </a:r>
            <a:r>
              <a:rPr lang="en-US" sz="2800" dirty="0" err="1" smtClean="0">
                <a:latin typeface="NikoshBAN" pitchFamily="2" charset="0"/>
                <a:cs typeface="NikoshBAN" pitchFamily="2" charset="0"/>
              </a:rPr>
              <a:t>ব্যাংকিং-এর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পার্থক্য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লিখ</a:t>
            </a:r>
            <a:r>
              <a:rPr lang="en-US" sz="2800" dirty="0" smtClean="0">
                <a:solidFill>
                  <a:prstClr val="black"/>
                </a:solidFill>
                <a:latin typeface="NikoshBAN" pitchFamily="2" charset="0"/>
                <a:cs typeface="NikoshBAN" pitchFamily="2" charset="0"/>
              </a:rPr>
              <a:t>। </a:t>
            </a:r>
            <a:endParaRPr lang="bn-BD" sz="2800" dirty="0" smtClean="0">
              <a:solidFill>
                <a:prstClr val="black"/>
              </a:solidFill>
              <a:latin typeface="NikoshBAN" pitchFamily="2" charset="0"/>
              <a:cs typeface="NikoshBAN" pitchFamily="2" charset="0"/>
            </a:endParaRPr>
          </a:p>
          <a:p>
            <a:pPr>
              <a:buFont typeface="Wingdings" pitchFamily="2" charset="2"/>
              <a:buChar char="q"/>
            </a:pPr>
            <a:r>
              <a:rPr lang="bn-BD" sz="2800" dirty="0" smtClean="0">
                <a:solidFill>
                  <a:prstClr val="black"/>
                </a:solidFill>
                <a:latin typeface="NikoshBAN" pitchFamily="2" charset="0"/>
                <a:cs typeface="NikoshBAN" pitchFamily="2" charset="0"/>
              </a:rPr>
              <a:t> </a:t>
            </a:r>
            <a:r>
              <a:rPr lang="en-US" sz="2800" dirty="0" err="1" smtClean="0">
                <a:latin typeface="NikoshBAN" pitchFamily="2" charset="0"/>
                <a:cs typeface="NikoshBAN" pitchFamily="2" charset="0"/>
              </a:rPr>
              <a:t>বাংলাদেশের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অর্থনীতিতে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ভূমিকা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বর্ণনা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endParaRPr lang="bn-BD" sz="2800" dirty="0" smtClean="0">
              <a:solidFill>
                <a:prstClr val="black"/>
              </a:solidFill>
              <a:latin typeface="NikoshBAN" pitchFamily="2" charset="0"/>
              <a:cs typeface="NikoshBAN" pitchFamily="2" charset="0"/>
            </a:endParaRPr>
          </a:p>
        </p:txBody>
      </p:sp>
      <p:sp>
        <p:nvSpPr>
          <p:cNvPr id="5" name="Frame 4"/>
          <p:cNvSpPr/>
          <p:nvPr/>
        </p:nvSpPr>
        <p:spPr>
          <a:xfrm>
            <a:off x="8966" y="-4180"/>
            <a:ext cx="9135036" cy="6853517"/>
          </a:xfrm>
          <a:prstGeom prst="frame">
            <a:avLst>
              <a:gd name="adj1" fmla="val 2886"/>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lIns="94333" tIns="47166" rIns="94333" bIns="47166" rtlCol="0" anchor="ctr"/>
          <a:lstStyle/>
          <a:p>
            <a:pPr algn="ctr"/>
            <a:endParaRPr lang="en-US">
              <a:solidFill>
                <a:schemeClr val="tx1"/>
              </a:solidFill>
            </a:endParaRPr>
          </a:p>
        </p:txBody>
      </p:sp>
    </p:spTree>
    <p:extLst>
      <p:ext uri="{BB962C8B-B14F-4D97-AF65-F5344CB8AC3E}">
        <p14:creationId xmlns="" xmlns:p14="http://schemas.microsoft.com/office/powerpoint/2010/main" val="414541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edge">
                                      <p:cBhvr>
                                        <p:cTn id="7" dur="1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edg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edg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edge">
                                      <p:cBhvr>
                                        <p:cTn id="2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9286" y="476250"/>
            <a:ext cx="4114800" cy="1047750"/>
          </a:xfrm>
          <a:prstGeom prst="rect">
            <a:avLst/>
          </a:prstGeom>
          <a:ln/>
        </p:spPr>
        <p:style>
          <a:lnRef idx="1">
            <a:schemeClr val="accent3"/>
          </a:lnRef>
          <a:fillRef idx="2">
            <a:schemeClr val="accent3"/>
          </a:fillRef>
          <a:effectRef idx="1">
            <a:schemeClr val="accent3"/>
          </a:effectRef>
          <a:fontRef idx="minor">
            <a:schemeClr val="dk1"/>
          </a:fontRef>
        </p:style>
        <p:txBody>
          <a:bodyPr lIns="108853" tIns="54426" rIns="108853" bIns="54426" rtlCol="0" anchor="ctr"/>
          <a:lstStyle/>
          <a:p>
            <a:pPr algn="ctr"/>
            <a:r>
              <a:rPr lang="bn-BD" sz="6000" dirty="0" smtClean="0">
                <a:ln w="31550" cmpd="sng">
                  <a:solidFill>
                    <a:sysClr val="windowText" lastClr="000000"/>
                  </a:solidFill>
                  <a:prstDash val="solid"/>
                </a:ln>
                <a:solidFill>
                  <a:schemeClr val="tx1"/>
                </a:solidFill>
                <a:latin typeface="NikoshBAN" pitchFamily="2" charset="0"/>
                <a:cs typeface="NikoshBAN" pitchFamily="2" charset="0"/>
              </a:rPr>
              <a:t>বাড়ির কাজ</a:t>
            </a:r>
            <a:endParaRPr lang="bn-BD" sz="6600" dirty="0" smtClean="0">
              <a:ln w="31550" cmpd="sng">
                <a:solidFill>
                  <a:sysClr val="windowText" lastClr="000000"/>
                </a:solidFill>
                <a:prstDash val="solid"/>
              </a:ln>
              <a:solidFill>
                <a:schemeClr val="tx1"/>
              </a:solidFill>
              <a:latin typeface="NikoshBAN" pitchFamily="2" charset="0"/>
              <a:cs typeface="NikoshBAN" pitchFamily="2" charset="0"/>
            </a:endParaRPr>
          </a:p>
        </p:txBody>
      </p:sp>
      <p:sp>
        <p:nvSpPr>
          <p:cNvPr id="3" name="Rectangle 2"/>
          <p:cNvSpPr/>
          <p:nvPr/>
        </p:nvSpPr>
        <p:spPr>
          <a:xfrm>
            <a:off x="381000" y="2667000"/>
            <a:ext cx="8610600" cy="540802"/>
          </a:xfrm>
          <a:prstGeom prst="rect">
            <a:avLst/>
          </a:prstGeom>
          <a:ln/>
        </p:spPr>
        <p:style>
          <a:lnRef idx="1">
            <a:schemeClr val="accent4"/>
          </a:lnRef>
          <a:fillRef idx="2">
            <a:schemeClr val="accent4"/>
          </a:fillRef>
          <a:effectRef idx="1">
            <a:schemeClr val="accent4"/>
          </a:effectRef>
          <a:fontRef idx="minor">
            <a:schemeClr val="dk1"/>
          </a:fontRef>
        </p:style>
        <p:txBody>
          <a:bodyPr wrap="square" lIns="108853" tIns="54426" rIns="108853" bIns="54426">
            <a:spAutoFit/>
          </a:bodyPr>
          <a:lstStyle/>
          <a:p>
            <a:pPr lvl="0">
              <a:buFont typeface="Wingdings" pitchFamily="2" charset="2"/>
              <a:buChar char="v"/>
            </a:pPr>
            <a:r>
              <a:rPr lang="bn-BD"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অর্থনীতিতে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ভূমিকা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পালন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a:t>
            </a:r>
            <a:r>
              <a:rPr lang="bn-BD" sz="2800" dirty="0" smtClean="0">
                <a:latin typeface="NikoshBAN" pitchFamily="2" charset="0"/>
                <a:cs typeface="NikoshBAN" pitchFamily="2" charset="0"/>
              </a:rPr>
              <a:t>ব্যাখ্যা </a:t>
            </a:r>
            <a:r>
              <a:rPr lang="bn-BD" sz="2800" dirty="0" smtClean="0">
                <a:latin typeface="NikoshBAN" pitchFamily="2" charset="0"/>
                <a:cs typeface="NikoshBAN" pitchFamily="2" charset="0"/>
              </a:rPr>
              <a:t>কর।</a:t>
            </a:r>
            <a:endParaRPr lang="en-US" sz="2800" dirty="0">
              <a:solidFill>
                <a:prstClr val="black"/>
              </a:solidFill>
              <a:latin typeface="NikoshBAN" pitchFamily="2" charset="0"/>
              <a:cs typeface="NikoshBAN" pitchFamily="2" charset="0"/>
            </a:endParaRPr>
          </a:p>
        </p:txBody>
      </p:sp>
    </p:spTree>
    <p:extLst>
      <p:ext uri="{BB962C8B-B14F-4D97-AF65-F5344CB8AC3E}">
        <p14:creationId xmlns="" xmlns:p14="http://schemas.microsoft.com/office/powerpoint/2010/main" val="1977205677"/>
      </p:ext>
    </p:extLst>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6858000" cy="1219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5400" dirty="0" smtClean="0">
                <a:solidFill>
                  <a:schemeClr val="tx1"/>
                </a:solidFill>
              </a:rPr>
              <a:t>রেফারেন্স বইসমূহ</a:t>
            </a:r>
            <a:endParaRPr lang="en-US" sz="5400" dirty="0">
              <a:solidFill>
                <a:schemeClr val="tx1"/>
              </a:solidFill>
            </a:endParaRPr>
          </a:p>
        </p:txBody>
      </p:sp>
      <p:sp>
        <p:nvSpPr>
          <p:cNvPr id="3" name="Rectangle 2"/>
          <p:cNvSpPr/>
          <p:nvPr/>
        </p:nvSpPr>
        <p:spPr>
          <a:xfrm>
            <a:off x="1143000" y="2667000"/>
            <a:ext cx="7315200" cy="2514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q"/>
            </a:pPr>
            <a:r>
              <a:rPr lang="bn-BD" sz="2400" dirty="0" smtClean="0">
                <a:solidFill>
                  <a:schemeClr val="tx1"/>
                </a:solidFill>
              </a:rPr>
              <a:t> ফিন্যান্স, ব্যাংকিং ও বিমা (প্রথম পত্র)</a:t>
            </a:r>
          </a:p>
          <a:p>
            <a:pPr algn="ctr"/>
            <a:r>
              <a:rPr lang="bn-BD" sz="2400" dirty="0" smtClean="0">
                <a:solidFill>
                  <a:schemeClr val="tx1"/>
                </a:solidFill>
              </a:rPr>
              <a:t>-এফ এম শহীদুল্লাহ</a:t>
            </a:r>
          </a:p>
          <a:p>
            <a:pPr algn="ctr">
              <a:buFont typeface="Wingdings" pitchFamily="2" charset="2"/>
              <a:buChar char="q"/>
            </a:pPr>
            <a:endParaRPr lang="bn-BD" sz="2400" dirty="0" smtClean="0">
              <a:solidFill>
                <a:schemeClr val="tx1"/>
              </a:solidFill>
            </a:endParaRPr>
          </a:p>
          <a:p>
            <a:pPr algn="ctr">
              <a:buFont typeface="Wingdings" pitchFamily="2" charset="2"/>
              <a:buChar char="q"/>
            </a:pPr>
            <a:r>
              <a:rPr lang="bn-BD" sz="2400" dirty="0" smtClean="0">
                <a:solidFill>
                  <a:schemeClr val="tx1"/>
                </a:solidFill>
              </a:rPr>
              <a:t> ফিন্যান্স, ব্যাংকিং ও বিমা (প্রথম পত্র)</a:t>
            </a:r>
          </a:p>
          <a:p>
            <a:pPr algn="ctr"/>
            <a:r>
              <a:rPr lang="bn-BD" sz="2400" dirty="0" smtClean="0">
                <a:solidFill>
                  <a:schemeClr val="tx1"/>
                </a:solidFill>
              </a:rPr>
              <a:t>-মোহাম্মদ খলেকুজ্জামান</a:t>
            </a:r>
            <a:endParaRPr lang="en-US" sz="2400" dirty="0" smtClean="0">
              <a:solidFill>
                <a:schemeClr val="tx1"/>
              </a:solidFill>
            </a:endParaRPr>
          </a:p>
          <a:p>
            <a:pPr algn="ct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96053"/>
            <a:ext cx="5105400"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8000" dirty="0" smtClean="0">
                <a:latin typeface="NikoshBAN" panose="02000000000000000000" pitchFamily="2" charset="0"/>
                <a:cs typeface="NikoshBAN" panose="02000000000000000000" pitchFamily="2" charset="0"/>
              </a:rPr>
              <a:t>ধন্যবাদ</a:t>
            </a:r>
            <a:endParaRPr lang="en-US" sz="8000" dirty="0">
              <a:latin typeface="NikoshBAN" panose="02000000000000000000" pitchFamily="2" charset="0"/>
              <a:cs typeface="NikoshBAN" panose="02000000000000000000" pitchFamily="2" charset="0"/>
            </a:endParaRPr>
          </a:p>
        </p:txBody>
      </p:sp>
      <p:pic>
        <p:nvPicPr>
          <p:cNvPr id="1026" name="Picture 2" descr="C:\Users\Shishir\Desktop\HSTTI-84\FULL.jpg"/>
          <p:cNvPicPr>
            <a:picLocks noChangeAspect="1" noChangeArrowheads="1"/>
          </p:cNvPicPr>
          <p:nvPr/>
        </p:nvPicPr>
        <p:blipFill>
          <a:blip r:embed="rId2"/>
          <a:srcRect/>
          <a:stretch>
            <a:fillRect/>
          </a:stretch>
        </p:blipFill>
        <p:spPr bwMode="auto">
          <a:xfrm>
            <a:off x="1447800" y="1809750"/>
            <a:ext cx="6324600" cy="4743450"/>
          </a:xfrm>
          <a:prstGeom prst="rect">
            <a:avLst/>
          </a:prstGeom>
          <a:noFill/>
        </p:spPr>
      </p:pic>
    </p:spTree>
    <p:extLst>
      <p:ext uri="{BB962C8B-B14F-4D97-AF65-F5344CB8AC3E}">
        <p14:creationId xmlns:p14="http://schemas.microsoft.com/office/powerpoint/2010/main" xmlns="" val="3029004923"/>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err="1" smtClean="0">
                <a:latin typeface="NikoshBAN" pitchFamily="2" charset="0"/>
                <a:cs typeface="NikoshBAN" pitchFamily="2" charset="0"/>
              </a:rPr>
              <a:t>শিক্ষক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endParaRPr lang="en-US" dirty="0">
              <a:latin typeface="NikoshBAN" pitchFamily="2" charset="0"/>
              <a:cs typeface="NikoshBAN" pitchFamily="2" charset="0"/>
            </a:endParaRPr>
          </a:p>
        </p:txBody>
      </p:sp>
      <p:sp>
        <p:nvSpPr>
          <p:cNvPr id="5" name="Text Placeholder 4"/>
          <p:cNvSpPr>
            <a:spLocks noGrp="1"/>
          </p:cNvSpPr>
          <p:nvPr>
            <p:ph type="body" sz="quarter" idx="3"/>
          </p:nvPr>
        </p:nvSpPr>
        <p:spPr>
          <a:xfrm>
            <a:off x="4645025" y="1524000"/>
            <a:ext cx="4041775" cy="639762"/>
          </a:xfrm>
        </p:spPr>
        <p:style>
          <a:lnRef idx="1">
            <a:schemeClr val="accent1"/>
          </a:lnRef>
          <a:fillRef idx="2">
            <a:schemeClr val="accent1"/>
          </a:fillRef>
          <a:effectRef idx="1">
            <a:schemeClr val="accent1"/>
          </a:effectRef>
          <a:fontRef idx="minor">
            <a:schemeClr val="dk1"/>
          </a:fontRef>
        </p:style>
        <p:txBody>
          <a:bodyPr/>
          <a:lstStyle/>
          <a:p>
            <a:pPr algn="ct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endParaRPr lang="en-US" dirty="0" smtClean="0">
              <a:latin typeface="NikoshBAN" pitchFamily="2" charset="0"/>
              <a:cs typeface="NikoshBAN" pitchFamily="2" charset="0"/>
            </a:endParaRPr>
          </a:p>
        </p:txBody>
      </p:sp>
      <p:sp>
        <p:nvSpPr>
          <p:cNvPr id="6" name="Content Placeholder 5"/>
          <p:cNvSpPr>
            <a:spLocks noGrp="1"/>
          </p:cNvSpPr>
          <p:nvPr>
            <p:ph sz="quarter" idx="4"/>
          </p:nvPr>
        </p:nvSpPr>
        <p:spPr>
          <a:xfrm>
            <a:off x="4648200" y="2209801"/>
            <a:ext cx="4038600" cy="3916362"/>
          </a:xfrm>
        </p:spPr>
        <p:style>
          <a:lnRef idx="1">
            <a:schemeClr val="accent5"/>
          </a:lnRef>
          <a:fillRef idx="2">
            <a:schemeClr val="accent5"/>
          </a:fillRef>
          <a:effectRef idx="1">
            <a:schemeClr val="accent5"/>
          </a:effectRef>
          <a:fontRef idx="minor">
            <a:schemeClr val="dk1"/>
          </a:fontRef>
        </p:style>
        <p:txBody>
          <a:bodyPr>
            <a:normAutofit/>
          </a:bodyPr>
          <a:lstStyle/>
          <a:p>
            <a:pPr>
              <a:buNone/>
            </a:pP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শ্রেণিঃ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একাদশ</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বিষয়ঃ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ফিন্যান্স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এন্ড</a:t>
            </a:r>
            <a:r>
              <a:rPr lang="en-US" dirty="0" smtClean="0">
                <a:latin typeface="NikoshBAN" pitchFamily="2" charset="0"/>
                <a:cs typeface="NikoshBAN" pitchFamily="2" charset="0"/>
              </a:rPr>
              <a:t> ব্যাংকিং-১</a:t>
            </a:r>
          </a:p>
          <a:p>
            <a:pPr algn="ctr">
              <a:buNone/>
            </a:pPr>
            <a:r>
              <a:rPr lang="en-US" dirty="0" err="1" smtClean="0">
                <a:latin typeface="NikoshBAN" pitchFamily="2" charset="0"/>
                <a:cs typeface="NikoshBAN" pitchFamily="2" charset="0"/>
              </a:rPr>
              <a:t>অধ্যায়ঃ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প্রথম</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পাঠের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বিষয়ঃ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ব্যাংক</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সময়</a:t>
            </a:r>
            <a:r>
              <a:rPr lang="en-US" dirty="0" smtClean="0">
                <a:latin typeface="NikoshBAN" pitchFamily="2" charset="0"/>
                <a:cs typeface="NikoshBAN" pitchFamily="2" charset="0"/>
              </a:rPr>
              <a:t>- ৪৫ </a:t>
            </a:r>
            <a:r>
              <a:rPr lang="en-US" dirty="0" err="1" smtClean="0">
                <a:latin typeface="NikoshBAN" pitchFamily="2" charset="0"/>
                <a:cs typeface="NikoshBAN" pitchFamily="2" charset="0"/>
              </a:rPr>
              <a:t>মিনিট</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তারিখঃ</a:t>
            </a:r>
            <a:r>
              <a:rPr lang="en-US" dirty="0" smtClean="0">
                <a:latin typeface="NikoshBAN" pitchFamily="2" charset="0"/>
                <a:cs typeface="NikoshBAN" pitchFamily="2" charset="0"/>
              </a:rPr>
              <a:t> ২৮/১০/২০২২ </a:t>
            </a:r>
            <a:endParaRPr lang="en-US" dirty="0">
              <a:latin typeface="NikoshBAN" pitchFamily="2" charset="0"/>
              <a:cs typeface="NikoshBAN" pitchFamily="2" charset="0"/>
            </a:endParaRPr>
          </a:p>
        </p:txBody>
      </p:sp>
      <p:sp>
        <p:nvSpPr>
          <p:cNvPr id="7" name="Title 1"/>
          <p:cNvSpPr>
            <a:spLocks noGrp="1"/>
          </p:cNvSpPr>
          <p:nvPr>
            <p:ph type="title"/>
          </p:nvPr>
        </p:nvSpPr>
        <p:spPr>
          <a:effectLst>
            <a:glow rad="1397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lstStyle/>
          <a:p>
            <a:r>
              <a:rPr lang="en-US" dirty="0" err="1" smtClean="0">
                <a:latin typeface="NikoshBAN" pitchFamily="2" charset="0"/>
                <a:cs typeface="NikoshBAN" pitchFamily="2" charset="0"/>
              </a:rPr>
              <a:t>পরিচিতি</a:t>
            </a:r>
            <a:endParaRPr lang="en-US" dirty="0">
              <a:latin typeface="NikoshBAN" pitchFamily="2" charset="0"/>
              <a:cs typeface="NikoshBAN" pitchFamily="2" charset="0"/>
            </a:endParaRPr>
          </a:p>
        </p:txBody>
      </p:sp>
      <p:sp>
        <p:nvSpPr>
          <p:cNvPr id="8" name="Content Placeholder 2"/>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ctr">
              <a:buNone/>
            </a:pPr>
            <a:endParaRPr lang="en-US" dirty="0" smtClean="0">
              <a:latin typeface="NikoshBAN" pitchFamily="2" charset="0"/>
              <a:cs typeface="NikoshBAN" pitchFamily="2" charset="0"/>
            </a:endParaRPr>
          </a:p>
          <a:p>
            <a:pPr algn="ctr">
              <a:buNone/>
            </a:pPr>
            <a:endParaRPr lang="en-US" b="1" dirty="0" smtClean="0">
              <a:solidFill>
                <a:srgbClr val="0070C0"/>
              </a:solidFill>
              <a:latin typeface="NikoshBAN" pitchFamily="2" charset="0"/>
              <a:cs typeface="NikoshBAN" pitchFamily="2" charset="0"/>
            </a:endParaRPr>
          </a:p>
          <a:p>
            <a:pPr algn="ctr">
              <a:buNone/>
            </a:pPr>
            <a:endParaRPr lang="en-US" b="1" dirty="0" smtClean="0">
              <a:solidFill>
                <a:srgbClr val="0070C0"/>
              </a:solidFill>
              <a:latin typeface="NikoshBAN" pitchFamily="2" charset="0"/>
              <a:cs typeface="NikoshBAN" pitchFamily="2" charset="0"/>
            </a:endParaRPr>
          </a:p>
          <a:p>
            <a:pPr algn="ctr">
              <a:buNone/>
            </a:pPr>
            <a:endParaRPr lang="en-US" b="1" dirty="0" smtClean="0">
              <a:solidFill>
                <a:srgbClr val="0070C0"/>
              </a:solidFill>
              <a:latin typeface="NikoshBAN" pitchFamily="2" charset="0"/>
              <a:cs typeface="NikoshBAN" pitchFamily="2" charset="0"/>
            </a:endParaRPr>
          </a:p>
          <a:p>
            <a:pPr algn="ctr">
              <a:buNone/>
            </a:pPr>
            <a:r>
              <a:rPr lang="en-US" b="1" dirty="0" err="1" smtClean="0">
                <a:solidFill>
                  <a:srgbClr val="0070C0"/>
                </a:solidFill>
                <a:latin typeface="NikoshBAN" pitchFamily="2" charset="0"/>
                <a:cs typeface="NikoshBAN" pitchFamily="2" charset="0"/>
              </a:rPr>
              <a:t>মোঃ</a:t>
            </a:r>
            <a:r>
              <a:rPr lang="en-US" b="1" dirty="0" smtClean="0">
                <a:solidFill>
                  <a:srgbClr val="0070C0"/>
                </a:solidFill>
                <a:latin typeface="NikoshBAN" pitchFamily="2" charset="0"/>
                <a:cs typeface="NikoshBAN" pitchFamily="2" charset="0"/>
              </a:rPr>
              <a:t> </a:t>
            </a:r>
            <a:r>
              <a:rPr lang="en-US" b="1" dirty="0" err="1" smtClean="0">
                <a:solidFill>
                  <a:srgbClr val="0070C0"/>
                </a:solidFill>
                <a:latin typeface="NikoshBAN" pitchFamily="2" charset="0"/>
                <a:cs typeface="NikoshBAN" pitchFamily="2" charset="0"/>
              </a:rPr>
              <a:t>ইলিয়াছ</a:t>
            </a:r>
            <a:r>
              <a:rPr lang="en-US" b="1" dirty="0" smtClean="0">
                <a:solidFill>
                  <a:srgbClr val="0070C0"/>
                </a:solidFill>
                <a:latin typeface="NikoshBAN" pitchFamily="2" charset="0"/>
                <a:cs typeface="NikoshBAN" pitchFamily="2" charset="0"/>
              </a:rPr>
              <a:t> </a:t>
            </a:r>
            <a:r>
              <a:rPr lang="en-US" b="1" dirty="0" err="1" smtClean="0">
                <a:solidFill>
                  <a:srgbClr val="0070C0"/>
                </a:solidFill>
                <a:latin typeface="NikoshBAN" pitchFamily="2" charset="0"/>
                <a:cs typeface="NikoshBAN" pitchFamily="2" charset="0"/>
              </a:rPr>
              <a:t>জাবেদ</a:t>
            </a:r>
            <a:endParaRPr lang="en-US" b="1" dirty="0" smtClean="0">
              <a:solidFill>
                <a:srgbClr val="0070C0"/>
              </a:solidFill>
              <a:latin typeface="NikoshBAN" pitchFamily="2" charset="0"/>
              <a:cs typeface="NikoshBAN" pitchFamily="2" charset="0"/>
            </a:endParaRPr>
          </a:p>
          <a:p>
            <a:pPr algn="ctr">
              <a:buNone/>
            </a:pPr>
            <a:r>
              <a:rPr lang="en-US" dirty="0" err="1" smtClean="0">
                <a:latin typeface="NikoshBAN" pitchFamily="2" charset="0"/>
                <a:cs typeface="NikoshBAN" pitchFamily="2" charset="0"/>
              </a:rPr>
              <a:t>প্রভাষক</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ব্যাংকিং</a:t>
            </a:r>
            <a:r>
              <a:rPr lang="en-US" dirty="0" smtClean="0">
                <a:latin typeface="NikoshBAN" pitchFamily="2" charset="0"/>
                <a:cs typeface="NikoshBAN" pitchFamily="2" charset="0"/>
              </a:rPr>
              <a:t>)</a:t>
            </a:r>
          </a:p>
          <a:p>
            <a:pPr algn="ctr">
              <a:buNone/>
            </a:pPr>
            <a:r>
              <a:rPr lang="en-US" dirty="0" err="1" smtClean="0">
                <a:latin typeface="NikoshBAN" pitchFamily="2" charset="0"/>
                <a:cs typeface="NikoshBAN" pitchFamily="2" charset="0"/>
              </a:rPr>
              <a:t>আবেদা-নূর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বিজনেস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ম্যানেজমেন্ট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ইন্সটিটিউট</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গল্লাই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চান্দিনা</a:t>
            </a:r>
            <a:endParaRPr lang="en-US"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কুমিল্লা</a:t>
            </a:r>
            <a:r>
              <a:rPr lang="en-US" dirty="0" smtClean="0">
                <a:latin typeface="NikoshBAN" pitchFamily="2" charset="0"/>
                <a:cs typeface="NikoshBAN" pitchFamily="2" charset="0"/>
              </a:rPr>
              <a:t>।</a:t>
            </a:r>
          </a:p>
          <a:p>
            <a:pPr algn="ctr">
              <a:buNone/>
            </a:pPr>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pic>
        <p:nvPicPr>
          <p:cNvPr id="10" name="Content Placeholder 4" descr="Screenshot_20211006-161426-1.jpg"/>
          <p:cNvPicPr>
            <a:picLocks noChangeAspect="1"/>
          </p:cNvPicPr>
          <p:nvPr/>
        </p:nvPicPr>
        <p:blipFill>
          <a:blip r:embed="rId2" cstate="print"/>
          <a:stretch>
            <a:fillRect/>
          </a:stretch>
        </p:blipFill>
        <p:spPr>
          <a:xfrm>
            <a:off x="1828800" y="2286000"/>
            <a:ext cx="1371600" cy="1295400"/>
          </a:xfrm>
          <a:prstGeom prst="roundRect">
            <a:avLst/>
          </a:prstGeom>
          <a:ln>
            <a:solidFill>
              <a:srgbClr val="00B050"/>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en-US" dirty="0" err="1" smtClean="0">
                <a:latin typeface="NikoshBAN" pitchFamily="2" charset="0"/>
                <a:cs typeface="NikoshBAN" pitchFamily="2" charset="0"/>
              </a:rPr>
              <a:t>এসো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আমরা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দেখি</a:t>
            </a:r>
            <a:endParaRPr lang="en-US" dirty="0">
              <a:latin typeface="NikoshBAN" pitchFamily="2" charset="0"/>
              <a:cs typeface="NikoshBAN" pitchFamily="2" charset="0"/>
            </a:endParaRPr>
          </a:p>
        </p:txBody>
      </p:sp>
      <p:pic>
        <p:nvPicPr>
          <p:cNvPr id="4" name="Content Placeholder 3" descr="bank-3.jpg"/>
          <p:cNvPicPr>
            <a:picLocks noGrp="1" noChangeAspect="1"/>
          </p:cNvPicPr>
          <p:nvPr>
            <p:ph idx="1"/>
          </p:nvPr>
        </p:nvPicPr>
        <p:blipFill>
          <a:blip r:embed="rId2"/>
          <a:stretch>
            <a:fillRect/>
          </a:stretch>
        </p:blipFill>
        <p:spPr>
          <a:xfrm>
            <a:off x="381000" y="2209800"/>
            <a:ext cx="4038600" cy="3200400"/>
          </a:xfrm>
        </p:spPr>
      </p:pic>
      <p:pic>
        <p:nvPicPr>
          <p:cNvPr id="5" name="Picture 4" descr="bank pic-2.jpg"/>
          <p:cNvPicPr>
            <a:picLocks noChangeAspect="1"/>
          </p:cNvPicPr>
          <p:nvPr/>
        </p:nvPicPr>
        <p:blipFill>
          <a:blip r:embed="rId3"/>
          <a:stretch>
            <a:fillRect/>
          </a:stretch>
        </p:blipFill>
        <p:spPr>
          <a:xfrm>
            <a:off x="4724400" y="2209800"/>
            <a:ext cx="4191000" cy="3219450"/>
          </a:xfrm>
          <a:prstGeom prst="rect">
            <a:avLst/>
          </a:prstGeom>
        </p:spPr>
      </p:pic>
      <p:sp>
        <p:nvSpPr>
          <p:cNvPr id="6" name="Rectangle 5"/>
          <p:cNvSpPr/>
          <p:nvPr/>
        </p:nvSpPr>
        <p:spPr>
          <a:xfrm>
            <a:off x="762000" y="5638800"/>
            <a:ext cx="3048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NikoshBAN" pitchFamily="2" charset="0"/>
                <a:cs typeface="NikoshBAN" pitchFamily="2" charset="0"/>
              </a:rPr>
              <a:t>ছবি-১</a:t>
            </a:r>
            <a:endParaRPr lang="en-US" dirty="0">
              <a:latin typeface="NikoshBAN" pitchFamily="2" charset="0"/>
              <a:cs typeface="NikoshBAN" pitchFamily="2" charset="0"/>
            </a:endParaRPr>
          </a:p>
        </p:txBody>
      </p:sp>
      <p:sp>
        <p:nvSpPr>
          <p:cNvPr id="7" name="Rectangle 6"/>
          <p:cNvSpPr/>
          <p:nvPr/>
        </p:nvSpPr>
        <p:spPr>
          <a:xfrm>
            <a:off x="5334000" y="5638800"/>
            <a:ext cx="3048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NikoshBAN" pitchFamily="2" charset="0"/>
                <a:cs typeface="NikoshBAN" pitchFamily="2" charset="0"/>
              </a:rPr>
              <a:t>ছবি-২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7237"/>
            <a:ext cx="8229600" cy="715963"/>
          </a:xfrm>
        </p:spPr>
        <p:txBody>
          <a:bodyPr>
            <a:noAutofit/>
          </a:bodyPr>
          <a:lstStyle/>
          <a:p>
            <a:pPr algn="ctr">
              <a:buNone/>
            </a:pPr>
            <a:r>
              <a:rPr lang="en-US" sz="3600" dirty="0" err="1" smtClean="0">
                <a:latin typeface="NikoshBAN" pitchFamily="2" charset="0"/>
                <a:cs typeface="NikoshBAN" pitchFamily="2" charset="0"/>
              </a:rPr>
              <a:t>আজকের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পাঠঃ</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ব্যাংকিং</a:t>
            </a:r>
            <a:endParaRPr lang="en-US" sz="3600" dirty="0" smtClean="0">
              <a:latin typeface="NikoshBAN" pitchFamily="2" charset="0"/>
              <a:cs typeface="NikoshBAN" pitchFamily="2" charset="0"/>
            </a:endParaRPr>
          </a:p>
          <a:p>
            <a:pPr algn="ctr">
              <a:buNone/>
            </a:pPr>
            <a:endParaRPr lang="en-US" sz="3600" dirty="0">
              <a:latin typeface="NikoshBAN" pitchFamily="2" charset="0"/>
              <a:cs typeface="NikoshBAN" pitchFamily="2" charset="0"/>
            </a:endParaRPr>
          </a:p>
        </p:txBody>
      </p:sp>
      <p:sp>
        <p:nvSpPr>
          <p:cNvPr id="4" name="Title 1"/>
          <p:cNvSpPr>
            <a:spLocks noGrp="1"/>
          </p:cNvSpPr>
          <p:nvPr>
            <p:ph type="title"/>
          </p:nvPr>
        </p:nvSpPr>
        <p:spPr>
          <a:effectLst>
            <a:glow rad="228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lstStyle/>
          <a:p>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শিরোনাম</a:t>
            </a:r>
            <a:endParaRPr lang="en-US" dirty="0">
              <a:latin typeface="NikoshBAN" pitchFamily="2" charset="0"/>
              <a:cs typeface="NikoshBAN" pitchFamily="2" charset="0"/>
            </a:endParaRPr>
          </a:p>
        </p:txBody>
      </p:sp>
      <p:pic>
        <p:nvPicPr>
          <p:cNvPr id="5" name="Picture 4" descr="bank-4.jpg"/>
          <p:cNvPicPr>
            <a:picLocks noChangeAspect="1"/>
          </p:cNvPicPr>
          <p:nvPr/>
        </p:nvPicPr>
        <p:blipFill>
          <a:blip r:embed="rId2"/>
          <a:stretch>
            <a:fillRect/>
          </a:stretch>
        </p:blipFill>
        <p:spPr>
          <a:xfrm>
            <a:off x="1371600" y="1905000"/>
            <a:ext cx="6248400" cy="3657599"/>
          </a:xfrm>
          <a:prstGeom prst="rect">
            <a:avLst/>
          </a:prstGeom>
          <a:ln>
            <a:solidFill>
              <a:srgbClr val="7030A0"/>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err="1" smtClean="0">
                <a:latin typeface="NikoshBAN" pitchFamily="2" charset="0"/>
                <a:cs typeface="NikoshBAN" pitchFamily="2" charset="0"/>
              </a:rPr>
              <a:t>শিখনফল</a:t>
            </a:r>
            <a:endParaRPr lang="en-US"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sz="4400" u="sng" dirty="0" err="1" smtClean="0">
                <a:latin typeface="NikoshBAN" pitchFamily="2" charset="0"/>
                <a:cs typeface="NikoshBAN" pitchFamily="2" charset="0"/>
              </a:rPr>
              <a:t>এই</a:t>
            </a:r>
            <a:r>
              <a:rPr lang="en-US" sz="4400" u="sng" dirty="0" smtClean="0">
                <a:latin typeface="NikoshBAN" pitchFamily="2" charset="0"/>
                <a:cs typeface="NikoshBAN" pitchFamily="2" charset="0"/>
              </a:rPr>
              <a:t> </a:t>
            </a:r>
            <a:r>
              <a:rPr lang="en-US" sz="4400" u="sng" dirty="0" err="1" smtClean="0">
                <a:latin typeface="NikoshBAN" pitchFamily="2" charset="0"/>
                <a:cs typeface="NikoshBAN" pitchFamily="2" charset="0"/>
              </a:rPr>
              <a:t>পাঠ</a:t>
            </a:r>
            <a:r>
              <a:rPr lang="en-US" sz="4400" u="sng" dirty="0" smtClean="0">
                <a:latin typeface="NikoshBAN" pitchFamily="2" charset="0"/>
                <a:cs typeface="NikoshBAN" pitchFamily="2" charset="0"/>
              </a:rPr>
              <a:t> </a:t>
            </a:r>
            <a:r>
              <a:rPr lang="en-US" sz="4400" u="sng" dirty="0" err="1" smtClean="0">
                <a:latin typeface="NikoshBAN" pitchFamily="2" charset="0"/>
                <a:cs typeface="NikoshBAN" pitchFamily="2" charset="0"/>
              </a:rPr>
              <a:t>শেষে</a:t>
            </a:r>
            <a:r>
              <a:rPr lang="en-US" sz="4400" u="sng" dirty="0" smtClean="0">
                <a:latin typeface="NikoshBAN" pitchFamily="2" charset="0"/>
                <a:cs typeface="NikoshBAN" pitchFamily="2" charset="0"/>
              </a:rPr>
              <a:t> </a:t>
            </a:r>
            <a:r>
              <a:rPr lang="en-US" sz="4400" u="sng" dirty="0" err="1" smtClean="0">
                <a:latin typeface="NikoshBAN" pitchFamily="2" charset="0"/>
                <a:cs typeface="NikoshBAN" pitchFamily="2" charset="0"/>
              </a:rPr>
              <a:t>আমরা</a:t>
            </a:r>
            <a:endParaRPr lang="en-US" sz="4400" u="sng" dirty="0" smtClean="0">
              <a:latin typeface="NikoshBAN" pitchFamily="2" charset="0"/>
              <a:cs typeface="NikoshBAN" pitchFamily="2" charset="0"/>
            </a:endParaRPr>
          </a:p>
          <a:p>
            <a:r>
              <a:rPr lang="en-US" dirty="0" smtClean="0">
                <a:latin typeface="NikoshBAN" pitchFamily="2" charset="0"/>
                <a:cs typeface="NikoshBAN" pitchFamily="2" charset="0"/>
              </a:rPr>
              <a:t>১। </a:t>
            </a:r>
            <a:r>
              <a:rPr lang="en-US" dirty="0" err="1" smtClean="0">
                <a:latin typeface="NikoshBAN" pitchFamily="2" charset="0"/>
                <a:cs typeface="NikoshBAN" pitchFamily="2" charset="0"/>
              </a:rPr>
              <a:t>ব্যাংক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p>
          <a:p>
            <a:r>
              <a:rPr lang="en-US" dirty="0" smtClean="0">
                <a:latin typeface="NikoshBAN" pitchFamily="2" charset="0"/>
                <a:cs typeface="NikoshBAN" pitchFamily="2" charset="0"/>
              </a:rPr>
              <a:t>২। </a:t>
            </a:r>
            <a:r>
              <a:rPr lang="en-US" dirty="0" err="1" smtClean="0">
                <a:latin typeface="NikoshBAN" pitchFamily="2" charset="0"/>
                <a:cs typeface="NikoshBAN" pitchFamily="2" charset="0"/>
              </a:rPr>
              <a:t>ব্যাংকিং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endParaRPr lang="en-US" dirty="0" smtClean="0">
              <a:latin typeface="NikoshBAN" pitchFamily="2" charset="0"/>
              <a:cs typeface="NikoshBAN" pitchFamily="2" charset="0"/>
            </a:endParaRPr>
          </a:p>
          <a:p>
            <a:r>
              <a:rPr lang="en-US" dirty="0" smtClean="0">
                <a:latin typeface="NikoshBAN" pitchFamily="2" charset="0"/>
                <a:cs typeface="NikoshBAN" pitchFamily="2" charset="0"/>
              </a:rPr>
              <a:t>৩। </a:t>
            </a:r>
            <a:r>
              <a:rPr lang="en-US" dirty="0" err="1" smtClean="0">
                <a:latin typeface="NikoshBAN" pitchFamily="2" charset="0"/>
                <a:cs typeface="NikoshBAN" pitchFamily="2" charset="0"/>
              </a:rPr>
              <a:t>ব্যাংক</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ব্যাংকিং-এর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মধ্যে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পার্থক্য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লিখতে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p>
          <a:p>
            <a:r>
              <a:rPr lang="en-US" dirty="0" smtClean="0">
                <a:latin typeface="NikoshBAN" pitchFamily="2" charset="0"/>
                <a:cs typeface="NikoshBAN" pitchFamily="2" charset="0"/>
              </a:rPr>
              <a:t>৪। </a:t>
            </a:r>
            <a:r>
              <a:rPr lang="en-US" dirty="0" err="1" smtClean="0">
                <a:latin typeface="NikoshBAN" pitchFamily="2" charset="0"/>
                <a:cs typeface="NikoshBAN" pitchFamily="2" charset="0"/>
              </a:rPr>
              <a:t>বাংলাদেশের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অর্থনীতিতে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ব্যাংকের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ভূমিকা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বর্ণনা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42900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b="1" u="sng" dirty="0" err="1" smtClean="0">
                <a:latin typeface="NikoshBAN" pitchFamily="2" charset="0"/>
                <a:cs typeface="NikoshBAN" pitchFamily="2" charset="0"/>
              </a:rPr>
              <a:t>ব্যাংকঃ</a:t>
            </a:r>
            <a:r>
              <a:rPr lang="en-US" sz="3200" u="sng"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আর্থিক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ব্যাবসায়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প্রতিষ্ঠানকে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বোঝায়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মুনাফা</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অর্জনের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উদ্দেশ্যে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আমানত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গ্রহণ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ঋণদান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পরিচালনা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a:t>
            </a:r>
            <a:br>
              <a:rPr lang="en-US" sz="3200" dirty="0" smtClean="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b="1" dirty="0" err="1" smtClean="0">
                <a:latin typeface="NikoshBAN" pitchFamily="2" charset="0"/>
                <a:cs typeface="NikoshBAN" pitchFamily="2" charset="0"/>
              </a:rPr>
              <a:t>অধ্যাপক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সেয়ার্স</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বলেছেন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প্রতিষ্ঠান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ঋণ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সকলের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পারস্পারিক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ঋণ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নিষ্পত্তির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ব্যবহৃত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হয়</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42900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b="1" u="sng" dirty="0" err="1" smtClean="0">
                <a:latin typeface="NikoshBAN" pitchFamily="2" charset="0"/>
                <a:cs typeface="NikoshBAN" pitchFamily="2" charset="0"/>
              </a:rPr>
              <a:t>ব্যাংকিং</a:t>
            </a:r>
            <a:r>
              <a:rPr lang="en-US" b="1" u="sng" dirty="0" smtClean="0">
                <a:latin typeface="NikoshBAN" pitchFamily="2" charset="0"/>
                <a:cs typeface="NikoshBAN" pitchFamily="2" charset="0"/>
              </a:rPr>
              <a:t> </a:t>
            </a:r>
            <a:r>
              <a:rPr lang="en-US" sz="3200" u="sng" dirty="0" smtClean="0">
                <a:latin typeface="NikoshBAN" pitchFamily="2" charset="0"/>
                <a:cs typeface="NikoshBAN" pitchFamily="2" charset="0"/>
              </a:rPr>
              <a:t> </a:t>
            </a:r>
            <a:r>
              <a:rPr lang="en-US" sz="3200" u="sng" dirty="0" err="1" smtClean="0">
                <a:latin typeface="NikoshBAN" pitchFamily="2" charset="0"/>
                <a:cs typeface="NikoshBAN" pitchFamily="2" charset="0"/>
              </a:rPr>
              <a:t>যেশাস্ত্র</a:t>
            </a:r>
            <a:r>
              <a:rPr lang="en-US" sz="3200" u="sng" dirty="0" smtClean="0">
                <a:latin typeface="NikoshBAN" pitchFamily="2" charset="0"/>
                <a:cs typeface="NikoshBAN" pitchFamily="2" charset="0"/>
              </a:rPr>
              <a:t> </a:t>
            </a:r>
            <a:r>
              <a:rPr lang="en-US" sz="3200" u="sng" dirty="0" err="1" smtClean="0">
                <a:latin typeface="NikoshBAN" pitchFamily="2" charset="0"/>
                <a:cs typeface="NikoshBAN" pitchFamily="2" charset="0"/>
              </a:rPr>
              <a:t>পাঠ</a:t>
            </a:r>
            <a:r>
              <a:rPr lang="en-US" sz="3200" u="sng" dirty="0" smtClean="0">
                <a:latin typeface="NikoshBAN" pitchFamily="2" charset="0"/>
                <a:cs typeface="NikoshBAN" pitchFamily="2" charset="0"/>
              </a:rPr>
              <a:t> </a:t>
            </a:r>
            <a:r>
              <a:rPr lang="en-US" sz="3200" u="sng" dirty="0" err="1" smtClean="0">
                <a:latin typeface="NikoshBAN" pitchFamily="2" charset="0"/>
                <a:cs typeface="NikoshBAN" pitchFamily="2" charset="0"/>
              </a:rPr>
              <a:t>করলে</a:t>
            </a:r>
            <a:r>
              <a:rPr lang="en-US" sz="3200" u="sng" dirty="0" smtClean="0">
                <a:latin typeface="NikoshBAN" pitchFamily="2" charset="0"/>
                <a:cs typeface="NikoshBAN" pitchFamily="2" charset="0"/>
              </a:rPr>
              <a:t> </a:t>
            </a:r>
            <a:r>
              <a:rPr lang="en-US" sz="3200" u="sng" dirty="0" err="1" smtClean="0">
                <a:latin typeface="NikoshBAN" pitchFamily="2" charset="0"/>
                <a:cs typeface="NikoshBAN" pitchFamily="2" charset="0"/>
              </a:rPr>
              <a:t>ব্যাংক</a:t>
            </a:r>
            <a:r>
              <a:rPr lang="en-US" sz="3200" u="sng" dirty="0" smtClean="0">
                <a:latin typeface="NikoshBAN" pitchFamily="2" charset="0"/>
                <a:cs typeface="NikoshBAN" pitchFamily="2" charset="0"/>
              </a:rPr>
              <a:t> </a:t>
            </a:r>
            <a:r>
              <a:rPr lang="en-US" sz="3200" u="sng" dirty="0" err="1" smtClean="0">
                <a:latin typeface="NikoshBAN" pitchFamily="2" charset="0"/>
                <a:cs typeface="NikoshBAN" pitchFamily="2" charset="0"/>
              </a:rPr>
              <a:t>কারবারের</a:t>
            </a:r>
            <a:endParaRPr lang="en-US" sz="3200"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5400" b="1" dirty="0" err="1" smtClean="0"/>
              <a:t>একক</a:t>
            </a:r>
            <a:r>
              <a:rPr lang="en-US" sz="5400" dirty="0" smtClean="0"/>
              <a:t> </a:t>
            </a:r>
            <a:r>
              <a:rPr lang="en-US" sz="5400" b="1" dirty="0" err="1" smtClean="0"/>
              <a:t>কাজ</a:t>
            </a:r>
            <a:r>
              <a:rPr lang="en-US" sz="5400" dirty="0" smtClean="0"/>
              <a:t> </a:t>
            </a:r>
            <a:endParaRPr lang="en-US" sz="5400" dirty="0"/>
          </a:p>
        </p:txBody>
      </p:sp>
      <p:sp>
        <p:nvSpPr>
          <p:cNvPr id="4" name="Content Placeholder 3"/>
          <p:cNvSpPr>
            <a:spLocks noGrp="1"/>
          </p:cNvSpPr>
          <p:nvPr>
            <p:ph idx="1"/>
          </p:nvPr>
        </p:nvSpPr>
        <p:spPr>
          <a:xfrm>
            <a:off x="533400" y="2133600"/>
            <a:ext cx="8095059" cy="961292"/>
          </a:xfrm>
        </p:spPr>
        <p:style>
          <a:lnRef idx="1">
            <a:schemeClr val="accent4"/>
          </a:lnRef>
          <a:fillRef idx="2">
            <a:schemeClr val="accent4"/>
          </a:fillRef>
          <a:effectRef idx="1">
            <a:schemeClr val="accent4"/>
          </a:effectRef>
          <a:fontRef idx="minor">
            <a:schemeClr val="dk1"/>
          </a:fontRef>
        </p:style>
        <p:txBody>
          <a:bodyPr/>
          <a:lstStyle/>
          <a:p>
            <a:r>
              <a:rPr lang="en-US" sz="3200" dirty="0" smtClean="0"/>
              <a:t> </a:t>
            </a:r>
            <a:r>
              <a:rPr lang="en-US" sz="3200" dirty="0" err="1" smtClean="0"/>
              <a:t>ব্যাংক</a:t>
            </a:r>
            <a:r>
              <a:rPr lang="en-US" sz="3200" dirty="0" smtClean="0"/>
              <a:t> </a:t>
            </a:r>
            <a:r>
              <a:rPr lang="bn-BD" sz="3200" dirty="0" smtClean="0"/>
              <a:t>কী</a:t>
            </a:r>
            <a:r>
              <a:rPr lang="en-US" sz="3200" dirty="0" smtClean="0"/>
              <a:t> </a:t>
            </a:r>
            <a:r>
              <a:rPr lang="en-US" sz="3200" dirty="0" smtClean="0"/>
              <a:t>? </a:t>
            </a:r>
            <a:endParaRPr lang="en-US" sz="3200" dirty="0" smtClean="0"/>
          </a:p>
        </p:txBody>
      </p:sp>
      <p:sp>
        <p:nvSpPr>
          <p:cNvPr id="5" name="Title 1"/>
          <p:cNvSpPr txBox="1">
            <a:spLocks/>
          </p:cNvSpPr>
          <p:nvPr/>
        </p:nvSpPr>
        <p:spPr>
          <a:xfrm>
            <a:off x="6185789" y="4953000"/>
            <a:ext cx="2221173" cy="1066800"/>
          </a:xfrm>
          <a:prstGeom prst="rect">
            <a:avLst/>
          </a:prstGeom>
          <a:ln>
            <a:solidFill>
              <a:schemeClr val="accent6">
                <a:lumMod val="75000"/>
              </a:schemeClr>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3600" dirty="0" smtClean="0">
                <a:latin typeface="NikoshBAN" panose="02000000000000000000" pitchFamily="2" charset="0"/>
                <a:cs typeface="NikoshBAN" panose="02000000000000000000" pitchFamily="2" charset="0"/>
              </a:rPr>
              <a:t>সময়: </a:t>
            </a:r>
            <a:r>
              <a:rPr lang="en-US" sz="3600" dirty="0" smtClean="0">
                <a:latin typeface="NikoshBAN" panose="02000000000000000000" pitchFamily="2" charset="0"/>
                <a:cs typeface="NikoshBAN" panose="02000000000000000000" pitchFamily="2" charset="0"/>
              </a:rPr>
              <a:t>২</a:t>
            </a:r>
            <a:r>
              <a:rPr lang="bn-BD" sz="3600" dirty="0" smtClean="0">
                <a:latin typeface="NikoshBAN" panose="02000000000000000000" pitchFamily="2" charset="0"/>
                <a:cs typeface="NikoshBAN" panose="02000000000000000000" pitchFamily="2" charset="0"/>
              </a:rPr>
              <a:t> মিনিট</a:t>
            </a:r>
            <a:endParaRPr lang="en-US" sz="36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4267200" cy="1280890"/>
          </a:xfrm>
        </p:spPr>
        <p:style>
          <a:lnRef idx="1">
            <a:schemeClr val="accent3"/>
          </a:lnRef>
          <a:fillRef idx="2">
            <a:schemeClr val="accent3"/>
          </a:fillRef>
          <a:effectRef idx="1">
            <a:schemeClr val="accent3"/>
          </a:effectRef>
          <a:fontRef idx="minor">
            <a:schemeClr val="dk1"/>
          </a:fontRef>
        </p:style>
        <p:txBody>
          <a:bodyPr>
            <a:normAutofit/>
          </a:bodyPr>
          <a:lstStyle/>
          <a:p>
            <a:r>
              <a:rPr lang="en-US" sz="4400" dirty="0" err="1" smtClean="0"/>
              <a:t>জোড়ায়</a:t>
            </a:r>
            <a:r>
              <a:rPr lang="en-US" sz="4400" dirty="0" smtClean="0"/>
              <a:t> </a:t>
            </a:r>
            <a:r>
              <a:rPr lang="en-US" sz="4400" dirty="0" err="1" smtClean="0"/>
              <a:t>কাজ</a:t>
            </a:r>
            <a:endParaRPr lang="en-US" sz="4400" dirty="0"/>
          </a:p>
        </p:txBody>
      </p:sp>
      <p:sp>
        <p:nvSpPr>
          <p:cNvPr id="3" name="Content Placeholder 2"/>
          <p:cNvSpPr>
            <a:spLocks noGrp="1"/>
          </p:cNvSpPr>
          <p:nvPr>
            <p:ph idx="1"/>
          </p:nvPr>
        </p:nvSpPr>
        <p:spPr>
          <a:xfrm>
            <a:off x="685800" y="2881532"/>
            <a:ext cx="7942659" cy="776068"/>
          </a:xfrm>
        </p:spPr>
        <p:style>
          <a:lnRef idx="1">
            <a:schemeClr val="accent5"/>
          </a:lnRef>
          <a:fillRef idx="2">
            <a:schemeClr val="accent5"/>
          </a:fillRef>
          <a:effectRef idx="1">
            <a:schemeClr val="accent5"/>
          </a:effectRef>
          <a:fontRef idx="minor">
            <a:schemeClr val="dk1"/>
          </a:fontRef>
        </p:style>
        <p:txBody>
          <a:bodyPr>
            <a:normAutofit fontScale="92500"/>
          </a:bodyPr>
          <a:lstStyle/>
          <a:p>
            <a:r>
              <a:rPr lang="en-US" sz="3200" dirty="0" smtClean="0"/>
              <a:t> </a:t>
            </a:r>
            <a:r>
              <a:rPr lang="en-US" sz="3200" dirty="0" err="1" smtClean="0"/>
              <a:t>ব্যাংক</a:t>
            </a:r>
            <a:r>
              <a:rPr lang="en-US" sz="3200" dirty="0" smtClean="0"/>
              <a:t> ও </a:t>
            </a:r>
            <a:r>
              <a:rPr lang="en-US" sz="3200" dirty="0" err="1" smtClean="0"/>
              <a:t>ব্যাংকিং</a:t>
            </a:r>
            <a:r>
              <a:rPr lang="en-US" sz="3200" dirty="0" smtClean="0"/>
              <a:t> </a:t>
            </a:r>
            <a:r>
              <a:rPr lang="en-US" sz="3200" dirty="0" err="1" smtClean="0"/>
              <a:t>এর</a:t>
            </a:r>
            <a:r>
              <a:rPr lang="en-US" sz="3200" dirty="0" smtClean="0"/>
              <a:t> </a:t>
            </a:r>
            <a:r>
              <a:rPr lang="en-US" sz="3200" dirty="0" err="1" smtClean="0"/>
              <a:t>মধ্যে</a:t>
            </a:r>
            <a:r>
              <a:rPr lang="en-US" sz="3200" dirty="0" smtClean="0"/>
              <a:t> ৩টি </a:t>
            </a:r>
            <a:r>
              <a:rPr lang="en-US" sz="3200" dirty="0" err="1" smtClean="0"/>
              <a:t>পার্থক্য</a:t>
            </a:r>
            <a:r>
              <a:rPr lang="en-US" sz="3200" dirty="0" smtClean="0"/>
              <a:t> </a:t>
            </a:r>
            <a:r>
              <a:rPr lang="en-US" sz="3200" dirty="0" err="1" smtClean="0"/>
              <a:t>খাতায়</a:t>
            </a:r>
            <a:r>
              <a:rPr lang="en-US" sz="3200" dirty="0" smtClean="0"/>
              <a:t> </a:t>
            </a:r>
            <a:r>
              <a:rPr lang="en-US" sz="3200" dirty="0" err="1" smtClean="0"/>
              <a:t>লিখ</a:t>
            </a:r>
            <a:r>
              <a:rPr lang="en-US" sz="3200" dirty="0" smtClean="0"/>
              <a:t>।</a:t>
            </a:r>
            <a:endParaRPr lang="en-US" sz="3200" dirty="0"/>
          </a:p>
        </p:txBody>
      </p:sp>
      <p:sp>
        <p:nvSpPr>
          <p:cNvPr id="4" name="Title 1"/>
          <p:cNvSpPr txBox="1">
            <a:spLocks/>
          </p:cNvSpPr>
          <p:nvPr/>
        </p:nvSpPr>
        <p:spPr>
          <a:xfrm>
            <a:off x="5334001" y="5366816"/>
            <a:ext cx="3072962" cy="761028"/>
          </a:xfrm>
          <a:prstGeom prst="rect">
            <a:avLst/>
          </a:prstGeom>
          <a:ln>
            <a:solidFill>
              <a:srgbClr val="00B0F0"/>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3600" dirty="0" smtClean="0">
                <a:latin typeface="NikoshBAN" panose="02000000000000000000" pitchFamily="2" charset="0"/>
                <a:cs typeface="NikoshBAN" panose="02000000000000000000" pitchFamily="2" charset="0"/>
              </a:rPr>
              <a:t>সময়: </a:t>
            </a:r>
            <a:r>
              <a:rPr lang="en-US" sz="3600" dirty="0" smtClean="0">
                <a:latin typeface="NikoshBAN" panose="02000000000000000000" pitchFamily="2" charset="0"/>
                <a:cs typeface="NikoshBAN" panose="02000000000000000000" pitchFamily="2" charset="0"/>
              </a:rPr>
              <a:t>৫</a:t>
            </a:r>
            <a:r>
              <a:rPr lang="bn-BD" sz="3600" dirty="0" smtClean="0">
                <a:latin typeface="NikoshBAN" panose="02000000000000000000" pitchFamily="2" charset="0"/>
                <a:cs typeface="NikoshBAN" panose="02000000000000000000" pitchFamily="2" charset="0"/>
              </a:rPr>
              <a:t> মিনিট</a:t>
            </a:r>
            <a:endParaRPr lang="en-US" sz="36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211</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স্বাগতম</vt:lpstr>
      <vt:lpstr>পরিচিতি</vt:lpstr>
      <vt:lpstr>এসো আমরা কিছু ছবি দেখি</vt:lpstr>
      <vt:lpstr>পাঠ শিরোনাম</vt:lpstr>
      <vt:lpstr>শিখনফল</vt:lpstr>
      <vt:lpstr>ব্যাংকঃ ব্যাংক বলতে এমন একটি আর্থিক ব্যাবসায় প্রতিষ্ঠানকে বোঝায় যা মুনাফা অর্জনের উদ্দেশ্যে আমানত গ্রহণ এবং ঋণদান কার্য পরিচালনা করে থাকে।   অধ্যাপক সেয়ার্স বলেছেন, ‘ব্যাংক হলো এমন একটি প্রতিষ্ঠান যার ঋণ অন্য সকলের পারস্পারিক ঋণ নিষ্পত্তির জন্য ব্যবহৃত হয়।’ </vt:lpstr>
      <vt:lpstr>ব্যাংকিং  যেশাস্ত্র পাঠ করলে ব্যাংক কারবারের</vt:lpstr>
      <vt:lpstr>একক কাজ </vt:lpstr>
      <vt:lpstr>জোড়ায় কাজ</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UITRCA</dc:creator>
  <cp:lastModifiedBy>UITRCA</cp:lastModifiedBy>
  <cp:revision>58</cp:revision>
  <dcterms:created xsi:type="dcterms:W3CDTF">2006-08-16T00:00:00Z</dcterms:created>
  <dcterms:modified xsi:type="dcterms:W3CDTF">2022-10-30T09:39:35Z</dcterms:modified>
</cp:coreProperties>
</file>