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90" r:id="rId2"/>
    <p:sldId id="291" r:id="rId3"/>
    <p:sldId id="256" r:id="rId4"/>
    <p:sldId id="263" r:id="rId5"/>
    <p:sldId id="266" r:id="rId6"/>
    <p:sldId id="265" r:id="rId7"/>
    <p:sldId id="282" r:id="rId8"/>
    <p:sldId id="273" r:id="rId9"/>
    <p:sldId id="286" r:id="rId10"/>
    <p:sldId id="269" r:id="rId11"/>
    <p:sldId id="283" r:id="rId12"/>
    <p:sldId id="285" r:id="rId13"/>
    <p:sldId id="292"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8" autoAdjust="0"/>
  </p:normalViewPr>
  <p:slideViewPr>
    <p:cSldViewPr>
      <p:cViewPr>
        <p:scale>
          <a:sx n="75" d="100"/>
          <a:sy n="75" d="100"/>
        </p:scale>
        <p:origin x="-123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A91E0-AFBD-4D2C-8ED9-C857D9F5B276}" type="datetimeFigureOut">
              <a:rPr lang="en-US" smtClean="0"/>
              <a:pPr/>
              <a:t>4/1/2023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7FB5F-2F6B-404D-9CF9-5F16F04E4AF9}" type="slidenum">
              <a:rPr lang="en-US" smtClean="0"/>
              <a:pPr/>
              <a:t>‹#›</a:t>
            </a:fld>
            <a:endParaRPr lang="en-US"/>
          </a:p>
        </p:txBody>
      </p:sp>
    </p:spTree>
    <p:extLst>
      <p:ext uri="{BB962C8B-B14F-4D97-AF65-F5344CB8AC3E}">
        <p14:creationId xmlns:p14="http://schemas.microsoft.com/office/powerpoint/2010/main" val="170402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2D185-B1CF-4872-A742-2837F2E06323}" type="slidenum">
              <a:rPr lang="en-US" smtClean="0"/>
              <a:t>2</a:t>
            </a:fld>
            <a:endParaRPr lang="en-US"/>
          </a:p>
        </p:txBody>
      </p:sp>
    </p:spTree>
    <p:extLst>
      <p:ext uri="{BB962C8B-B14F-4D97-AF65-F5344CB8AC3E}">
        <p14:creationId xmlns:p14="http://schemas.microsoft.com/office/powerpoint/2010/main" val="101865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লিফটে নিচে</a:t>
            </a:r>
            <a:r>
              <a:rPr lang="bn-BD" baseline="0" dirty="0" smtClean="0"/>
              <a:t> নামার সময় লিফটের মেঝের উপর আমরা অপেক্ষাকৃত কম বল প্রয়োগ করি, আবার সাথে সাথে লিফট আমাদের উপর কম বল প্রয়োগ করে। ফলে লিফটের সাপেক্ষে আমরা কম ওজন অনুভব করি তা উপস্থাপনের জন্য এই স্লাইডে উল্লেখিত এনিমেশন এবং প্রশ্নোত্তরের ব্যবস্থা করা হয়েছে। বিষয় শিক্ষক ইচ্ছে করলে অন্য যে কোনো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লিফটের দড়ি ছিড়ে</a:t>
            </a:r>
            <a:r>
              <a:rPr lang="bn-BD" baseline="0" dirty="0" smtClean="0"/>
              <a:t> </a:t>
            </a:r>
            <a:r>
              <a:rPr lang="en-US" baseline="0" dirty="0" smtClean="0"/>
              <a:t>g </a:t>
            </a:r>
            <a:r>
              <a:rPr lang="bn-BD" baseline="0" dirty="0" smtClean="0"/>
              <a:t>ত্বরণে</a:t>
            </a:r>
            <a:r>
              <a:rPr lang="bn-BD" dirty="0" smtClean="0"/>
              <a:t> নিচে</a:t>
            </a:r>
            <a:r>
              <a:rPr lang="bn-BD" baseline="0" dirty="0" smtClean="0"/>
              <a:t> নামার সময় আমরা লিফটের মেঝের উপর কোনো বল প্রয়োগ করি না, আবার সাথে সাথে লিফট আমাদের উপর কোনো বল প্রয়োগ করে না। ফলে লিফটের সাপেক্ষে আমরা নিজেকে ওজনহীন অনুভব করি তা উপস্থাপনের জন্য এই স্লাইডে উল্লেখিত এনিমেশন এবং প্রশ্নোত্তরের ব্যবস্থা করা হয়েছে। বিষয় শিক্ষক ইচ্ছে করলে অন্য যে কোনো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বাড়ির কাজ</a:t>
            </a:r>
            <a:r>
              <a:rPr lang="bn-BD" baseline="0" dirty="0" smtClean="0">
                <a:latin typeface="NikoshBAN" pitchFamily="2" charset="0"/>
                <a:cs typeface="NikoshBAN" pitchFamily="2" charset="0"/>
              </a:rPr>
              <a:t> শিক্ষার্থীদের ডায়রিতে লিখে নিতে বলতে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7F52D185-B1CF-4872-A742-2837F2E06323}" type="slidenum">
              <a:rPr lang="en-US" smtClean="0"/>
              <a:t>13</a:t>
            </a:fld>
            <a:endParaRPr lang="en-US"/>
          </a:p>
        </p:txBody>
      </p:sp>
    </p:spTree>
    <p:extLst>
      <p:ext uri="{BB962C8B-B14F-4D97-AF65-F5344CB8AC3E}">
        <p14:creationId xmlns:p14="http://schemas.microsoft.com/office/powerpoint/2010/main" val="345853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mn-lt"/>
              </a:rPr>
              <a:t>ওজনের পার্থক্যের দরুন সংঘটিত এই ঘটনাটির ভিডিওটি দেখিয়ে এবং পাঠ সংশ্লিষ্ট প্রশ্নোত্তরের মাধ্যমে</a:t>
            </a:r>
            <a:r>
              <a:rPr lang="bn-BD" dirty="0" smtClean="0">
                <a:latin typeface="+mn-lt"/>
              </a:rPr>
              <a:t>পাঠের</a:t>
            </a:r>
            <a:r>
              <a:rPr lang="bn-BD" baseline="0" dirty="0" smtClean="0">
                <a:latin typeface="+mn-lt"/>
              </a:rPr>
              <a:t> প্রতি মনোযোগ আকর্ষণ এবং  শিরোনাম শিক্ষার্থীদের কাছ থেকে বের করার জন্য স্লাইডটি ব্যবহার করা হয়েছে। সংশ্লিষ্ট অন্য কোন ঘটনা প্রদর্শন করে পাঠ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r>
              <a:rPr lang="en-US" baseline="0" dirty="0" smtClean="0">
                <a:latin typeface="+mn-lt"/>
              </a:rPr>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8797FB5F-2F6B-404D-9CF9-5F16F04E4AF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প্রথম শিখনফল অর্জনের উদ্দেশ্যে এই স্লাইডটি প্রদর্শন করা হয়েছে। তবে বিষয় শিক্ষক অন্য কোন যুক্তিযুক্ত উপায়েও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প্রথম শিখনফল অর্জনের উদ্দেশ্যে এই স্লাইডটি প্রদর্শন করা হয়েছে। তবে বিষয় শিক্ষক অন্য কোন যুক্তিযুক্ত উপায়েও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আজকের</a:t>
            </a:r>
            <a:r>
              <a:rPr lang="bn-BD" baseline="0" dirty="0" smtClean="0"/>
              <a:t> পাঠের প্রথম শিখনফল অর্জিত হলো কি-না তা যাচাই করার উদ্দেশ্যে এই স্লাইডটিতে একক কাজের ব্যবস্থা করা হয়েছে।</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থেকে দ্বিতীয় শিখনফল অর্জনের চেষ্টা করা হয়েছে। </a:t>
            </a:r>
            <a:r>
              <a:rPr lang="bn-BD" dirty="0" smtClean="0"/>
              <a:t>লিফটে উঠা-নামার</a:t>
            </a:r>
            <a:r>
              <a:rPr lang="bn-BD" baseline="0" dirty="0" smtClean="0"/>
              <a:t> সময় আমাদের ওজন কম-বেশি হয় কি-না তা হাতে-কলমে দেখানোর উদ্দেশ্যে এই স্লাইডটিতে ভিডিওটি প্রদর্শনের ব্যবস্থা করা হয়েছে।</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লিফটে উপরে উঠার</a:t>
            </a:r>
            <a:r>
              <a:rPr lang="bn-BD" baseline="0" dirty="0" smtClean="0"/>
              <a:t> সময় লিফটের মেঝের উপর আমরা অপেক্ষাকৃত বেশি বল প্রয়োগ করি, আবার সাথে সাথে লিফট আমাদের উপর বেশি বল প্রয়োগ করে। ফলে লিফটের সাপেক্ষে আমরা বেশি ওজন অনুভব করি তা উপস্থাপনের জন্য এই স্লাইডে উল্লেখিত এনিমেশন এবং প্রশ্নোত্তরের ব্যবস্থা করা হয়েছে। বিষয় শিক্ষক ইচ্ছে করলে অন্য যে কোনো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5C77B-4FCD-4C85-8C55-4034F1444EF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5C77B-4FCD-4C85-8C55-4034F1444EFD}"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5C77B-4FCD-4C85-8C55-4034F1444EFD}" type="datetimeFigureOut">
              <a:rPr lang="en-US" smtClean="0"/>
              <a:pPr/>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5C77B-4FCD-4C85-8C55-4034F1444EFD}" type="datetimeFigureOut">
              <a:rPr lang="en-US" smtClean="0"/>
              <a:pPr/>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pPr/>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3844" y="1452447"/>
            <a:ext cx="4550355" cy="553998"/>
          </a:xfrm>
          <a:prstGeom prst="rect">
            <a:avLst/>
          </a:prstGeom>
          <a:noFill/>
        </p:spPr>
        <p:txBody>
          <a:bodyPr wrap="square" rtlCol="0">
            <a:spAutoFit/>
          </a:bodyPr>
          <a:lstStyle/>
          <a:p>
            <a:pPr algn="ctr"/>
            <a:r>
              <a:rPr lang="en-US" sz="3000" dirty="0" err="1" smtClean="0">
                <a:latin typeface="NikoshBAN" panose="02000000000000000000" pitchFamily="2" charset="0"/>
                <a:cs typeface="NikoshBAN" panose="02000000000000000000" pitchFamily="2" charset="0"/>
              </a:rPr>
              <a:t>জীব</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বিজ্ঞান</a:t>
            </a:r>
            <a:r>
              <a:rPr lang="bn-IN" sz="3000" dirty="0" smtClean="0">
                <a:latin typeface="NikoshBAN" panose="02000000000000000000" pitchFamily="2" charset="0"/>
                <a:cs typeface="NikoshBAN" panose="02000000000000000000" pitchFamily="2" charset="0"/>
              </a:rPr>
              <a:t> </a:t>
            </a:r>
            <a:r>
              <a:rPr lang="bn-IN" sz="3000" dirty="0">
                <a:latin typeface="NikoshBAN" panose="02000000000000000000" pitchFamily="2" charset="0"/>
                <a:cs typeface="NikoshBAN" panose="02000000000000000000" pitchFamily="2" charset="0"/>
              </a:rPr>
              <a:t>ক্লাসে সবাইকে স্বাগতম</a:t>
            </a:r>
            <a:endParaRPr lang="en-US" sz="3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845" y="2185473"/>
            <a:ext cx="4049737" cy="4049737"/>
          </a:xfrm>
          <a:prstGeom prst="rect">
            <a:avLst/>
          </a:prstGeom>
          <a:effectLst>
            <a:softEdge rad="1206500"/>
          </a:effectLst>
        </p:spPr>
      </p:pic>
    </p:spTree>
    <p:extLst>
      <p:ext uri="{BB962C8B-B14F-4D97-AF65-F5344CB8AC3E}">
        <p14:creationId xmlns:p14="http://schemas.microsoft.com/office/powerpoint/2010/main" val="2384043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3" name="Rectangle 13"/>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5" name="Rectangle 15"/>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0" name="Rectangle 2"/>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 name="Picture 54" descr="Lift_back.png"/>
          <p:cNvPicPr>
            <a:picLocks noChangeAspect="1"/>
          </p:cNvPicPr>
          <p:nvPr/>
        </p:nvPicPr>
        <p:blipFill>
          <a:blip r:embed="rId3" cstate="print"/>
          <a:stretch>
            <a:fillRect/>
          </a:stretch>
        </p:blipFill>
        <p:spPr>
          <a:xfrm>
            <a:off x="2038350" y="1276350"/>
            <a:ext cx="1123950" cy="4917284"/>
          </a:xfrm>
          <a:prstGeom prst="rect">
            <a:avLst/>
          </a:prstGeom>
        </p:spPr>
      </p:pic>
      <p:pic>
        <p:nvPicPr>
          <p:cNvPr id="56" name="Picture 55" descr="Lift.png"/>
          <p:cNvPicPr>
            <a:picLocks noChangeAspect="1"/>
          </p:cNvPicPr>
          <p:nvPr/>
        </p:nvPicPr>
        <p:blipFill>
          <a:blip r:embed="rId4" cstate="print"/>
          <a:stretch>
            <a:fillRect/>
          </a:stretch>
        </p:blipFill>
        <p:spPr>
          <a:xfrm>
            <a:off x="2076450" y="3810000"/>
            <a:ext cx="1009650" cy="2193377"/>
          </a:xfrm>
          <a:prstGeom prst="rect">
            <a:avLst/>
          </a:prstGeom>
          <a:effectLst>
            <a:glow rad="101600">
              <a:schemeClr val="tx1">
                <a:lumMod val="85000"/>
                <a:lumOff val="15000"/>
                <a:alpha val="60000"/>
              </a:schemeClr>
            </a:glow>
            <a:outerShdw blurRad="76200" dir="18900000" sy="23000" kx="-1200000" algn="bl" rotWithShape="0">
              <a:prstClr val="black">
                <a:alpha val="20000"/>
              </a:prstClr>
            </a:outerShdw>
          </a:effectLst>
        </p:spPr>
      </p:pic>
      <p:sp>
        <p:nvSpPr>
          <p:cNvPr id="64" name="Frame 63"/>
          <p:cNvSpPr/>
          <p:nvPr/>
        </p:nvSpPr>
        <p:spPr>
          <a:xfrm>
            <a:off x="171450" y="1066800"/>
            <a:ext cx="4972050" cy="5372100"/>
          </a:xfrm>
          <a:prstGeom prst="frame">
            <a:avLst>
              <a:gd name="adj1" fmla="val 47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0" y="228600"/>
            <a:ext cx="51054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Lift_room.png"/>
          <p:cNvPicPr>
            <a:picLocks noChangeAspect="1"/>
          </p:cNvPicPr>
          <p:nvPr/>
        </p:nvPicPr>
        <p:blipFill>
          <a:blip r:embed="rId5" cstate="print"/>
          <a:stretch>
            <a:fillRect/>
          </a:stretch>
        </p:blipFill>
        <p:spPr>
          <a:xfrm>
            <a:off x="381000" y="1295400"/>
            <a:ext cx="4533900" cy="4890499"/>
          </a:xfrm>
          <a:prstGeom prst="rect">
            <a:avLst/>
          </a:prstGeom>
        </p:spPr>
      </p:pic>
      <p:sp>
        <p:nvSpPr>
          <p:cNvPr id="12" name="TextBox 11"/>
          <p:cNvSpPr txBox="1"/>
          <p:nvPr/>
        </p:nvSpPr>
        <p:spPr>
          <a:xfrm>
            <a:off x="1219200" y="253425"/>
            <a:ext cx="626966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লিফট উপরে উঠার সময় ওজন বেশি হয় কেনো?</a:t>
            </a:r>
            <a:endParaRPr lang="en-US" sz="3200" dirty="0">
              <a:latin typeface="NikoshBAN" pitchFamily="2" charset="0"/>
              <a:cs typeface="NikoshBAN" pitchFamily="2" charset="0"/>
            </a:endParaRPr>
          </a:p>
        </p:txBody>
      </p:sp>
      <p:grpSp>
        <p:nvGrpSpPr>
          <p:cNvPr id="22" name="Group 21"/>
          <p:cNvGrpSpPr/>
          <p:nvPr/>
        </p:nvGrpSpPr>
        <p:grpSpPr>
          <a:xfrm>
            <a:off x="3156931" y="5029200"/>
            <a:ext cx="4234469" cy="954107"/>
            <a:chOff x="2952750" y="5029200"/>
            <a:chExt cx="4234469" cy="954107"/>
          </a:xfrm>
        </p:grpSpPr>
        <p:sp>
          <p:nvSpPr>
            <p:cNvPr id="14" name="TextBox 13"/>
            <p:cNvSpPr txBox="1"/>
            <p:nvPr/>
          </p:nvSpPr>
          <p:spPr>
            <a:xfrm>
              <a:off x="4038600" y="5029200"/>
              <a:ext cx="3148619"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লোকটি লিফটের মেঝে কী </a:t>
              </a:r>
            </a:p>
            <a:p>
              <a:r>
                <a:rPr lang="bn-BD" sz="2800" dirty="0" smtClean="0">
                  <a:latin typeface="NikoshBAN" pitchFamily="2" charset="0"/>
                  <a:cs typeface="NikoshBAN" pitchFamily="2" charset="0"/>
                </a:rPr>
                <a:t>পরিমাণ বল প্রয়োগ করবে?</a:t>
              </a:r>
              <a:endParaRPr lang="en-US" sz="2800" dirty="0">
                <a:latin typeface="NikoshBAN" pitchFamily="2" charset="0"/>
                <a:cs typeface="NikoshBAN" pitchFamily="2" charset="0"/>
              </a:endParaRPr>
            </a:p>
          </p:txBody>
        </p:sp>
        <p:cxnSp>
          <p:nvCxnSpPr>
            <p:cNvPr id="21" name="Straight Arrow Connector 20"/>
            <p:cNvCxnSpPr/>
            <p:nvPr/>
          </p:nvCxnSpPr>
          <p:spPr>
            <a:xfrm flipH="1" flipV="1">
              <a:off x="2952750" y="5453390"/>
              <a:ext cx="1066800" cy="330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66700" y="4913293"/>
            <a:ext cx="1806905" cy="95410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2800" dirty="0" smtClean="0">
                <a:latin typeface="NikoshBAN" pitchFamily="2" charset="0"/>
                <a:cs typeface="NikoshBAN" pitchFamily="2" charset="0"/>
              </a:rPr>
              <a:t>ওজনের সমান </a:t>
            </a:r>
          </a:p>
          <a:p>
            <a:r>
              <a:rPr lang="en-US" sz="2800" dirty="0" smtClean="0"/>
              <a:t>mg </a:t>
            </a:r>
            <a:r>
              <a:rPr lang="bn-BD" sz="2800" dirty="0" smtClean="0">
                <a:latin typeface="NikoshBAN" pitchFamily="2" charset="0"/>
                <a:cs typeface="NikoshBAN" pitchFamily="2" charset="0"/>
              </a:rPr>
              <a:t>নিউটন</a:t>
            </a:r>
            <a:endParaRPr lang="en-US" sz="2800" dirty="0">
              <a:latin typeface="NikoshBAN" pitchFamily="2" charset="0"/>
              <a:cs typeface="NikoshBAN" pitchFamily="2" charset="0"/>
            </a:endParaRPr>
          </a:p>
        </p:txBody>
      </p:sp>
      <p:sp>
        <p:nvSpPr>
          <p:cNvPr id="24" name="TextBox 23"/>
          <p:cNvSpPr txBox="1"/>
          <p:nvPr/>
        </p:nvSpPr>
        <p:spPr>
          <a:xfrm>
            <a:off x="5914698" y="2971800"/>
            <a:ext cx="250421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mg </a:t>
            </a:r>
            <a:r>
              <a:rPr lang="bn-BD" sz="2800" dirty="0" smtClean="0">
                <a:latin typeface="NikoshBAN" pitchFamily="2" charset="0"/>
                <a:cs typeface="NikoshBAN" pitchFamily="2" charset="0"/>
              </a:rPr>
              <a:t>নিউটন</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এর বেশি</a:t>
            </a:r>
            <a:endParaRPr lang="en-US" sz="2800" dirty="0">
              <a:latin typeface="NikoshBAN" pitchFamily="2" charset="0"/>
              <a:cs typeface="NikoshBAN" pitchFamily="2" charset="0"/>
            </a:endParaRPr>
          </a:p>
        </p:txBody>
      </p:sp>
      <p:grpSp>
        <p:nvGrpSpPr>
          <p:cNvPr id="27" name="Group 26"/>
          <p:cNvGrpSpPr/>
          <p:nvPr/>
        </p:nvGrpSpPr>
        <p:grpSpPr>
          <a:xfrm>
            <a:off x="3466014" y="3124200"/>
            <a:ext cx="4972836" cy="1335107"/>
            <a:chOff x="3466014" y="3124200"/>
            <a:chExt cx="4972836" cy="1335107"/>
          </a:xfrm>
        </p:grpSpPr>
        <p:sp>
          <p:nvSpPr>
            <p:cNvPr id="25" name="TextBox 24"/>
            <p:cNvSpPr txBox="1"/>
            <p:nvPr/>
          </p:nvSpPr>
          <p:spPr>
            <a:xfrm>
              <a:off x="3466014" y="3505200"/>
              <a:ext cx="4972836" cy="95410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bn-BD" sz="2800" dirty="0" smtClean="0">
                  <a:latin typeface="NikoshBAN" pitchFamily="2" charset="0"/>
                  <a:cs typeface="NikoshBAN" pitchFamily="2" charset="0"/>
                </a:rPr>
                <a:t>লিফটটি উপরে উঠার সময় লোকটি লিফটের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মেঝে কত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নিউটন বল প্রয়োগ করবে?</a:t>
              </a:r>
              <a:endParaRPr lang="en-US" sz="2800" dirty="0">
                <a:latin typeface="NikoshBAN" pitchFamily="2" charset="0"/>
                <a:cs typeface="NikoshBAN" pitchFamily="2" charset="0"/>
              </a:endParaRPr>
            </a:p>
          </p:txBody>
        </p:sp>
        <p:sp>
          <p:nvSpPr>
            <p:cNvPr id="26" name="Up Arrow 25"/>
            <p:cNvSpPr/>
            <p:nvPr/>
          </p:nvSpPr>
          <p:spPr>
            <a:xfrm>
              <a:off x="5105400" y="3124200"/>
              <a:ext cx="685800" cy="381000"/>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9" name="TextBox 28"/>
          <p:cNvSpPr txBox="1"/>
          <p:nvPr/>
        </p:nvSpPr>
        <p:spPr>
          <a:xfrm>
            <a:off x="302703" y="2057400"/>
            <a:ext cx="8555547"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উপরে উঠার সময় লিফটের মধ্যে আমরা নিজেদেরকে  কি ভারী অনুভব করব?</a:t>
            </a:r>
            <a:endParaRPr lang="en-US" sz="2800" dirty="0">
              <a:latin typeface="NikoshBAN" pitchFamily="2" charset="0"/>
              <a:cs typeface="NikoshBAN" pitchFamily="2" charset="0"/>
            </a:endParaRPr>
          </a:p>
        </p:txBody>
      </p:sp>
      <p:sp>
        <p:nvSpPr>
          <p:cNvPr id="30" name="TextBox 29"/>
          <p:cNvSpPr txBox="1"/>
          <p:nvPr/>
        </p:nvSpPr>
        <p:spPr>
          <a:xfrm>
            <a:off x="2133600" y="2743200"/>
            <a:ext cx="3041217" cy="523220"/>
          </a:xfrm>
          <a:prstGeom prst="rect">
            <a:avLst/>
          </a:prstGeom>
          <a:solidFill>
            <a:schemeClr val="accent3">
              <a:lumMod val="60000"/>
              <a:lumOff val="40000"/>
            </a:schemeClr>
          </a:solidFill>
        </p:spPr>
        <p:txBody>
          <a:bodyPr wrap="none" rtlCol="0">
            <a:spAutoFit/>
          </a:bodyPr>
          <a:lstStyle/>
          <a:p>
            <a:r>
              <a:rPr lang="bn-BD" sz="2800" dirty="0" smtClean="0">
                <a:latin typeface="NikoshBAN" pitchFamily="2" charset="0"/>
                <a:cs typeface="NikoshBAN" pitchFamily="2" charset="0"/>
              </a:rPr>
              <a:t>কেনো ভারী অনুভব করব?</a:t>
            </a:r>
            <a:endParaRPr lang="en-US" sz="2800" dirty="0">
              <a:latin typeface="NikoshBAN" pitchFamily="2" charset="0"/>
              <a:cs typeface="NikoshBAN" pitchFamily="2" charset="0"/>
            </a:endParaRPr>
          </a:p>
        </p:txBody>
      </p:sp>
      <p:sp>
        <p:nvSpPr>
          <p:cNvPr id="31" name="Down Arrow 30"/>
          <p:cNvSpPr/>
          <p:nvPr/>
        </p:nvSpPr>
        <p:spPr>
          <a:xfrm flipV="1">
            <a:off x="2349064" y="5715000"/>
            <a:ext cx="457200" cy="3810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2346434" y="4876800"/>
            <a:ext cx="457200" cy="3810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64" presetClass="path" presetSubtype="0" fill="hold" nodeType="clickEffect">
                                  <p:stCondLst>
                                    <p:cond delay="0"/>
                                  </p:stCondLst>
                                  <p:childTnLst>
                                    <p:animMotion origin="layout" path="M -1.66667E-6 1.48148E-6 L -1.66667E-6 -0.45116 " pathEditMode="relative" rAng="0" ptsTypes="AA">
                                      <p:cBhvr>
                                        <p:cTn id="18" dur="2000" fill="hold"/>
                                        <p:tgtEl>
                                          <p:spTgt spid="56"/>
                                        </p:tgtEl>
                                        <p:attrNameLst>
                                          <p:attrName>ppt_x</p:attrName>
                                          <p:attrName>ppt_y</p:attrName>
                                        </p:attrNameLst>
                                      </p:cBhvr>
                                      <p:rCtr x="0" y="-226"/>
                                    </p:animMotion>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par>
                          <p:cTn id="29" fill="hold">
                            <p:stCondLst>
                              <p:cond delay="2000"/>
                            </p:stCondLst>
                            <p:childTnLst>
                              <p:par>
                                <p:cTn id="30" presetID="1" presetClass="exit" presetSubtype="0" fill="hold" grpId="1" nodeType="afterEffect">
                                  <p:stCondLst>
                                    <p:cond delay="0"/>
                                  </p:stCondLst>
                                  <p:childTnLst>
                                    <p:set>
                                      <p:cBhvr>
                                        <p:cTn id="31" dur="1" fill="hold">
                                          <p:stCondLst>
                                            <p:cond delay="0"/>
                                          </p:stCondLst>
                                        </p:cTn>
                                        <p:tgtEl>
                                          <p:spTgt spid="3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9" grpId="0" animBg="1"/>
      <p:bldP spid="30" grpId="0" animBg="1"/>
      <p:bldP spid="31" grpId="0" animBg="1"/>
      <p:bldP spid="3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 name="Picture 54" descr="Lift_back.png"/>
          <p:cNvPicPr>
            <a:picLocks noChangeAspect="1"/>
          </p:cNvPicPr>
          <p:nvPr/>
        </p:nvPicPr>
        <p:blipFill>
          <a:blip r:embed="rId3" cstate="print"/>
          <a:stretch>
            <a:fillRect/>
          </a:stretch>
        </p:blipFill>
        <p:spPr>
          <a:xfrm>
            <a:off x="2038350" y="1276350"/>
            <a:ext cx="1123950" cy="4917284"/>
          </a:xfrm>
          <a:prstGeom prst="rect">
            <a:avLst/>
          </a:prstGeom>
        </p:spPr>
      </p:pic>
      <p:pic>
        <p:nvPicPr>
          <p:cNvPr id="56" name="Picture 55" descr="Lift.png"/>
          <p:cNvPicPr>
            <a:picLocks noChangeAspect="1"/>
          </p:cNvPicPr>
          <p:nvPr/>
        </p:nvPicPr>
        <p:blipFill>
          <a:blip r:embed="rId4" cstate="print"/>
          <a:stretch>
            <a:fillRect/>
          </a:stretch>
        </p:blipFill>
        <p:spPr>
          <a:xfrm>
            <a:off x="2076450" y="1066800"/>
            <a:ext cx="1009650" cy="2193377"/>
          </a:xfrm>
          <a:prstGeom prst="rect">
            <a:avLst/>
          </a:prstGeom>
          <a:effectLst>
            <a:glow rad="101600">
              <a:schemeClr val="tx1">
                <a:lumMod val="85000"/>
                <a:lumOff val="15000"/>
                <a:alpha val="60000"/>
              </a:schemeClr>
            </a:glow>
            <a:outerShdw blurRad="76200" dir="18900000" sy="23000" kx="-1200000" algn="bl" rotWithShape="0">
              <a:prstClr val="black">
                <a:alpha val="20000"/>
              </a:prstClr>
            </a:outerShdw>
          </a:effectLst>
        </p:spPr>
      </p:pic>
      <p:sp>
        <p:nvSpPr>
          <p:cNvPr id="64" name="Frame 63"/>
          <p:cNvSpPr/>
          <p:nvPr/>
        </p:nvSpPr>
        <p:spPr>
          <a:xfrm>
            <a:off x="171450" y="1066800"/>
            <a:ext cx="4972050" cy="5372100"/>
          </a:xfrm>
          <a:prstGeom prst="frame">
            <a:avLst>
              <a:gd name="adj1" fmla="val 47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487334" y="228600"/>
            <a:ext cx="529446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লিফট নামার সময় ওজন কম হয় কেনো?</a:t>
            </a:r>
            <a:endParaRPr lang="en-US" sz="3200" dirty="0">
              <a:latin typeface="NikoshBAN" pitchFamily="2" charset="0"/>
              <a:cs typeface="NikoshBAN" pitchFamily="2" charset="0"/>
            </a:endParaRPr>
          </a:p>
        </p:txBody>
      </p:sp>
      <p:pic>
        <p:nvPicPr>
          <p:cNvPr id="62" name="Picture 61" descr="Lift_room.png"/>
          <p:cNvPicPr>
            <a:picLocks noChangeAspect="1"/>
          </p:cNvPicPr>
          <p:nvPr/>
        </p:nvPicPr>
        <p:blipFill>
          <a:blip r:embed="rId5" cstate="print"/>
          <a:stretch>
            <a:fillRect/>
          </a:stretch>
        </p:blipFill>
        <p:spPr>
          <a:xfrm>
            <a:off x="381000" y="1295400"/>
            <a:ext cx="4533900" cy="4890499"/>
          </a:xfrm>
          <a:prstGeom prst="rect">
            <a:avLst/>
          </a:prstGeom>
        </p:spPr>
      </p:pic>
      <p:sp>
        <p:nvSpPr>
          <p:cNvPr id="17" name="TextBox 16"/>
          <p:cNvSpPr txBox="1"/>
          <p:nvPr/>
        </p:nvSpPr>
        <p:spPr>
          <a:xfrm>
            <a:off x="228600" y="1600200"/>
            <a:ext cx="1806905" cy="95410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2800" dirty="0" smtClean="0">
                <a:latin typeface="NikoshBAN" pitchFamily="2" charset="0"/>
                <a:cs typeface="NikoshBAN" pitchFamily="2" charset="0"/>
              </a:rPr>
              <a:t>ওজনের সমান </a:t>
            </a:r>
          </a:p>
          <a:p>
            <a:r>
              <a:rPr lang="en-US" sz="2800" dirty="0" smtClean="0"/>
              <a:t>mg </a:t>
            </a:r>
            <a:r>
              <a:rPr lang="bn-BD" sz="2800" dirty="0" smtClean="0">
                <a:latin typeface="NikoshBAN" pitchFamily="2" charset="0"/>
                <a:cs typeface="NikoshBAN" pitchFamily="2" charset="0"/>
              </a:rPr>
              <a:t>নিউটন</a:t>
            </a:r>
            <a:endParaRPr lang="en-US" sz="2800" dirty="0">
              <a:latin typeface="NikoshBAN" pitchFamily="2" charset="0"/>
              <a:cs typeface="NikoshBAN" pitchFamily="2" charset="0"/>
            </a:endParaRPr>
          </a:p>
        </p:txBody>
      </p:sp>
      <p:grpSp>
        <p:nvGrpSpPr>
          <p:cNvPr id="14" name="Group 13"/>
          <p:cNvGrpSpPr/>
          <p:nvPr/>
        </p:nvGrpSpPr>
        <p:grpSpPr>
          <a:xfrm>
            <a:off x="3156931" y="1639907"/>
            <a:ext cx="4234469" cy="954107"/>
            <a:chOff x="2952750" y="5029200"/>
            <a:chExt cx="4234469" cy="954107"/>
          </a:xfrm>
        </p:grpSpPr>
        <p:sp>
          <p:nvSpPr>
            <p:cNvPr id="15" name="TextBox 14"/>
            <p:cNvSpPr txBox="1"/>
            <p:nvPr/>
          </p:nvSpPr>
          <p:spPr>
            <a:xfrm>
              <a:off x="4038600" y="5029200"/>
              <a:ext cx="3148619"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লোকটি লিফটের মেঝে কী </a:t>
              </a:r>
            </a:p>
            <a:p>
              <a:r>
                <a:rPr lang="bn-BD" sz="2800" dirty="0" smtClean="0">
                  <a:latin typeface="NikoshBAN" pitchFamily="2" charset="0"/>
                  <a:cs typeface="NikoshBAN" pitchFamily="2" charset="0"/>
                </a:rPr>
                <a:t>পরিমাণ বল প্রয়োগ করবে?</a:t>
              </a:r>
              <a:endParaRPr lang="en-US" sz="2800" dirty="0">
                <a:latin typeface="NikoshBAN" pitchFamily="2" charset="0"/>
                <a:cs typeface="NikoshBAN" pitchFamily="2" charset="0"/>
              </a:endParaRPr>
            </a:p>
          </p:txBody>
        </p:sp>
        <p:cxnSp>
          <p:nvCxnSpPr>
            <p:cNvPr id="16" name="Straight Arrow Connector 15"/>
            <p:cNvCxnSpPr/>
            <p:nvPr/>
          </p:nvCxnSpPr>
          <p:spPr>
            <a:xfrm flipH="1" flipV="1">
              <a:off x="2952750" y="5453390"/>
              <a:ext cx="1066800" cy="330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466014" y="3505200"/>
            <a:ext cx="4945585" cy="1295400"/>
            <a:chOff x="3466014" y="3505200"/>
            <a:chExt cx="4945585" cy="1295400"/>
          </a:xfrm>
        </p:grpSpPr>
        <p:sp>
          <p:nvSpPr>
            <p:cNvPr id="19" name="TextBox 18"/>
            <p:cNvSpPr txBox="1"/>
            <p:nvPr/>
          </p:nvSpPr>
          <p:spPr>
            <a:xfrm>
              <a:off x="3466014" y="3505200"/>
              <a:ext cx="4945585" cy="95410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bn-BD" sz="2800" dirty="0" smtClean="0">
                  <a:latin typeface="NikoshBAN" pitchFamily="2" charset="0"/>
                  <a:cs typeface="NikoshBAN" pitchFamily="2" charset="0"/>
                </a:rPr>
                <a:t>লিফটটি নিচে নামার সময় লোকটি লিফটের </a:t>
              </a:r>
            </a:p>
            <a:p>
              <a:r>
                <a:rPr lang="bn-BD" sz="2800" dirty="0" smtClean="0">
                  <a:latin typeface="NikoshBAN" pitchFamily="2" charset="0"/>
                  <a:cs typeface="NikoshBAN" pitchFamily="2" charset="0"/>
                </a:rPr>
                <a:t>মেঝে কত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নিউটন বল প্রয়োগ করবে?</a:t>
              </a:r>
              <a:endParaRPr lang="en-US" sz="2800" dirty="0">
                <a:latin typeface="NikoshBAN" pitchFamily="2" charset="0"/>
                <a:cs typeface="NikoshBAN" pitchFamily="2" charset="0"/>
              </a:endParaRPr>
            </a:p>
          </p:txBody>
        </p:sp>
        <p:sp>
          <p:nvSpPr>
            <p:cNvPr id="20" name="Up Arrow 19"/>
            <p:cNvSpPr/>
            <p:nvPr/>
          </p:nvSpPr>
          <p:spPr>
            <a:xfrm rot="10800000">
              <a:off x="5334001" y="4419600"/>
              <a:ext cx="685800" cy="381000"/>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1" name="TextBox 20"/>
          <p:cNvSpPr txBox="1"/>
          <p:nvPr/>
        </p:nvSpPr>
        <p:spPr>
          <a:xfrm>
            <a:off x="6019800" y="4495800"/>
            <a:ext cx="238238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mg </a:t>
            </a:r>
            <a:r>
              <a:rPr lang="bn-BD" sz="2800" dirty="0" smtClean="0">
                <a:latin typeface="NikoshBAN" pitchFamily="2" charset="0"/>
                <a:cs typeface="NikoshBAN" pitchFamily="2" charset="0"/>
              </a:rPr>
              <a:t>নিউটন এর কম</a:t>
            </a:r>
            <a:endParaRPr lang="en-US" sz="2800" dirty="0">
              <a:latin typeface="NikoshBAN" pitchFamily="2" charset="0"/>
              <a:cs typeface="NikoshBAN" pitchFamily="2" charset="0"/>
            </a:endParaRPr>
          </a:p>
        </p:txBody>
      </p:sp>
      <p:sp>
        <p:nvSpPr>
          <p:cNvPr id="22" name="TextBox 21"/>
          <p:cNvSpPr txBox="1"/>
          <p:nvPr/>
        </p:nvSpPr>
        <p:spPr>
          <a:xfrm>
            <a:off x="538930" y="2586335"/>
            <a:ext cx="7766870" cy="461665"/>
          </a:xfrm>
          <a:prstGeom prst="rect">
            <a:avLst/>
          </a:prstGeom>
          <a:solidFill>
            <a:schemeClr val="tx2">
              <a:lumMod val="60000"/>
              <a:lumOff val="40000"/>
            </a:schemeClr>
          </a:solidFill>
        </p:spPr>
        <p:txBody>
          <a:bodyPr wrap="none" rtlCol="0">
            <a:spAutoFit/>
          </a:bodyPr>
          <a:lstStyle/>
          <a:p>
            <a:r>
              <a:rPr lang="bn-BD" sz="2400" dirty="0" smtClean="0">
                <a:latin typeface="NikoshBAN" pitchFamily="2" charset="0"/>
                <a:cs typeface="NikoshBAN" pitchFamily="2" charset="0"/>
              </a:rPr>
              <a:t>নিচে নামার সময় লিফটের মধ্যে আমরা নিজেদেরকে কি হালকা অনুভব করব কী?</a:t>
            </a:r>
            <a:endParaRPr lang="en-US" sz="2400" dirty="0">
              <a:latin typeface="NikoshBAN" pitchFamily="2" charset="0"/>
              <a:cs typeface="NikoshBAN" pitchFamily="2" charset="0"/>
            </a:endParaRPr>
          </a:p>
        </p:txBody>
      </p:sp>
      <p:sp>
        <p:nvSpPr>
          <p:cNvPr id="23" name="TextBox 22"/>
          <p:cNvSpPr txBox="1"/>
          <p:nvPr/>
        </p:nvSpPr>
        <p:spPr>
          <a:xfrm>
            <a:off x="2133600" y="3058180"/>
            <a:ext cx="3248005" cy="523220"/>
          </a:xfrm>
          <a:prstGeom prst="rect">
            <a:avLst/>
          </a:prstGeom>
          <a:solidFill>
            <a:schemeClr val="accent3">
              <a:lumMod val="60000"/>
              <a:lumOff val="40000"/>
            </a:schemeClr>
          </a:solidFill>
        </p:spPr>
        <p:txBody>
          <a:bodyPr wrap="none" rtlCol="0">
            <a:spAutoFit/>
          </a:bodyPr>
          <a:lstStyle/>
          <a:p>
            <a:r>
              <a:rPr lang="bn-BD" sz="2800" dirty="0" smtClean="0">
                <a:latin typeface="NikoshBAN" pitchFamily="2" charset="0"/>
                <a:cs typeface="NikoshBAN" pitchFamily="2" charset="0"/>
              </a:rPr>
              <a:t>কেনো হালকা অনুভব করব?</a:t>
            </a:r>
            <a:endParaRPr lang="en-US" sz="2800" dirty="0">
              <a:latin typeface="NikoshBAN" pitchFamily="2" charset="0"/>
              <a:cs typeface="NikoshBAN" pitchFamily="2" charset="0"/>
            </a:endParaRPr>
          </a:p>
        </p:txBody>
      </p:sp>
      <p:sp>
        <p:nvSpPr>
          <p:cNvPr id="24" name="Down Arrow 23"/>
          <p:cNvSpPr/>
          <p:nvPr/>
        </p:nvSpPr>
        <p:spPr>
          <a:xfrm>
            <a:off x="2396362" y="3429000"/>
            <a:ext cx="457200" cy="3810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flipV="1">
            <a:off x="2393732" y="2590800"/>
            <a:ext cx="457200" cy="3810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1.66667E-6 7.40741E-7 L -1.66667E-6 0.42893 " pathEditMode="relative" rAng="0" ptsTypes="AA">
                                      <p:cBhvr>
                                        <p:cTn id="18" dur="2000" fill="hold"/>
                                        <p:tgtEl>
                                          <p:spTgt spid="56"/>
                                        </p:tgtEl>
                                        <p:attrNameLst>
                                          <p:attrName>ppt_x</p:attrName>
                                          <p:attrName>ppt_y</p:attrName>
                                        </p:attrNameLst>
                                      </p:cBhvr>
                                      <p:rCtr x="0" y="214"/>
                                    </p:animMotion>
                                  </p:childTnLst>
                                </p:cTn>
                              </p:par>
                              <p:par>
                                <p:cTn id="19" presetID="2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par>
                          <p:cTn id="29" fill="hold">
                            <p:stCondLst>
                              <p:cond delay="2000"/>
                            </p:stCondLst>
                            <p:childTnLst>
                              <p:par>
                                <p:cTn id="30" presetID="1" presetClass="exit" presetSubtype="0" fill="hold" grpId="1" nodeType="afterEffect">
                                  <p:stCondLst>
                                    <p:cond delay="0"/>
                                  </p:stCondLst>
                                  <p:childTnLst>
                                    <p:set>
                                      <p:cBhvr>
                                        <p:cTn id="31" dur="1" fill="hold">
                                          <p:stCondLst>
                                            <p:cond delay="0"/>
                                          </p:stCondLst>
                                        </p:cTn>
                                        <p:tgtEl>
                                          <p:spTgt spid="2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1" grpId="0" animBg="1"/>
      <p:bldP spid="22" grpId="0" animBg="1"/>
      <p:bldP spid="23" grpId="0" animBg="1"/>
      <p:bldP spid="24" grpId="0" animBg="1"/>
      <p:bldP spid="24" grpId="1"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Lift_back.png"/>
          <p:cNvPicPr>
            <a:picLocks noChangeAspect="1"/>
          </p:cNvPicPr>
          <p:nvPr/>
        </p:nvPicPr>
        <p:blipFill>
          <a:blip r:embed="rId3" cstate="print"/>
          <a:stretch>
            <a:fillRect/>
          </a:stretch>
        </p:blipFill>
        <p:spPr>
          <a:xfrm>
            <a:off x="2038350" y="1314177"/>
            <a:ext cx="1123950" cy="4841630"/>
          </a:xfrm>
          <a:prstGeom prst="rect">
            <a:avLst/>
          </a:prstGeom>
        </p:spPr>
      </p:pic>
      <p:pic>
        <p:nvPicPr>
          <p:cNvPr id="56" name="Picture 55" descr="Lift.png"/>
          <p:cNvPicPr>
            <a:picLocks noChangeAspect="1"/>
          </p:cNvPicPr>
          <p:nvPr/>
        </p:nvPicPr>
        <p:blipFill>
          <a:blip r:embed="rId4" cstate="print"/>
          <a:stretch>
            <a:fillRect/>
          </a:stretch>
        </p:blipFill>
        <p:spPr>
          <a:xfrm>
            <a:off x="2076450" y="1219200"/>
            <a:ext cx="1009650" cy="2193377"/>
          </a:xfrm>
          <a:prstGeom prst="rect">
            <a:avLst/>
          </a:prstGeom>
          <a:effectLst>
            <a:glow rad="101600">
              <a:schemeClr val="tx1">
                <a:lumMod val="85000"/>
                <a:lumOff val="15000"/>
                <a:alpha val="60000"/>
              </a:schemeClr>
            </a:glow>
            <a:outerShdw blurRad="76200" dir="18900000" sy="23000" kx="-1200000" algn="bl" rotWithShape="0">
              <a:prstClr val="black">
                <a:alpha val="20000"/>
              </a:prstClr>
            </a:outerShdw>
          </a:effectLst>
        </p:spPr>
      </p:pic>
      <p:pic>
        <p:nvPicPr>
          <p:cNvPr id="12" name="Picture 11" descr="Lift-fall-g.png"/>
          <p:cNvPicPr>
            <a:picLocks noChangeAspect="1"/>
          </p:cNvPicPr>
          <p:nvPr/>
        </p:nvPicPr>
        <p:blipFill>
          <a:blip r:embed="rId5" cstate="print"/>
          <a:stretch>
            <a:fillRect/>
          </a:stretch>
        </p:blipFill>
        <p:spPr>
          <a:xfrm>
            <a:off x="2076450" y="971550"/>
            <a:ext cx="1009650" cy="2419680"/>
          </a:xfrm>
          <a:prstGeom prst="rect">
            <a:avLst/>
          </a:prstGeom>
          <a:effectLst>
            <a:glow rad="63500">
              <a:schemeClr val="tx1">
                <a:lumMod val="75000"/>
                <a:lumOff val="25000"/>
                <a:alpha val="40000"/>
              </a:schemeClr>
            </a:glow>
          </a:effectLst>
        </p:spPr>
      </p:pic>
      <p:pic>
        <p:nvPicPr>
          <p:cNvPr id="62" name="Picture 61" descr="Lift_room.png"/>
          <p:cNvPicPr>
            <a:picLocks noChangeAspect="1"/>
          </p:cNvPicPr>
          <p:nvPr/>
        </p:nvPicPr>
        <p:blipFill>
          <a:blip r:embed="rId6" cstate="print"/>
          <a:stretch>
            <a:fillRect/>
          </a:stretch>
        </p:blipFill>
        <p:spPr>
          <a:xfrm>
            <a:off x="381000" y="1295400"/>
            <a:ext cx="4533900" cy="4890499"/>
          </a:xfrm>
          <a:prstGeom prst="rect">
            <a:avLst/>
          </a:prstGeom>
        </p:spPr>
      </p:pic>
      <p:sp>
        <p:nvSpPr>
          <p:cNvPr id="13" name="Rectangle 12"/>
          <p:cNvSpPr/>
          <p:nvPr/>
        </p:nvSpPr>
        <p:spPr>
          <a:xfrm>
            <a:off x="76200" y="6400800"/>
            <a:ext cx="51054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ame 63"/>
          <p:cNvSpPr/>
          <p:nvPr/>
        </p:nvSpPr>
        <p:spPr>
          <a:xfrm>
            <a:off x="171450" y="1066800"/>
            <a:ext cx="4972050" cy="5372100"/>
          </a:xfrm>
          <a:prstGeom prst="frame">
            <a:avLst>
              <a:gd name="adj1" fmla="val 47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28600" y="1600200"/>
            <a:ext cx="1806905" cy="95410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2800" dirty="0" smtClean="0">
                <a:latin typeface="NikoshBAN" pitchFamily="2" charset="0"/>
                <a:cs typeface="NikoshBAN" pitchFamily="2" charset="0"/>
              </a:rPr>
              <a:t>ওজনের সমান </a:t>
            </a:r>
          </a:p>
          <a:p>
            <a:r>
              <a:rPr lang="en-US" sz="2800" dirty="0" smtClean="0"/>
              <a:t>mg </a:t>
            </a:r>
            <a:r>
              <a:rPr lang="bn-BD" sz="2800" dirty="0" smtClean="0">
                <a:latin typeface="NikoshBAN" pitchFamily="2" charset="0"/>
                <a:cs typeface="NikoshBAN" pitchFamily="2" charset="0"/>
              </a:rPr>
              <a:t>নিউটন</a:t>
            </a:r>
            <a:endParaRPr lang="en-US" sz="2800" dirty="0">
              <a:latin typeface="NikoshBAN" pitchFamily="2" charset="0"/>
              <a:cs typeface="NikoshBAN" pitchFamily="2" charset="0"/>
            </a:endParaRPr>
          </a:p>
        </p:txBody>
      </p:sp>
      <p:grpSp>
        <p:nvGrpSpPr>
          <p:cNvPr id="10" name="Group 9"/>
          <p:cNvGrpSpPr/>
          <p:nvPr/>
        </p:nvGrpSpPr>
        <p:grpSpPr>
          <a:xfrm>
            <a:off x="3156931" y="1639907"/>
            <a:ext cx="4234469" cy="954107"/>
            <a:chOff x="2952750" y="5029200"/>
            <a:chExt cx="4234469" cy="954107"/>
          </a:xfrm>
        </p:grpSpPr>
        <p:sp>
          <p:nvSpPr>
            <p:cNvPr id="14" name="TextBox 13"/>
            <p:cNvSpPr txBox="1"/>
            <p:nvPr/>
          </p:nvSpPr>
          <p:spPr>
            <a:xfrm>
              <a:off x="4038600" y="5029200"/>
              <a:ext cx="3148619"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লোকটি লিফটের মেঝে কী </a:t>
              </a:r>
            </a:p>
            <a:p>
              <a:r>
                <a:rPr lang="bn-BD" sz="2800" dirty="0" smtClean="0">
                  <a:latin typeface="NikoshBAN" pitchFamily="2" charset="0"/>
                  <a:cs typeface="NikoshBAN" pitchFamily="2" charset="0"/>
                </a:rPr>
                <a:t>পরিমাণ বল প্রয়োগ করবে?</a:t>
              </a:r>
              <a:endParaRPr lang="en-US" sz="2800" dirty="0">
                <a:latin typeface="NikoshBAN" pitchFamily="2" charset="0"/>
                <a:cs typeface="NikoshBAN" pitchFamily="2" charset="0"/>
              </a:endParaRPr>
            </a:p>
          </p:txBody>
        </p:sp>
        <p:cxnSp>
          <p:nvCxnSpPr>
            <p:cNvPr id="15" name="Straight Arrow Connector 14"/>
            <p:cNvCxnSpPr/>
            <p:nvPr/>
          </p:nvCxnSpPr>
          <p:spPr>
            <a:xfrm flipH="1" flipV="1">
              <a:off x="2952750" y="5453390"/>
              <a:ext cx="1066800" cy="330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66014" y="3505200"/>
            <a:ext cx="5227713" cy="1295400"/>
            <a:chOff x="3466014" y="3505200"/>
            <a:chExt cx="5227713" cy="1295400"/>
          </a:xfrm>
        </p:grpSpPr>
        <p:sp>
          <p:nvSpPr>
            <p:cNvPr id="17" name="TextBox 16"/>
            <p:cNvSpPr txBox="1"/>
            <p:nvPr/>
          </p:nvSpPr>
          <p:spPr>
            <a:xfrm>
              <a:off x="3466014" y="3505200"/>
              <a:ext cx="5227713" cy="95410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bn-BD" sz="2800" dirty="0" smtClean="0">
                  <a:latin typeface="NikoshBAN" pitchFamily="2" charset="0"/>
                  <a:cs typeface="NikoshBAN" pitchFamily="2" charset="0"/>
                </a:rPr>
                <a:t>লিফটটি </a:t>
              </a:r>
              <a:r>
                <a:rPr lang="en-US" sz="2800" dirty="0" smtClean="0">
                  <a:latin typeface="NikoshBAN" pitchFamily="2" charset="0"/>
                  <a:cs typeface="NikoshBAN" pitchFamily="2" charset="0"/>
                </a:rPr>
                <a:t>g </a:t>
              </a:r>
              <a:r>
                <a:rPr lang="bn-BD" sz="2800" dirty="0" smtClean="0">
                  <a:latin typeface="NikoshBAN" pitchFamily="2" charset="0"/>
                  <a:cs typeface="NikoshBAN" pitchFamily="2" charset="0"/>
                </a:rPr>
                <a:t>ত্বরণে নিচে নামার সময় লোকটি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লিফটের মেঝে কত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নিউটন বল প্রয়োগ করবে?</a:t>
              </a:r>
              <a:endParaRPr lang="en-US" sz="2800" dirty="0">
                <a:latin typeface="NikoshBAN" pitchFamily="2" charset="0"/>
                <a:cs typeface="NikoshBAN" pitchFamily="2" charset="0"/>
              </a:endParaRPr>
            </a:p>
          </p:txBody>
        </p:sp>
        <p:sp>
          <p:nvSpPr>
            <p:cNvPr id="18" name="Up Arrow 17"/>
            <p:cNvSpPr/>
            <p:nvPr/>
          </p:nvSpPr>
          <p:spPr>
            <a:xfrm rot="10800000">
              <a:off x="5334001" y="4419600"/>
              <a:ext cx="685800" cy="381000"/>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9" name="TextBox 18"/>
          <p:cNvSpPr txBox="1"/>
          <p:nvPr/>
        </p:nvSpPr>
        <p:spPr>
          <a:xfrm>
            <a:off x="6096000" y="4495800"/>
            <a:ext cx="2663037"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m(g-g) </a:t>
            </a:r>
            <a:r>
              <a:rPr lang="bn-BD" sz="2800" dirty="0" smtClean="0">
                <a:latin typeface="NikoshBAN" pitchFamily="2" charset="0"/>
                <a:cs typeface="NikoshBAN" pitchFamily="2" charset="0"/>
              </a:rPr>
              <a:t>বা</a:t>
            </a:r>
            <a:r>
              <a:rPr lang="bn-BD" sz="2800" dirty="0" smtClean="0"/>
              <a:t> </a:t>
            </a:r>
            <a:r>
              <a:rPr lang="en-US" sz="2800" dirty="0" smtClean="0"/>
              <a:t>0 </a:t>
            </a:r>
            <a:r>
              <a:rPr lang="bn-BD" sz="2800" dirty="0" smtClean="0">
                <a:latin typeface="NikoshBAN" pitchFamily="2" charset="0"/>
                <a:cs typeface="NikoshBAN" pitchFamily="2" charset="0"/>
              </a:rPr>
              <a:t>নিউটন</a:t>
            </a:r>
            <a:endParaRPr lang="en-US" sz="2800" dirty="0">
              <a:latin typeface="NikoshBAN" pitchFamily="2" charset="0"/>
              <a:cs typeface="NikoshBAN" pitchFamily="2" charset="0"/>
            </a:endParaRPr>
          </a:p>
        </p:txBody>
      </p:sp>
      <p:sp>
        <p:nvSpPr>
          <p:cNvPr id="20" name="TextBox 19"/>
          <p:cNvSpPr txBox="1"/>
          <p:nvPr/>
        </p:nvSpPr>
        <p:spPr>
          <a:xfrm>
            <a:off x="533400" y="2448580"/>
            <a:ext cx="7943200" cy="461665"/>
          </a:xfrm>
          <a:prstGeom prst="rect">
            <a:avLst/>
          </a:prstGeom>
          <a:solidFill>
            <a:schemeClr val="tx2">
              <a:lumMod val="60000"/>
              <a:lumOff val="40000"/>
            </a:schemeClr>
          </a:solidFill>
        </p:spPr>
        <p:txBody>
          <a:bodyPr wrap="none" rtlCol="0">
            <a:spAutoFit/>
          </a:bodyPr>
          <a:lstStyle/>
          <a:p>
            <a:r>
              <a:rPr lang="en-US" sz="2400" dirty="0" smtClean="0">
                <a:latin typeface="NikoshBAN" pitchFamily="2" charset="0"/>
                <a:cs typeface="NikoshBAN" pitchFamily="2" charset="0"/>
              </a:rPr>
              <a:t>g </a:t>
            </a:r>
            <a:r>
              <a:rPr lang="bn-BD" sz="2400" dirty="0" smtClean="0">
                <a:latin typeface="NikoshBAN" pitchFamily="2" charset="0"/>
                <a:cs typeface="NikoshBAN" pitchFamily="2" charset="0"/>
              </a:rPr>
              <a:t>ত্বরণে নিচে নামার সময় লিফটের মধ্যে আমরা কী নিজেদের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ওজন অনুভব করব ?</a:t>
            </a:r>
            <a:endParaRPr lang="en-US" sz="2400" dirty="0">
              <a:latin typeface="NikoshBAN" pitchFamily="2" charset="0"/>
              <a:cs typeface="NikoshBAN" pitchFamily="2" charset="0"/>
            </a:endParaRPr>
          </a:p>
        </p:txBody>
      </p:sp>
      <p:sp>
        <p:nvSpPr>
          <p:cNvPr id="22" name="Rectangle 21"/>
          <p:cNvSpPr/>
          <p:nvPr/>
        </p:nvSpPr>
        <p:spPr>
          <a:xfrm>
            <a:off x="0" y="628650"/>
            <a:ext cx="51054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600" y="2971800"/>
            <a:ext cx="2587568" cy="523220"/>
          </a:xfrm>
          <a:prstGeom prst="rect">
            <a:avLst/>
          </a:prstGeom>
          <a:solidFill>
            <a:schemeClr val="accent3">
              <a:lumMod val="60000"/>
              <a:lumOff val="40000"/>
            </a:schemeClr>
          </a:solidFill>
        </p:spPr>
        <p:txBody>
          <a:bodyPr wrap="none" rtlCol="0">
            <a:spAutoFit/>
          </a:bodyPr>
          <a:lstStyle/>
          <a:p>
            <a:r>
              <a:rPr lang="bn-BD" sz="2800" dirty="0" smtClean="0">
                <a:latin typeface="NikoshBAN" pitchFamily="2" charset="0"/>
                <a:cs typeface="NikoshBAN" pitchFamily="2" charset="0"/>
              </a:rPr>
              <a:t>ওজনহীন অনুভব করব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fill="hold" nodeType="afterEffect">
                                  <p:stCondLst>
                                    <p:cond delay="0"/>
                                  </p:stCondLst>
                                  <p:childTnLst>
                                    <p:animMotion origin="layout" path="M -3.33333E-6 4.07407E-6 L -3.33333E-6 0.5949 " pathEditMode="relative" rAng="0" ptsTypes="AA">
                                      <p:cBhvr>
                                        <p:cTn id="23" dur="500" fill="hold"/>
                                        <p:tgtEl>
                                          <p:spTgt spid="12"/>
                                        </p:tgtEl>
                                        <p:attrNameLst>
                                          <p:attrName>ppt_x</p:attrName>
                                          <p:attrName>ppt_y</p:attrName>
                                        </p:attrNameLst>
                                      </p:cBhvr>
                                      <p:rCtr x="0" y="297"/>
                                    </p:animMotion>
                                  </p:childTnLst>
                                </p:cTn>
                              </p:par>
                              <p:par>
                                <p:cTn id="24" presetID="1" presetClass="exit" presetSubtype="0" fill="hold"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694" y="2613240"/>
            <a:ext cx="1990991" cy="450924"/>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a:r>
              <a:rPr lang="bn-IN" sz="3446" dirty="0">
                <a:latin typeface="NikoshBAN" panose="02000000000000000000" pitchFamily="2" charset="0"/>
                <a:cs typeface="NikoshBAN" panose="02000000000000000000" pitchFamily="2" charset="0"/>
              </a:rPr>
              <a:t>বাড়ীর কাজ</a:t>
            </a:r>
            <a:endParaRPr lang="en-US" sz="3446"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1426308" y="4354879"/>
            <a:ext cx="7180385" cy="97663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vert="horz" lIns="64008" tIns="32004" rIns="64008" bIns="32004"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2800" dirty="0">
                <a:latin typeface="NikoshBAN" pitchFamily="2" charset="0"/>
                <a:cs typeface="NikoshBAN" pitchFamily="2" charset="0"/>
              </a:rPr>
              <a:t>মহাশূন্যযানটি অন্য কোন অবস্থায় থাকলে  মহাশূন্যচারী নিজেকে ওজনহীন অনুভব করবে? </a:t>
            </a:r>
            <a:endParaRPr lang="en-US" sz="2800" dirty="0">
              <a:latin typeface="NikoshBAN" pitchFamily="2" charset="0"/>
              <a:cs typeface="NikoshBAN" pitchFamily="2" charset="0"/>
            </a:endParaRPr>
          </a:p>
        </p:txBody>
      </p:sp>
      <p:grpSp>
        <p:nvGrpSpPr>
          <p:cNvPr id="5" name="Group 4"/>
          <p:cNvGrpSpPr/>
          <p:nvPr/>
        </p:nvGrpSpPr>
        <p:grpSpPr>
          <a:xfrm>
            <a:off x="3599585" y="1028269"/>
            <a:ext cx="2781349" cy="2755685"/>
            <a:chOff x="6132543" y="979718"/>
            <a:chExt cx="5127637" cy="4365029"/>
          </a:xfrm>
        </p:grpSpPr>
        <p:grpSp>
          <p:nvGrpSpPr>
            <p:cNvPr id="6" name="Group 5"/>
            <p:cNvGrpSpPr/>
            <p:nvPr/>
          </p:nvGrpSpPr>
          <p:grpSpPr>
            <a:xfrm>
              <a:off x="6132543" y="979718"/>
              <a:ext cx="5127637" cy="3802977"/>
              <a:chOff x="6132543" y="979718"/>
              <a:chExt cx="5127637" cy="3802977"/>
            </a:xfrm>
          </p:grpSpPr>
          <p:sp>
            <p:nvSpPr>
              <p:cNvPr id="15" name="Rectangle 14"/>
              <p:cNvSpPr/>
              <p:nvPr/>
            </p:nvSpPr>
            <p:spPr>
              <a:xfrm>
                <a:off x="6779623" y="2170632"/>
                <a:ext cx="4062548" cy="26120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6" name="Isosceles Triangle 15"/>
              <p:cNvSpPr/>
              <p:nvPr/>
            </p:nvSpPr>
            <p:spPr>
              <a:xfrm>
                <a:off x="6132543" y="979718"/>
                <a:ext cx="5127637" cy="1180372"/>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nvGrpSpPr>
            <p:cNvPr id="7" name="Group 6"/>
            <p:cNvGrpSpPr/>
            <p:nvPr/>
          </p:nvGrpSpPr>
          <p:grpSpPr>
            <a:xfrm>
              <a:off x="7196897" y="2310921"/>
              <a:ext cx="3216870" cy="2471774"/>
              <a:chOff x="7196897" y="2310921"/>
              <a:chExt cx="3216870" cy="2471774"/>
            </a:xfrm>
          </p:grpSpPr>
          <p:sp>
            <p:nvSpPr>
              <p:cNvPr id="12" name="Rectangle 11"/>
              <p:cNvSpPr/>
              <p:nvPr/>
            </p:nvSpPr>
            <p:spPr>
              <a:xfrm>
                <a:off x="8423847" y="2310921"/>
                <a:ext cx="545028" cy="2471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3" name="Rectangle 12"/>
              <p:cNvSpPr/>
              <p:nvPr/>
            </p:nvSpPr>
            <p:spPr>
              <a:xfrm>
                <a:off x="7196897" y="2446761"/>
                <a:ext cx="587828" cy="96867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4" name="Rectangle 13"/>
              <p:cNvSpPr/>
              <p:nvPr/>
            </p:nvSpPr>
            <p:spPr>
              <a:xfrm>
                <a:off x="9825939" y="2451502"/>
                <a:ext cx="587828" cy="96867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nvGrpSpPr>
            <p:cNvPr id="8" name="Group 7"/>
            <p:cNvGrpSpPr/>
            <p:nvPr/>
          </p:nvGrpSpPr>
          <p:grpSpPr>
            <a:xfrm>
              <a:off x="6753497" y="4763818"/>
              <a:ext cx="4062548" cy="580929"/>
              <a:chOff x="6779623" y="4803007"/>
              <a:chExt cx="4062548" cy="580929"/>
            </a:xfrm>
          </p:grpSpPr>
          <p:sp>
            <p:nvSpPr>
              <p:cNvPr id="9" name="Cube 8"/>
              <p:cNvSpPr/>
              <p:nvPr/>
            </p:nvSpPr>
            <p:spPr>
              <a:xfrm>
                <a:off x="6779623" y="4803007"/>
                <a:ext cx="4062548" cy="25581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0" name="Cube 9"/>
              <p:cNvSpPr/>
              <p:nvPr/>
            </p:nvSpPr>
            <p:spPr>
              <a:xfrm>
                <a:off x="6932023" y="4955407"/>
                <a:ext cx="3740331" cy="27867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1" name="Cube 10"/>
              <p:cNvSpPr/>
              <p:nvPr/>
            </p:nvSpPr>
            <p:spPr>
              <a:xfrm>
                <a:off x="7084423" y="5107807"/>
                <a:ext cx="3329344" cy="2761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spTree>
    <p:extLst>
      <p:ext uri="{BB962C8B-B14F-4D97-AF65-F5344CB8AC3E}">
        <p14:creationId xmlns:p14="http://schemas.microsoft.com/office/powerpoint/2010/main" val="40619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2438400" y="1752600"/>
            <a:ext cx="4114800" cy="4114800"/>
          </a:xfrm>
          <a:prstGeom prst="ellipse">
            <a:avLst/>
          </a:prstGeom>
          <a:ln>
            <a:noFill/>
          </a:ln>
          <a:effectLst>
            <a:softEdge rad="112500"/>
          </a:effectLst>
        </p:spPr>
      </p:pic>
      <p:sp>
        <p:nvSpPr>
          <p:cNvPr id="5" name="Rectangle 4"/>
          <p:cNvSpPr/>
          <p:nvPr/>
        </p:nvSpPr>
        <p:spPr>
          <a:xfrm>
            <a:off x="2819400" y="381000"/>
            <a:ext cx="4114800" cy="199811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bn-IN" sz="12384" b="1" dirty="0" smtClean="0">
                <a:ln w="50800"/>
                <a:solidFill>
                  <a:srgbClr val="00B050"/>
                </a:solidFill>
                <a:latin typeface="NikoshBAN" pitchFamily="2" charset="0"/>
                <a:cs typeface="NikoshBAN" pitchFamily="2" charset="0"/>
              </a:rPr>
              <a:t>ধ</a:t>
            </a:r>
            <a:r>
              <a:rPr lang="bn-IN" sz="12384" b="1" dirty="0" smtClean="0">
                <a:ln w="50800"/>
                <a:solidFill>
                  <a:srgbClr val="00B0F0"/>
                </a:solidFill>
                <a:latin typeface="NikoshBAN" pitchFamily="2" charset="0"/>
                <a:cs typeface="NikoshBAN" pitchFamily="2" charset="0"/>
              </a:rPr>
              <a:t>ন্য</a:t>
            </a:r>
            <a:r>
              <a:rPr lang="bn-IN" sz="12384" b="1" dirty="0" smtClean="0">
                <a:ln w="50800"/>
                <a:solidFill>
                  <a:srgbClr val="C00000"/>
                </a:solidFill>
                <a:latin typeface="NikoshBAN" pitchFamily="2" charset="0"/>
                <a:cs typeface="NikoshBAN" pitchFamily="2" charset="0"/>
              </a:rPr>
              <a:t>বা</a:t>
            </a:r>
            <a:r>
              <a:rPr lang="en-US" sz="12384" b="1" dirty="0" smtClean="0">
                <a:ln w="50800"/>
                <a:solidFill>
                  <a:srgbClr val="C00000"/>
                </a:solidFill>
                <a:latin typeface="NikoshBAN" pitchFamily="2" charset="0"/>
                <a:cs typeface="NikoshBAN" pitchFamily="2" charset="0"/>
              </a:rPr>
              <a:t>দ</a:t>
            </a:r>
            <a:endParaRPr lang="en-US" sz="12384" b="1" dirty="0">
              <a:ln w="5080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514" y="3580638"/>
            <a:ext cx="2819685" cy="1981962"/>
          </a:xfrm>
          <a:noFill/>
        </p:spPr>
        <p:txBody>
          <a:bodyPr>
            <a:noAutofit/>
          </a:bodyPr>
          <a:lstStyle/>
          <a:p>
            <a:pPr marL="0" indent="0">
              <a:buNone/>
            </a:pPr>
            <a:r>
              <a:rPr lang="bn-IN" sz="2400" b="1" dirty="0">
                <a:latin typeface="NikoshBAN" panose="02000000000000000000" pitchFamily="2" charset="0"/>
                <a:cs typeface="NikoshBAN" panose="02000000000000000000" pitchFamily="2" charset="0"/>
              </a:rPr>
              <a:t>মোঃ</a:t>
            </a:r>
            <a:r>
              <a:rPr lang="en-US" sz="2400" b="1" dirty="0" err="1">
                <a:latin typeface="NikoshBAN" panose="02000000000000000000" pitchFamily="2" charset="0"/>
                <a:cs typeface="NikoshBAN" panose="02000000000000000000" pitchFamily="2" charset="0"/>
              </a:rPr>
              <a:t>আনোয়ার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হোসেন</a:t>
            </a:r>
            <a:endParaRPr lang="en-US" sz="2400" b="1" dirty="0">
              <a:latin typeface="NikoshBAN" panose="02000000000000000000" pitchFamily="2" charset="0"/>
              <a:cs typeface="NikoshBAN" panose="02000000000000000000" pitchFamily="2" charset="0"/>
            </a:endParaRPr>
          </a:p>
          <a:p>
            <a:pPr marL="0" indent="0">
              <a:lnSpc>
                <a:spcPct val="110000"/>
              </a:lnSpc>
              <a:spcBef>
                <a:spcPts val="0"/>
              </a:spcBef>
              <a:buNone/>
            </a:pPr>
            <a:r>
              <a:rPr lang="bn-IN" sz="2000" dirty="0">
                <a:latin typeface="NikoshBAN" panose="02000000000000000000" pitchFamily="2" charset="0"/>
                <a:cs typeface="NikoshBAN" panose="02000000000000000000" pitchFamily="2" charset="0"/>
              </a:rPr>
              <a:t>সহকারী শিক্ষক(কম্পিউটার)</a:t>
            </a:r>
            <a:endParaRPr lang="en-US" sz="2000" dirty="0">
              <a:latin typeface="NikoshBAN" panose="02000000000000000000" pitchFamily="2" charset="0"/>
              <a:cs typeface="NikoshBAN" panose="02000000000000000000" pitchFamily="2" charset="0"/>
            </a:endParaRPr>
          </a:p>
          <a:p>
            <a:pPr marL="0" indent="0">
              <a:lnSpc>
                <a:spcPct val="110000"/>
              </a:lnSpc>
              <a:spcBef>
                <a:spcPts val="0"/>
              </a:spcBef>
              <a:buNone/>
            </a:pPr>
            <a:r>
              <a:rPr lang="bn-IN" sz="2000" dirty="0">
                <a:latin typeface="NikoshBAN" panose="02000000000000000000" pitchFamily="2" charset="0"/>
                <a:cs typeface="NikoshBAN" panose="02000000000000000000" pitchFamily="2" charset="0"/>
              </a:rPr>
              <a:t>চৌহালী মহিলা </a:t>
            </a:r>
            <a:r>
              <a:rPr lang="en-US" sz="2000" dirty="0" err="1" smtClean="0">
                <a:latin typeface="NikoshBAN" panose="02000000000000000000" pitchFamily="2" charset="0"/>
                <a:cs typeface="NikoshBAN" panose="02000000000000000000" pitchFamily="2" charset="0"/>
              </a:rPr>
              <a:t>কামিল</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মাদ্রাসা</a:t>
            </a:r>
            <a:endParaRPr lang="bn-IN" sz="2000" dirty="0">
              <a:latin typeface="NikoshBAN" panose="02000000000000000000" pitchFamily="2" charset="0"/>
              <a:cs typeface="NikoshBAN" panose="02000000000000000000" pitchFamily="2" charset="0"/>
            </a:endParaRPr>
          </a:p>
          <a:p>
            <a:pPr marL="0" indent="0">
              <a:lnSpc>
                <a:spcPct val="110000"/>
              </a:lnSpc>
              <a:spcBef>
                <a:spcPts val="0"/>
              </a:spcBef>
              <a:buNone/>
            </a:pPr>
            <a:r>
              <a:rPr lang="bn-IN" sz="2000" dirty="0">
                <a:latin typeface="NikoshBAN" panose="02000000000000000000" pitchFamily="2" charset="0"/>
                <a:cs typeface="NikoshBAN" panose="02000000000000000000" pitchFamily="2" charset="0"/>
              </a:rPr>
              <a:t>চৌহালী, সিরাজগঞ্জ</a:t>
            </a:r>
            <a:endParaRPr lang="en-US" sz="2000" dirty="0">
              <a:latin typeface="NikoshBAN" panose="02000000000000000000" pitchFamily="2" charset="0"/>
              <a:cs typeface="NikoshBAN" panose="02000000000000000000" pitchFamily="2" charset="0"/>
            </a:endParaRPr>
          </a:p>
          <a:p>
            <a:pPr marL="0" indent="0">
              <a:lnSpc>
                <a:spcPct val="110000"/>
              </a:lnSpc>
              <a:spcBef>
                <a:spcPts val="0"/>
              </a:spcBef>
              <a:buNone/>
            </a:pPr>
            <a:r>
              <a:rPr lang="bn-IN" sz="2000" dirty="0">
                <a:latin typeface="NikoshBAN" panose="02000000000000000000" pitchFamily="2" charset="0"/>
                <a:cs typeface="NikoshBAN" panose="02000000000000000000" pitchFamily="2" charset="0"/>
              </a:rPr>
              <a:t> ০১৭১৫৪৫০৭০৮</a:t>
            </a:r>
          </a:p>
          <a:p>
            <a:pPr marL="0" indent="0">
              <a:lnSpc>
                <a:spcPct val="110000"/>
              </a:lnSpc>
              <a:spcBef>
                <a:spcPts val="0"/>
              </a:spcBef>
              <a:buNone/>
            </a:pPr>
            <a:r>
              <a:rPr lang="en-US" sz="1600" dirty="0">
                <a:latin typeface="Times New Roman" panose="02020603050405020304" pitchFamily="18" charset="0"/>
                <a:cs typeface="Times New Roman" panose="02020603050405020304" pitchFamily="18" charset="0"/>
              </a:rPr>
              <a:t>anwar.simul@gmail.com</a:t>
            </a:r>
            <a:endParaRPr lang="en-US" sz="1600" dirty="0">
              <a:latin typeface="NikoshBAN" panose="02000000000000000000" pitchFamily="2" charset="0"/>
              <a:cs typeface="NikoshBAN" panose="02000000000000000000" pitchFamily="2" charset="0"/>
            </a:endParaRPr>
          </a:p>
          <a:p>
            <a:pPr marL="0" indent="0">
              <a:buNone/>
            </a:pPr>
            <a:endParaRPr lang="bn-IN" sz="3200" dirty="0" smtClean="0">
              <a:latin typeface="NikoshBAN" panose="02000000000000000000" pitchFamily="2" charset="0"/>
              <a:cs typeface="NikoshBAN" panose="02000000000000000000" pitchFamily="2" charset="0"/>
            </a:endParaRPr>
          </a:p>
          <a:p>
            <a:pPr marL="0" indent="0">
              <a:buNone/>
            </a:pPr>
            <a:endParaRPr lang="en-US" sz="3200" dirty="0">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4876800" y="3810000"/>
            <a:ext cx="2895600" cy="2209800"/>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bn-BD" sz="2400" b="1" dirty="0" smtClean="0">
                <a:latin typeface="NikoshBAN" pitchFamily="2" charset="0"/>
                <a:cs typeface="NikoshBAN" pitchFamily="2" charset="0"/>
              </a:rPr>
              <a:t>বিজ্ঞান</a:t>
            </a:r>
            <a:endParaRPr lang="bn-BD" sz="2400" b="1" dirty="0">
              <a:latin typeface="NikoshBAN" pitchFamily="2" charset="0"/>
              <a:cs typeface="NikoshBAN" pitchFamily="2" charset="0"/>
            </a:endParaRPr>
          </a:p>
          <a:p>
            <a:pPr marL="0" lvl="0" indent="0">
              <a:buNone/>
            </a:pPr>
            <a:r>
              <a:rPr lang="en-US" sz="2000" dirty="0" err="1">
                <a:latin typeface="NikoshBAN" panose="02000000000000000000" pitchFamily="2" charset="0"/>
                <a:cs typeface="NikoshBAN" panose="02000000000000000000" pitchFamily="2" charset="0"/>
              </a:rPr>
              <a:t>শ্রেণি</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অষ্টম</a:t>
            </a:r>
            <a:endParaRPr lang="en-US" sz="2000" dirty="0">
              <a:latin typeface="NikoshBAN" panose="02000000000000000000" pitchFamily="2" charset="0"/>
              <a:cs typeface="NikoshBAN" panose="02000000000000000000" pitchFamily="2" charset="0"/>
            </a:endParaRPr>
          </a:p>
          <a:p>
            <a:pPr marL="0" indent="0">
              <a:buNone/>
            </a:pPr>
            <a:r>
              <a:rPr lang="en-US" sz="2000" dirty="0" err="1" smtClean="0">
                <a:latin typeface="NikoshBAN" panose="02000000000000000000" pitchFamily="2" charset="0"/>
                <a:cs typeface="NikoshBAN" panose="02000000000000000000" pitchFamily="2" charset="0"/>
              </a:rPr>
              <a:t>অধ্যায়ঃ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সপ্তম</a:t>
            </a:r>
            <a:r>
              <a:rPr lang="en-US" sz="2000" dirty="0" smtClean="0">
                <a:latin typeface="NikoshBAN" panose="02000000000000000000" pitchFamily="2" charset="0"/>
                <a:cs typeface="NikoshBAN" panose="02000000000000000000" pitchFamily="2" charset="0"/>
              </a:rPr>
              <a:t> </a:t>
            </a:r>
            <a:endParaRPr lang="bn-BD" sz="2000" dirty="0">
              <a:latin typeface="NikoshBAN" pitchFamily="2" charset="0"/>
              <a:cs typeface="NikoshBAN" pitchFamily="2" charset="0"/>
            </a:endParaRPr>
          </a:p>
          <a:p>
            <a:pPr>
              <a:spcBef>
                <a:spcPct val="0"/>
              </a:spcBef>
              <a:buFontTx/>
              <a:buNone/>
            </a:pPr>
            <a:r>
              <a:rPr lang="bn-BD" sz="2000" dirty="0" smtClean="0">
                <a:latin typeface="NikoshBAN" panose="02000000000000000000" pitchFamily="2" charset="0"/>
                <a:cs typeface="NikoshBAN" panose="02000000000000000000" pitchFamily="2" charset="0"/>
              </a:rPr>
              <a:t>সময় </a:t>
            </a:r>
            <a:r>
              <a:rPr lang="en-US" sz="2000" dirty="0">
                <a:latin typeface="NikoshBAN" panose="02000000000000000000" pitchFamily="2" charset="0"/>
                <a:cs typeface="NikoshBAN" panose="02000000000000000000" pitchFamily="2" charset="0"/>
              </a:rPr>
              <a:t>:</a:t>
            </a:r>
            <a:r>
              <a:rPr lang="bn-BD"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45</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মি</a:t>
            </a:r>
            <a:r>
              <a:rPr lang="bn-BD" sz="2000" dirty="0" smtClean="0">
                <a:latin typeface="NikoshBAN" panose="02000000000000000000" pitchFamily="2" charset="0"/>
                <a:cs typeface="NikoshBAN" panose="02000000000000000000" pitchFamily="2" charset="0"/>
              </a:rPr>
              <a:t>.</a:t>
            </a:r>
            <a:endParaRPr lang="en-US" sz="2000" dirty="0" smtClean="0">
              <a:latin typeface="NikoshBAN" panose="02000000000000000000" pitchFamily="2" charset="0"/>
              <a:cs typeface="NikoshBAN" panose="02000000000000000000" pitchFamily="2" charset="0"/>
            </a:endParaRPr>
          </a:p>
          <a:p>
            <a:pPr>
              <a:spcBef>
                <a:spcPct val="0"/>
              </a:spcBef>
              <a:buFontTx/>
              <a:buNone/>
            </a:pPr>
            <a:endParaRPr lang="en-US" sz="2400" dirty="0">
              <a:latin typeface="NikoshBAN" panose="02000000000000000000" pitchFamily="2" charset="0"/>
              <a:cs typeface="NikoshBAN" panose="02000000000000000000" pitchFamily="2" charset="0"/>
            </a:endParaRP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1332223" y="1020474"/>
            <a:ext cx="2400300" cy="2400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020474"/>
            <a:ext cx="2458043" cy="2560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4531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2819400" y="228600"/>
            <a:ext cx="3048000" cy="584775"/>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bn-BD" sz="3200" dirty="0" smtClean="0">
                <a:latin typeface="NikoshBAN" pitchFamily="2" charset="0"/>
                <a:cs typeface="NikoshBAN" pitchFamily="2" charset="0"/>
              </a:rPr>
              <a:t>নিচের ঘটনাটি লক্ষ কর </a:t>
            </a:r>
            <a:endParaRPr lang="en-US" sz="32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905000" y="4953000"/>
            <a:ext cx="482375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এখানে লোকটিকে উঠাতে পারছেনা কেনো?</a:t>
            </a:r>
            <a:endParaRPr lang="en-US" sz="2800" dirty="0">
              <a:latin typeface="NikoshBAN" pitchFamily="2" charset="0"/>
              <a:cs typeface="NikoshBAN" pitchFamily="2" charset="0"/>
            </a:endParaRPr>
          </a:p>
        </p:txBody>
      </p:sp>
      <p:graphicFrame>
        <p:nvGraphicFramePr>
          <p:cNvPr id="7" name="Object 6">
            <a:hlinkClick r:id="" action="ppaction://ole?verb=0"/>
          </p:cNvPr>
          <p:cNvGraphicFramePr>
            <a:graphicFrameLocks noChangeAspect="1"/>
          </p:cNvGraphicFramePr>
          <p:nvPr/>
        </p:nvGraphicFramePr>
        <p:xfrm>
          <a:off x="3581400" y="1066800"/>
          <a:ext cx="1447800" cy="1221581"/>
        </p:xfrm>
        <a:graphic>
          <a:graphicData uri="http://schemas.openxmlformats.org/presentationml/2006/ole">
            <mc:AlternateContent xmlns:mc="http://schemas.openxmlformats.org/markup-compatibility/2006">
              <mc:Choice xmlns:v="urn:schemas-microsoft-com:vml" Requires="v">
                <p:oleObj spid="_x0000_s4113"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066800"/>
                        <a:ext cx="1447800" cy="1221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vlcsnap-00002.jpg"/>
          <p:cNvPicPr>
            <a:picLocks noChangeAspect="1"/>
          </p:cNvPicPr>
          <p:nvPr/>
        </p:nvPicPr>
        <p:blipFill>
          <a:blip r:embed="rId6" cstate="print"/>
          <a:stretch>
            <a:fillRect/>
          </a:stretch>
        </p:blipFill>
        <p:spPr>
          <a:xfrm>
            <a:off x="1752599" y="990600"/>
            <a:ext cx="5356989" cy="3962400"/>
          </a:xfrm>
          <a:prstGeom prst="rect">
            <a:avLst/>
          </a:prstGeom>
          <a:noFill/>
          <a:ln>
            <a:noFill/>
          </a:ln>
        </p:spPr>
      </p:pic>
      <p:pic>
        <p:nvPicPr>
          <p:cNvPr id="9" name="Picture 8" descr="vlcsnap-00003.jpg"/>
          <p:cNvPicPr>
            <a:picLocks noChangeAspect="1"/>
          </p:cNvPicPr>
          <p:nvPr/>
        </p:nvPicPr>
        <p:blipFill>
          <a:blip r:embed="rId7" cstate="print"/>
          <a:stretch>
            <a:fillRect/>
          </a:stretch>
        </p:blipFill>
        <p:spPr>
          <a:xfrm>
            <a:off x="914400" y="990600"/>
            <a:ext cx="7083621" cy="3962400"/>
          </a:xfrm>
          <a:prstGeom prst="rect">
            <a:avLst/>
          </a:prstGeom>
          <a:noFill/>
          <a:ln>
            <a:noFill/>
          </a:ln>
        </p:spPr>
      </p:pic>
      <p:sp>
        <p:nvSpPr>
          <p:cNvPr id="12" name="TextBox 11"/>
          <p:cNvSpPr txBox="1"/>
          <p:nvPr/>
        </p:nvSpPr>
        <p:spPr>
          <a:xfrm>
            <a:off x="1752600" y="4953000"/>
            <a:ext cx="55675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এখানে লোকটিকে সহজে উঠাতে পারছেন কেনো?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0" y="1752600"/>
            <a:ext cx="2582758"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5400" dirty="0" smtClean="0">
                <a:solidFill>
                  <a:schemeClr val="tx1"/>
                </a:solidFill>
                <a:latin typeface="NikoshBAN" pitchFamily="2" charset="0"/>
                <a:cs typeface="NikoshBAN" pitchFamily="2" charset="0"/>
              </a:rPr>
              <a:t>ওজনহীনতা</a:t>
            </a:r>
            <a:endParaRPr lang="en-US" sz="5400" dirty="0">
              <a:solidFill>
                <a:schemeClr val="tx1"/>
              </a:solidFill>
              <a:latin typeface="NikoshBAN" pitchFamily="2" charset="0"/>
              <a:cs typeface="NikoshBAN" pitchFamily="2" charset="0"/>
            </a:endParaRPr>
          </a:p>
        </p:txBody>
      </p:sp>
      <p:pic>
        <p:nvPicPr>
          <p:cNvPr id="5" name="Picture 5" descr="C:\WINDOWS\Application Data\Microsoft\Media Catalog\Downloaded Clips\cl22\j0085686.wmf"/>
          <p:cNvPicPr>
            <a:picLocks noChangeAspect="1" noChangeArrowheads="1"/>
          </p:cNvPicPr>
          <p:nvPr/>
        </p:nvPicPr>
        <p:blipFill>
          <a:blip r:embed="rId3" cstate="print"/>
          <a:stretch>
            <a:fillRect/>
          </a:stretch>
        </p:blipFill>
        <p:spPr bwMode="auto">
          <a:xfrm>
            <a:off x="2133600" y="2514600"/>
            <a:ext cx="4671588" cy="305705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905000"/>
            <a:ext cx="40895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7" name="TextBox 6"/>
          <p:cNvSpPr txBox="1"/>
          <p:nvPr/>
        </p:nvSpPr>
        <p:spPr>
          <a:xfrm>
            <a:off x="762000" y="2768025"/>
            <a:ext cx="56388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ওজনহীনতার ধারণা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8" name="TextBox 7"/>
          <p:cNvSpPr txBox="1"/>
          <p:nvPr/>
        </p:nvSpPr>
        <p:spPr>
          <a:xfrm>
            <a:off x="762000" y="3657600"/>
            <a:ext cx="56388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ওজনহীনতার কারণ ব্যাখ্যা করতে পারবে</a:t>
            </a:r>
            <a:endParaRPr lang="en-US" sz="3200" dirty="0">
              <a:latin typeface="NikoshBAN" pitchFamily="2" charset="0"/>
              <a:cs typeface="NikoshBAN" pitchFamily="2" charset="0"/>
            </a:endParaRPr>
          </a:p>
        </p:txBody>
      </p:sp>
      <p:grpSp>
        <p:nvGrpSpPr>
          <p:cNvPr id="10" name="Group 13"/>
          <p:cNvGrpSpPr/>
          <p:nvPr/>
        </p:nvGrpSpPr>
        <p:grpSpPr>
          <a:xfrm>
            <a:off x="2895600" y="381000"/>
            <a:ext cx="3810000" cy="1143000"/>
            <a:chOff x="1295400" y="533400"/>
            <a:chExt cx="3810000" cy="1371600"/>
          </a:xfrm>
        </p:grpSpPr>
        <p:sp>
          <p:nvSpPr>
            <p:cNvPr id="12"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177225"/>
            <a:ext cx="3048000" cy="584775"/>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bn-BD" sz="3200" dirty="0" smtClean="0">
                <a:latin typeface="NikoshBAN" pitchFamily="2" charset="0"/>
                <a:cs typeface="NikoshBAN" pitchFamily="2" charset="0"/>
              </a:rPr>
              <a:t>নিচের ঘটনাটি লক্ষ কর </a:t>
            </a:r>
            <a:endParaRPr lang="en-US" sz="3200" dirty="0">
              <a:latin typeface="NikoshBAN" pitchFamily="2" charset="0"/>
              <a:cs typeface="NikoshBAN" pitchFamily="2" charset="0"/>
            </a:endParaRPr>
          </a:p>
        </p:txBody>
      </p:sp>
      <p:pic>
        <p:nvPicPr>
          <p:cNvPr id="50" name="Picture 49" descr="Jump_4.jpg"/>
          <p:cNvPicPr>
            <a:picLocks noChangeAspect="1"/>
          </p:cNvPicPr>
          <p:nvPr/>
        </p:nvPicPr>
        <p:blipFill>
          <a:blip r:embed="rId3" cstate="print"/>
          <a:stretch>
            <a:fillRect/>
          </a:stretch>
        </p:blipFill>
        <p:spPr>
          <a:xfrm>
            <a:off x="152400" y="714761"/>
            <a:ext cx="4024528" cy="6676638"/>
          </a:xfrm>
          <a:prstGeom prst="rect">
            <a:avLst/>
          </a:prstGeom>
          <a:noFill/>
          <a:ln>
            <a:noFill/>
          </a:ln>
          <a:effectLst>
            <a:softEdge rad="127000"/>
          </a:effectLst>
        </p:spPr>
      </p:pic>
      <p:pic>
        <p:nvPicPr>
          <p:cNvPr id="51" name="Picture 50" descr="Jump_5.jpg"/>
          <p:cNvPicPr>
            <a:picLocks noChangeAspect="1"/>
          </p:cNvPicPr>
          <p:nvPr/>
        </p:nvPicPr>
        <p:blipFill>
          <a:blip r:embed="rId4" cstate="print"/>
          <a:stretch>
            <a:fillRect/>
          </a:stretch>
        </p:blipFill>
        <p:spPr>
          <a:xfrm>
            <a:off x="152400" y="714761"/>
            <a:ext cx="4024528" cy="6676638"/>
          </a:xfrm>
          <a:prstGeom prst="rect">
            <a:avLst/>
          </a:prstGeom>
          <a:noFill/>
          <a:ln>
            <a:noFill/>
          </a:ln>
          <a:effectLst>
            <a:softEdge rad="127000"/>
          </a:effectLst>
        </p:spPr>
      </p:pic>
      <p:pic>
        <p:nvPicPr>
          <p:cNvPr id="52" name="Picture 51" descr="Jump_6.jpg"/>
          <p:cNvPicPr>
            <a:picLocks noChangeAspect="1"/>
          </p:cNvPicPr>
          <p:nvPr/>
        </p:nvPicPr>
        <p:blipFill>
          <a:blip r:embed="rId5" cstate="print"/>
          <a:stretch>
            <a:fillRect/>
          </a:stretch>
        </p:blipFill>
        <p:spPr>
          <a:xfrm>
            <a:off x="152400" y="714761"/>
            <a:ext cx="4024528" cy="6676638"/>
          </a:xfrm>
          <a:prstGeom prst="rect">
            <a:avLst/>
          </a:prstGeom>
          <a:noFill/>
          <a:ln>
            <a:noFill/>
          </a:ln>
          <a:effectLst>
            <a:softEdge rad="127000"/>
          </a:effectLst>
        </p:spPr>
      </p:pic>
      <p:pic>
        <p:nvPicPr>
          <p:cNvPr id="53" name="Picture 52" descr="Jump_7.jpg"/>
          <p:cNvPicPr>
            <a:picLocks noChangeAspect="1"/>
          </p:cNvPicPr>
          <p:nvPr/>
        </p:nvPicPr>
        <p:blipFill>
          <a:blip r:embed="rId6" cstate="print"/>
          <a:stretch>
            <a:fillRect/>
          </a:stretch>
        </p:blipFill>
        <p:spPr>
          <a:xfrm>
            <a:off x="152400" y="714761"/>
            <a:ext cx="4024528" cy="6676638"/>
          </a:xfrm>
          <a:prstGeom prst="rect">
            <a:avLst/>
          </a:prstGeom>
          <a:noFill/>
          <a:ln>
            <a:noFill/>
          </a:ln>
          <a:effectLst>
            <a:softEdge rad="127000"/>
          </a:effectLst>
        </p:spPr>
      </p:pic>
      <p:pic>
        <p:nvPicPr>
          <p:cNvPr id="54" name="Picture 53" descr="Jump_8.jpg"/>
          <p:cNvPicPr>
            <a:picLocks noChangeAspect="1"/>
          </p:cNvPicPr>
          <p:nvPr/>
        </p:nvPicPr>
        <p:blipFill>
          <a:blip r:embed="rId7" cstate="print"/>
          <a:stretch>
            <a:fillRect/>
          </a:stretch>
        </p:blipFill>
        <p:spPr>
          <a:xfrm>
            <a:off x="152400" y="714761"/>
            <a:ext cx="4024528" cy="6676638"/>
          </a:xfrm>
          <a:prstGeom prst="rect">
            <a:avLst/>
          </a:prstGeom>
          <a:noFill/>
          <a:ln>
            <a:noFill/>
          </a:ln>
          <a:effectLst>
            <a:softEdge rad="127000"/>
          </a:effectLst>
        </p:spPr>
      </p:pic>
      <p:pic>
        <p:nvPicPr>
          <p:cNvPr id="55" name="Picture 54" descr="Jump_9.jpg"/>
          <p:cNvPicPr>
            <a:picLocks noChangeAspect="1"/>
          </p:cNvPicPr>
          <p:nvPr/>
        </p:nvPicPr>
        <p:blipFill>
          <a:blip r:embed="rId8" cstate="print"/>
          <a:stretch>
            <a:fillRect/>
          </a:stretch>
        </p:blipFill>
        <p:spPr>
          <a:xfrm>
            <a:off x="152400" y="714761"/>
            <a:ext cx="4024528" cy="6676638"/>
          </a:xfrm>
          <a:prstGeom prst="rect">
            <a:avLst/>
          </a:prstGeom>
          <a:noFill/>
          <a:ln>
            <a:noFill/>
          </a:ln>
          <a:effectLst>
            <a:softEdge rad="127000"/>
          </a:effectLst>
        </p:spPr>
      </p:pic>
      <p:pic>
        <p:nvPicPr>
          <p:cNvPr id="56" name="Picture 55" descr="Jump_10.jpg"/>
          <p:cNvPicPr>
            <a:picLocks noChangeAspect="1"/>
          </p:cNvPicPr>
          <p:nvPr/>
        </p:nvPicPr>
        <p:blipFill>
          <a:blip r:embed="rId9" cstate="print"/>
          <a:stretch>
            <a:fillRect/>
          </a:stretch>
        </p:blipFill>
        <p:spPr>
          <a:xfrm>
            <a:off x="152400" y="714761"/>
            <a:ext cx="3996710" cy="6676639"/>
          </a:xfrm>
          <a:prstGeom prst="rect">
            <a:avLst/>
          </a:prstGeom>
          <a:noFill/>
          <a:ln>
            <a:noFill/>
          </a:ln>
          <a:effectLst>
            <a:softEdge rad="127000"/>
          </a:effectLst>
        </p:spPr>
      </p:pic>
      <p:pic>
        <p:nvPicPr>
          <p:cNvPr id="57" name="Picture 56" descr="Jump_11.jpg"/>
          <p:cNvPicPr>
            <a:picLocks noChangeAspect="1"/>
          </p:cNvPicPr>
          <p:nvPr/>
        </p:nvPicPr>
        <p:blipFill>
          <a:blip r:embed="rId10" cstate="print"/>
          <a:stretch>
            <a:fillRect/>
          </a:stretch>
        </p:blipFill>
        <p:spPr>
          <a:xfrm>
            <a:off x="152400" y="714761"/>
            <a:ext cx="4015257" cy="6676639"/>
          </a:xfrm>
          <a:prstGeom prst="rect">
            <a:avLst/>
          </a:prstGeom>
          <a:noFill/>
          <a:ln>
            <a:noFill/>
          </a:ln>
          <a:effectLst>
            <a:softEdge rad="127000"/>
          </a:effectLst>
        </p:spPr>
      </p:pic>
      <p:pic>
        <p:nvPicPr>
          <p:cNvPr id="58" name="Picture 57" descr="Jump_12.jpg"/>
          <p:cNvPicPr>
            <a:picLocks noChangeAspect="1"/>
          </p:cNvPicPr>
          <p:nvPr/>
        </p:nvPicPr>
        <p:blipFill>
          <a:blip r:embed="rId11" cstate="print"/>
          <a:stretch>
            <a:fillRect/>
          </a:stretch>
        </p:blipFill>
        <p:spPr>
          <a:xfrm>
            <a:off x="152400" y="714761"/>
            <a:ext cx="3996710" cy="6676639"/>
          </a:xfrm>
          <a:prstGeom prst="rect">
            <a:avLst/>
          </a:prstGeom>
          <a:noFill/>
          <a:ln>
            <a:noFill/>
          </a:ln>
          <a:effectLst>
            <a:softEdge rad="127000"/>
          </a:effectLst>
        </p:spPr>
      </p:pic>
      <p:pic>
        <p:nvPicPr>
          <p:cNvPr id="59" name="Picture 58" descr="Jump_13.jpg"/>
          <p:cNvPicPr>
            <a:picLocks noChangeAspect="1"/>
          </p:cNvPicPr>
          <p:nvPr/>
        </p:nvPicPr>
        <p:blipFill>
          <a:blip r:embed="rId12" cstate="print"/>
          <a:stretch>
            <a:fillRect/>
          </a:stretch>
        </p:blipFill>
        <p:spPr>
          <a:xfrm>
            <a:off x="152400" y="714761"/>
            <a:ext cx="3978164" cy="6676639"/>
          </a:xfrm>
          <a:prstGeom prst="rect">
            <a:avLst/>
          </a:prstGeom>
          <a:noFill/>
          <a:ln>
            <a:noFill/>
          </a:ln>
          <a:effectLst>
            <a:softEdge rad="127000"/>
          </a:effectLst>
        </p:spPr>
      </p:pic>
      <p:sp>
        <p:nvSpPr>
          <p:cNvPr id="18" name="TextBox 17"/>
          <p:cNvSpPr txBox="1"/>
          <p:nvPr/>
        </p:nvSpPr>
        <p:spPr>
          <a:xfrm>
            <a:off x="4278107" y="1447800"/>
            <a:ext cx="4370107" cy="1015663"/>
          </a:xfrm>
          <a:prstGeom prst="rect">
            <a:avLst/>
          </a:prstGeom>
          <a:solidFill>
            <a:schemeClr val="accent6">
              <a:lumMod val="60000"/>
              <a:lumOff val="40000"/>
            </a:schemeClr>
          </a:solidFill>
        </p:spPr>
        <p:txBody>
          <a:bodyPr wrap="none" rtlCol="0">
            <a:spAutoFit/>
          </a:bodyPr>
          <a:lstStyle/>
          <a:p>
            <a:r>
              <a:rPr lang="bn-BD" sz="3000" dirty="0" smtClean="0">
                <a:latin typeface="NikoshBAN" pitchFamily="2" charset="0"/>
                <a:cs typeface="NikoshBAN" pitchFamily="2" charset="0"/>
              </a:rPr>
              <a:t>বালকটি লাফিয়ে উপরে উঠার পর </a:t>
            </a:r>
          </a:p>
          <a:p>
            <a:r>
              <a:rPr lang="bn-BD" sz="3000" dirty="0" smtClean="0">
                <a:latin typeface="NikoshBAN" pitchFamily="2" charset="0"/>
                <a:cs typeface="NikoshBAN" pitchFamily="2" charset="0"/>
              </a:rPr>
              <a:t>আবার ভূ-পৃষ্ঠে ফিরে আসছে কেনো?</a:t>
            </a:r>
            <a:endParaRPr lang="en-US" sz="3000" dirty="0">
              <a:latin typeface="NikoshBAN" pitchFamily="2" charset="0"/>
              <a:cs typeface="NikoshBAN" pitchFamily="2" charset="0"/>
            </a:endParaRPr>
          </a:p>
        </p:txBody>
      </p:sp>
      <p:grpSp>
        <p:nvGrpSpPr>
          <p:cNvPr id="21" name="Group 20"/>
          <p:cNvGrpSpPr/>
          <p:nvPr/>
        </p:nvGrpSpPr>
        <p:grpSpPr>
          <a:xfrm>
            <a:off x="2457450" y="4038600"/>
            <a:ext cx="1524000" cy="1200150"/>
            <a:chOff x="5029200" y="3048000"/>
            <a:chExt cx="1524000" cy="1200150"/>
          </a:xfrm>
        </p:grpSpPr>
        <p:sp>
          <p:nvSpPr>
            <p:cNvPr id="19" name="TextBox 18"/>
            <p:cNvSpPr txBox="1"/>
            <p:nvPr/>
          </p:nvSpPr>
          <p:spPr>
            <a:xfrm>
              <a:off x="5029200" y="3048000"/>
              <a:ext cx="1524000" cy="523220"/>
            </a:xfrm>
            <a:prstGeom prst="rect">
              <a:avLst/>
            </a:prstGeom>
            <a:solidFill>
              <a:schemeClr val="accent6">
                <a:lumMod val="60000"/>
                <a:lumOff val="40000"/>
              </a:schemeClr>
            </a:solidFill>
            <a:ln w="28575">
              <a:solidFill>
                <a:schemeClr val="bg1"/>
              </a:solidFill>
            </a:ln>
          </p:spPr>
          <p:txBody>
            <a:bodyPr wrap="square" rtlCol="0">
              <a:spAutoFit/>
            </a:bodyPr>
            <a:lstStyle/>
            <a:p>
              <a:r>
                <a:rPr lang="bn-BD" sz="2800" dirty="0" smtClean="0">
                  <a:latin typeface="NikoshBAN" pitchFamily="2" charset="0"/>
                  <a:cs typeface="NikoshBAN" pitchFamily="2" charset="0"/>
                </a:rPr>
                <a:t>অভিকর্ষ বল </a:t>
              </a:r>
              <a:endParaRPr lang="en-US" sz="2800" dirty="0">
                <a:latin typeface="NikoshBAN" pitchFamily="2" charset="0"/>
                <a:cs typeface="NikoshBAN" pitchFamily="2" charset="0"/>
              </a:endParaRPr>
            </a:p>
          </p:txBody>
        </p:sp>
        <p:sp>
          <p:nvSpPr>
            <p:cNvPr id="20" name="Down Arrow 19"/>
            <p:cNvSpPr/>
            <p:nvPr/>
          </p:nvSpPr>
          <p:spPr>
            <a:xfrm>
              <a:off x="5410200" y="3562350"/>
              <a:ext cx="838200" cy="685800"/>
            </a:xfrm>
            <a:prstGeom prst="down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267200" y="2514600"/>
            <a:ext cx="4038600" cy="553998"/>
          </a:xfrm>
          <a:prstGeom prst="rect">
            <a:avLst/>
          </a:prstGeom>
          <a:solidFill>
            <a:schemeClr val="tx2">
              <a:lumMod val="60000"/>
              <a:lumOff val="40000"/>
            </a:schemeClr>
          </a:solidFill>
        </p:spPr>
        <p:txBody>
          <a:bodyPr wrap="square" rtlCol="0">
            <a:spAutoFit/>
          </a:bodyPr>
          <a:lstStyle/>
          <a:p>
            <a:r>
              <a:rPr lang="bn-BD" sz="3000" dirty="0" smtClean="0">
                <a:latin typeface="NikoshBAN" pitchFamily="2" charset="0"/>
                <a:cs typeface="NikoshBAN" pitchFamily="2" charset="0"/>
              </a:rPr>
              <a:t>এই অভিকর্ষ বলের পরিমাণ কত?</a:t>
            </a:r>
            <a:endParaRPr lang="en-US" sz="3000" dirty="0">
              <a:latin typeface="NikoshBAN" pitchFamily="2" charset="0"/>
              <a:cs typeface="NikoshBAN" pitchFamily="2" charset="0"/>
            </a:endParaRPr>
          </a:p>
        </p:txBody>
      </p:sp>
      <p:grpSp>
        <p:nvGrpSpPr>
          <p:cNvPr id="25" name="Group 24"/>
          <p:cNvGrpSpPr/>
          <p:nvPr/>
        </p:nvGrpSpPr>
        <p:grpSpPr>
          <a:xfrm>
            <a:off x="2514600" y="5410200"/>
            <a:ext cx="1643399" cy="1094720"/>
            <a:chOff x="5791200" y="4838700"/>
            <a:chExt cx="1643399" cy="1094720"/>
          </a:xfrm>
        </p:grpSpPr>
        <p:sp>
          <p:nvSpPr>
            <p:cNvPr id="23" name="TextBox 22"/>
            <p:cNvSpPr txBox="1"/>
            <p:nvPr/>
          </p:nvSpPr>
          <p:spPr>
            <a:xfrm>
              <a:off x="5791200" y="5410200"/>
              <a:ext cx="1643399" cy="523220"/>
            </a:xfrm>
            <a:prstGeom prst="rect">
              <a:avLst/>
            </a:prstGeom>
            <a:solidFill>
              <a:schemeClr val="tx2">
                <a:lumMod val="60000"/>
                <a:lumOff val="40000"/>
              </a:schemeClr>
            </a:solidFill>
            <a:ln w="28575">
              <a:solidFill>
                <a:srgbClr val="FF0000"/>
              </a:solidFill>
            </a:ln>
          </p:spPr>
          <p:txBody>
            <a:bodyPr wrap="none" rtlCol="0">
              <a:spAutoFit/>
            </a:bodyPr>
            <a:lstStyle/>
            <a:p>
              <a:r>
                <a:rPr lang="bn-BD" sz="2800" dirty="0" smtClean="0">
                  <a:latin typeface="NikoshBAN" pitchFamily="2" charset="0"/>
                  <a:cs typeface="NikoshBAN" pitchFamily="2" charset="0"/>
                </a:rPr>
                <a:t>প্রতিক্রিয়া বল</a:t>
              </a:r>
              <a:endParaRPr lang="en-US" sz="2800" dirty="0">
                <a:latin typeface="NikoshBAN" pitchFamily="2" charset="0"/>
                <a:cs typeface="NikoshBAN" pitchFamily="2" charset="0"/>
              </a:endParaRPr>
            </a:p>
          </p:txBody>
        </p:sp>
        <p:sp>
          <p:nvSpPr>
            <p:cNvPr id="24" name="Up Arrow 23"/>
            <p:cNvSpPr/>
            <p:nvPr/>
          </p:nvSpPr>
          <p:spPr>
            <a:xfrm>
              <a:off x="6115050" y="4838700"/>
              <a:ext cx="895350" cy="571500"/>
            </a:xfrm>
            <a:prstGeom prst="up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3505200" y="3276600"/>
            <a:ext cx="5410200" cy="553998"/>
          </a:xfrm>
          <a:prstGeom prst="rect">
            <a:avLst/>
          </a:prstGeom>
          <a:solidFill>
            <a:schemeClr val="accent2">
              <a:lumMod val="60000"/>
              <a:lumOff val="40000"/>
            </a:schemeClr>
          </a:solidFill>
        </p:spPr>
        <p:txBody>
          <a:bodyPr wrap="square" rtlCol="0">
            <a:spAutoFit/>
          </a:bodyPr>
          <a:lstStyle/>
          <a:p>
            <a:r>
              <a:rPr lang="bn-BD" sz="3000" dirty="0" smtClean="0">
                <a:latin typeface="NikoshBAN" pitchFamily="2" charset="0"/>
                <a:cs typeface="NikoshBAN" pitchFamily="2" charset="0"/>
              </a:rPr>
              <a:t>ভূ-পৃষ্ঠ কি বালকটির উপর বল প্রয়োগ করছে?</a:t>
            </a:r>
            <a:endParaRPr lang="en-US" sz="3000" dirty="0">
              <a:latin typeface="NikoshBAN" pitchFamily="2" charset="0"/>
              <a:cs typeface="NikoshBAN" pitchFamily="2" charset="0"/>
            </a:endParaRPr>
          </a:p>
        </p:txBody>
      </p:sp>
      <p:sp>
        <p:nvSpPr>
          <p:cNvPr id="27" name="TextBox 26"/>
          <p:cNvSpPr txBox="1"/>
          <p:nvPr/>
        </p:nvSpPr>
        <p:spPr>
          <a:xfrm>
            <a:off x="4724400" y="5181600"/>
            <a:ext cx="3200400" cy="553998"/>
          </a:xfrm>
          <a:prstGeom prst="rect">
            <a:avLst/>
          </a:prstGeom>
          <a:solidFill>
            <a:schemeClr val="tx2">
              <a:lumMod val="60000"/>
              <a:lumOff val="40000"/>
            </a:schemeClr>
          </a:solidFill>
        </p:spPr>
        <p:txBody>
          <a:bodyPr wrap="square" rtlCol="0">
            <a:spAutoFit/>
          </a:bodyPr>
          <a:lstStyle/>
          <a:p>
            <a:r>
              <a:rPr lang="bn-BD" sz="3000" dirty="0" smtClean="0">
                <a:latin typeface="NikoshBAN" pitchFamily="2" charset="0"/>
                <a:cs typeface="NikoshBAN" pitchFamily="2" charset="0"/>
              </a:rPr>
              <a:t>বালকটির ওজনের সমান?</a:t>
            </a:r>
            <a:endParaRPr lang="en-US" sz="3000" dirty="0">
              <a:latin typeface="NikoshBAN" pitchFamily="2" charset="0"/>
              <a:cs typeface="NikoshBAN" pitchFamily="2" charset="0"/>
            </a:endParaRPr>
          </a:p>
        </p:txBody>
      </p:sp>
      <p:sp>
        <p:nvSpPr>
          <p:cNvPr id="28" name="TextBox 27"/>
          <p:cNvSpPr txBox="1"/>
          <p:nvPr/>
        </p:nvSpPr>
        <p:spPr>
          <a:xfrm>
            <a:off x="4495800" y="4419600"/>
            <a:ext cx="3886200" cy="553998"/>
          </a:xfrm>
          <a:prstGeom prst="rect">
            <a:avLst/>
          </a:prstGeom>
          <a:solidFill>
            <a:schemeClr val="accent6">
              <a:lumMod val="60000"/>
              <a:lumOff val="40000"/>
            </a:schemeClr>
          </a:solidFill>
        </p:spPr>
        <p:txBody>
          <a:bodyPr wrap="square" rtlCol="0">
            <a:spAutoFit/>
          </a:bodyPr>
          <a:lstStyle/>
          <a:p>
            <a:r>
              <a:rPr lang="bn-BD" sz="3000" dirty="0" smtClean="0">
                <a:latin typeface="NikoshBAN" pitchFamily="2" charset="0"/>
                <a:cs typeface="NikoshBAN" pitchFamily="2" charset="0"/>
              </a:rPr>
              <a:t>প্রতিক্রিয়া বলের পরিমাণ কত?</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100"/>
                                  </p:stCondLst>
                                  <p:childTnLst>
                                    <p:set>
                                      <p:cBhvr>
                                        <p:cTn id="9" dur="1" fill="hold">
                                          <p:stCondLst>
                                            <p:cond delay="0"/>
                                          </p:stCondLst>
                                        </p:cTn>
                                        <p:tgtEl>
                                          <p:spTgt spid="58"/>
                                        </p:tgtEl>
                                        <p:attrNameLst>
                                          <p:attrName>style.visibility</p:attrName>
                                        </p:attrNameLst>
                                      </p:cBhvr>
                                      <p:to>
                                        <p:strVal val="hidden"/>
                                      </p:to>
                                    </p:set>
                                  </p:childTnLst>
                                </p:cTn>
                              </p:par>
                            </p:childTnLst>
                          </p:cTn>
                        </p:par>
                        <p:par>
                          <p:cTn id="10" fill="hold">
                            <p:stCondLst>
                              <p:cond delay="100"/>
                            </p:stCondLst>
                            <p:childTnLst>
                              <p:par>
                                <p:cTn id="11" presetID="1" presetClass="exit" presetSubtype="0" fill="hold" nodeType="afterEffect">
                                  <p:stCondLst>
                                    <p:cond delay="100"/>
                                  </p:stCondLst>
                                  <p:childTnLst>
                                    <p:set>
                                      <p:cBhvr>
                                        <p:cTn id="12" dur="1" fill="hold">
                                          <p:stCondLst>
                                            <p:cond delay="0"/>
                                          </p:stCondLst>
                                        </p:cTn>
                                        <p:tgtEl>
                                          <p:spTgt spid="57"/>
                                        </p:tgtEl>
                                        <p:attrNameLst>
                                          <p:attrName>style.visibility</p:attrName>
                                        </p:attrNameLst>
                                      </p:cBhvr>
                                      <p:to>
                                        <p:strVal val="hidden"/>
                                      </p:to>
                                    </p:set>
                                  </p:childTnLst>
                                </p:cTn>
                              </p:par>
                            </p:childTnLst>
                          </p:cTn>
                        </p:par>
                        <p:par>
                          <p:cTn id="13" fill="hold">
                            <p:stCondLst>
                              <p:cond delay="200"/>
                            </p:stCondLst>
                            <p:childTnLst>
                              <p:par>
                                <p:cTn id="14" presetID="1" presetClass="exit" presetSubtype="0" fill="hold" nodeType="afterEffect">
                                  <p:stCondLst>
                                    <p:cond delay="100"/>
                                  </p:stCondLst>
                                  <p:childTnLst>
                                    <p:set>
                                      <p:cBhvr>
                                        <p:cTn id="15" dur="1" fill="hold">
                                          <p:stCondLst>
                                            <p:cond delay="0"/>
                                          </p:stCondLst>
                                        </p:cTn>
                                        <p:tgtEl>
                                          <p:spTgt spid="56"/>
                                        </p:tgtEl>
                                        <p:attrNameLst>
                                          <p:attrName>style.visibility</p:attrName>
                                        </p:attrNameLst>
                                      </p:cBhvr>
                                      <p:to>
                                        <p:strVal val="hidden"/>
                                      </p:to>
                                    </p:set>
                                  </p:childTnLst>
                                </p:cTn>
                              </p:par>
                            </p:childTnLst>
                          </p:cTn>
                        </p:par>
                        <p:par>
                          <p:cTn id="16" fill="hold">
                            <p:stCondLst>
                              <p:cond delay="300"/>
                            </p:stCondLst>
                            <p:childTnLst>
                              <p:par>
                                <p:cTn id="17" presetID="1" presetClass="exit" presetSubtype="0" fill="hold" nodeType="afterEffect">
                                  <p:stCondLst>
                                    <p:cond delay="100"/>
                                  </p:stCondLst>
                                  <p:childTnLst>
                                    <p:set>
                                      <p:cBhvr>
                                        <p:cTn id="18" dur="1" fill="hold">
                                          <p:stCondLst>
                                            <p:cond delay="0"/>
                                          </p:stCondLst>
                                        </p:cTn>
                                        <p:tgtEl>
                                          <p:spTgt spid="55"/>
                                        </p:tgtEl>
                                        <p:attrNameLst>
                                          <p:attrName>style.visibility</p:attrName>
                                        </p:attrNameLst>
                                      </p:cBhvr>
                                      <p:to>
                                        <p:strVal val="hidden"/>
                                      </p:to>
                                    </p:set>
                                  </p:childTnLst>
                                </p:cTn>
                              </p:par>
                            </p:childTnLst>
                          </p:cTn>
                        </p:par>
                        <p:par>
                          <p:cTn id="19" fill="hold">
                            <p:stCondLst>
                              <p:cond delay="400"/>
                            </p:stCondLst>
                            <p:childTnLst>
                              <p:par>
                                <p:cTn id="20" presetID="1" presetClass="exit" presetSubtype="0" fill="hold" nodeType="afterEffect">
                                  <p:stCondLst>
                                    <p:cond delay="100"/>
                                  </p:stCondLst>
                                  <p:childTnLst>
                                    <p:set>
                                      <p:cBhvr>
                                        <p:cTn id="21" dur="1" fill="hold">
                                          <p:stCondLst>
                                            <p:cond delay="0"/>
                                          </p:stCondLst>
                                        </p:cTn>
                                        <p:tgtEl>
                                          <p:spTgt spid="54"/>
                                        </p:tgtEl>
                                        <p:attrNameLst>
                                          <p:attrName>style.visibility</p:attrName>
                                        </p:attrNameLst>
                                      </p:cBhvr>
                                      <p:to>
                                        <p:strVal val="hidden"/>
                                      </p:to>
                                    </p:set>
                                  </p:childTnLst>
                                </p:cTn>
                              </p:par>
                            </p:childTnLst>
                          </p:cTn>
                        </p:par>
                        <p:par>
                          <p:cTn id="22" fill="hold">
                            <p:stCondLst>
                              <p:cond delay="500"/>
                            </p:stCondLst>
                            <p:childTnLst>
                              <p:par>
                                <p:cTn id="23" presetID="1" presetClass="exit" presetSubtype="0" fill="hold" nodeType="afterEffect">
                                  <p:stCondLst>
                                    <p:cond delay="100"/>
                                  </p:stCondLst>
                                  <p:childTnLst>
                                    <p:set>
                                      <p:cBhvr>
                                        <p:cTn id="24" dur="1" fill="hold">
                                          <p:stCondLst>
                                            <p:cond delay="0"/>
                                          </p:stCondLst>
                                        </p:cTn>
                                        <p:tgtEl>
                                          <p:spTgt spid="53"/>
                                        </p:tgtEl>
                                        <p:attrNameLst>
                                          <p:attrName>style.visibility</p:attrName>
                                        </p:attrNameLst>
                                      </p:cBhvr>
                                      <p:to>
                                        <p:strVal val="hidden"/>
                                      </p:to>
                                    </p:set>
                                  </p:childTnLst>
                                </p:cTn>
                              </p:par>
                            </p:childTnLst>
                          </p:cTn>
                        </p:par>
                        <p:par>
                          <p:cTn id="25" fill="hold">
                            <p:stCondLst>
                              <p:cond delay="600"/>
                            </p:stCondLst>
                            <p:childTnLst>
                              <p:par>
                                <p:cTn id="26" presetID="1" presetClass="exit" presetSubtype="0" fill="hold" nodeType="afterEffect">
                                  <p:stCondLst>
                                    <p:cond delay="100"/>
                                  </p:stCondLst>
                                  <p:childTnLst>
                                    <p:set>
                                      <p:cBhvr>
                                        <p:cTn id="27" dur="1" fill="hold">
                                          <p:stCondLst>
                                            <p:cond delay="0"/>
                                          </p:stCondLst>
                                        </p:cTn>
                                        <p:tgtEl>
                                          <p:spTgt spid="52"/>
                                        </p:tgtEl>
                                        <p:attrNameLst>
                                          <p:attrName>style.visibility</p:attrName>
                                        </p:attrNameLst>
                                      </p:cBhvr>
                                      <p:to>
                                        <p:strVal val="hidden"/>
                                      </p:to>
                                    </p:set>
                                  </p:childTnLst>
                                </p:cTn>
                              </p:par>
                            </p:childTnLst>
                          </p:cTn>
                        </p:par>
                        <p:par>
                          <p:cTn id="28" fill="hold">
                            <p:stCondLst>
                              <p:cond delay="700"/>
                            </p:stCondLst>
                            <p:childTnLst>
                              <p:par>
                                <p:cTn id="29" presetID="1" presetClass="exit" presetSubtype="0" fill="hold" nodeType="afterEffect">
                                  <p:stCondLst>
                                    <p:cond delay="100"/>
                                  </p:stCondLst>
                                  <p:childTnLst>
                                    <p:set>
                                      <p:cBhvr>
                                        <p:cTn id="30" dur="1" fill="hold">
                                          <p:stCondLst>
                                            <p:cond delay="0"/>
                                          </p:stCondLst>
                                        </p:cTn>
                                        <p:tgtEl>
                                          <p:spTgt spid="51"/>
                                        </p:tgtEl>
                                        <p:attrNameLst>
                                          <p:attrName>style.visibility</p:attrName>
                                        </p:attrNameLst>
                                      </p:cBhvr>
                                      <p:to>
                                        <p:strVal val="hidden"/>
                                      </p:to>
                                    </p:set>
                                  </p:childTnLst>
                                </p:cTn>
                              </p:par>
                            </p:childTnLst>
                          </p:cTn>
                        </p:par>
                        <p:par>
                          <p:cTn id="31" fill="hold">
                            <p:stCondLst>
                              <p:cond delay="800"/>
                            </p:stCondLst>
                            <p:childTnLst>
                              <p:par>
                                <p:cTn id="32" presetID="1"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par>
                          <p:cTn id="34" fill="hold">
                            <p:stCondLst>
                              <p:cond delay="800"/>
                            </p:stCondLst>
                            <p:childTnLst>
                              <p:par>
                                <p:cTn id="35" presetID="1" presetClass="entr" presetSubtype="0" fill="hold" nodeType="afterEffect">
                                  <p:stCondLst>
                                    <p:cond delay="20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100"/>
                                  </p:stCondLst>
                                  <p:childTnLst>
                                    <p:set>
                                      <p:cBhvr>
                                        <p:cTn id="39" dur="1" fill="hold">
                                          <p:stCondLst>
                                            <p:cond delay="0"/>
                                          </p:stCondLst>
                                        </p:cTn>
                                        <p:tgtEl>
                                          <p:spTgt spid="52"/>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nodeType="afterEffect">
                                  <p:stCondLst>
                                    <p:cond delay="100"/>
                                  </p:stCondLst>
                                  <p:childTnLst>
                                    <p:set>
                                      <p:cBhvr>
                                        <p:cTn id="42" dur="1" fill="hold">
                                          <p:stCondLst>
                                            <p:cond delay="0"/>
                                          </p:stCondLst>
                                        </p:cTn>
                                        <p:tgtEl>
                                          <p:spTgt spid="53"/>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nodeType="afterEffect">
                                  <p:stCondLst>
                                    <p:cond delay="100"/>
                                  </p:stCondLst>
                                  <p:childTnLst>
                                    <p:set>
                                      <p:cBhvr>
                                        <p:cTn id="45" dur="1" fill="hold">
                                          <p:stCondLst>
                                            <p:cond delay="0"/>
                                          </p:stCondLst>
                                        </p:cTn>
                                        <p:tgtEl>
                                          <p:spTgt spid="54"/>
                                        </p:tgtEl>
                                        <p:attrNameLst>
                                          <p:attrName>style.visibility</p:attrName>
                                        </p:attrNameLst>
                                      </p:cBhvr>
                                      <p:to>
                                        <p:strVal val="visible"/>
                                      </p:to>
                                    </p:set>
                                  </p:childTnLst>
                                </p:cTn>
                              </p:par>
                            </p:childTnLst>
                          </p:cTn>
                        </p:par>
                        <p:par>
                          <p:cTn id="46" fill="hold">
                            <p:stCondLst>
                              <p:cond delay="1300"/>
                            </p:stCondLst>
                            <p:childTnLst>
                              <p:par>
                                <p:cTn id="47" presetID="1" presetClass="entr" presetSubtype="0" fill="hold" nodeType="afterEffect">
                                  <p:stCondLst>
                                    <p:cond delay="100"/>
                                  </p:stCondLst>
                                  <p:childTnLst>
                                    <p:set>
                                      <p:cBhvr>
                                        <p:cTn id="48" dur="1" fill="hold">
                                          <p:stCondLst>
                                            <p:cond delay="0"/>
                                          </p:stCondLst>
                                        </p:cTn>
                                        <p:tgtEl>
                                          <p:spTgt spid="55"/>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nodeType="afterEffect">
                                  <p:stCondLst>
                                    <p:cond delay="100"/>
                                  </p:stCondLst>
                                  <p:childTnLst>
                                    <p:set>
                                      <p:cBhvr>
                                        <p:cTn id="51" dur="1" fill="hold">
                                          <p:stCondLst>
                                            <p:cond delay="0"/>
                                          </p:stCondLst>
                                        </p:cTn>
                                        <p:tgtEl>
                                          <p:spTgt spid="56"/>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nodeType="afterEffect">
                                  <p:stCondLst>
                                    <p:cond delay="100"/>
                                  </p:stCondLst>
                                  <p:childTnLst>
                                    <p:set>
                                      <p:cBhvr>
                                        <p:cTn id="54" dur="1" fill="hold">
                                          <p:stCondLst>
                                            <p:cond delay="0"/>
                                          </p:stCondLst>
                                        </p:cTn>
                                        <p:tgtEl>
                                          <p:spTgt spid="57"/>
                                        </p:tgtEl>
                                        <p:attrNameLst>
                                          <p:attrName>style.visibility</p:attrName>
                                        </p:attrNameLst>
                                      </p:cBhvr>
                                      <p:to>
                                        <p:strVal val="visible"/>
                                      </p:to>
                                    </p:set>
                                  </p:childTnLst>
                                </p:cTn>
                              </p:par>
                            </p:childTnLst>
                          </p:cTn>
                        </p:par>
                        <p:par>
                          <p:cTn id="55" fill="hold">
                            <p:stCondLst>
                              <p:cond delay="1600"/>
                            </p:stCondLst>
                            <p:childTnLst>
                              <p:par>
                                <p:cTn id="56" presetID="1" presetClass="entr" presetSubtype="0" fill="hold" nodeType="afterEffect">
                                  <p:stCondLst>
                                    <p:cond delay="100"/>
                                  </p:stCondLst>
                                  <p:childTnLst>
                                    <p:set>
                                      <p:cBhvr>
                                        <p:cTn id="57" dur="1" fill="hold">
                                          <p:stCondLst>
                                            <p:cond delay="0"/>
                                          </p:stCondLst>
                                        </p:cTn>
                                        <p:tgtEl>
                                          <p:spTgt spid="58"/>
                                        </p:tgtEl>
                                        <p:attrNameLst>
                                          <p:attrName>style.visibility</p:attrName>
                                        </p:attrNameLst>
                                      </p:cBhvr>
                                      <p:to>
                                        <p:strVal val="visible"/>
                                      </p:to>
                                    </p:set>
                                  </p:childTnLst>
                                </p:cTn>
                              </p:par>
                            </p:childTnLst>
                          </p:cTn>
                        </p:par>
                        <p:par>
                          <p:cTn id="58" fill="hold">
                            <p:stCondLst>
                              <p:cond delay="1700"/>
                            </p:stCondLst>
                            <p:childTnLst>
                              <p:par>
                                <p:cTn id="59" presetID="1" presetClass="entr" presetSubtype="0" fill="hold" nodeType="afterEffect">
                                  <p:stCondLst>
                                    <p:cond delay="10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2" presetClass="entr" presetSubtype="1" repeatCount="300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1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Jump_5.jpg"/>
          <p:cNvPicPr>
            <a:picLocks noChangeAspect="1"/>
          </p:cNvPicPr>
          <p:nvPr/>
        </p:nvPicPr>
        <p:blipFill>
          <a:blip r:embed="rId3" cstate="print"/>
          <a:stretch>
            <a:fillRect/>
          </a:stretch>
        </p:blipFill>
        <p:spPr>
          <a:xfrm>
            <a:off x="5043272" y="790962"/>
            <a:ext cx="4024528" cy="6676638"/>
          </a:xfrm>
          <a:prstGeom prst="rect">
            <a:avLst/>
          </a:prstGeom>
          <a:noFill/>
          <a:ln>
            <a:noFill/>
          </a:ln>
          <a:effectLst>
            <a:softEdge rad="127000"/>
          </a:effectLst>
        </p:spPr>
      </p:pic>
      <p:pic>
        <p:nvPicPr>
          <p:cNvPr id="59" name="Picture 58" descr="Jump_13.jpg"/>
          <p:cNvPicPr>
            <a:picLocks noChangeAspect="1"/>
          </p:cNvPicPr>
          <p:nvPr/>
        </p:nvPicPr>
        <p:blipFill>
          <a:blip r:embed="rId4" cstate="print"/>
          <a:stretch>
            <a:fillRect/>
          </a:stretch>
        </p:blipFill>
        <p:spPr>
          <a:xfrm>
            <a:off x="76200" y="714761"/>
            <a:ext cx="3978164" cy="6676639"/>
          </a:xfrm>
          <a:prstGeom prst="rect">
            <a:avLst/>
          </a:prstGeom>
          <a:noFill/>
          <a:ln>
            <a:noFill/>
          </a:ln>
          <a:effectLst>
            <a:softEdge rad="127000"/>
          </a:effectLst>
        </p:spPr>
      </p:pic>
      <p:sp>
        <p:nvSpPr>
          <p:cNvPr id="29" name="TextBox 28"/>
          <p:cNvSpPr txBox="1"/>
          <p:nvPr/>
        </p:nvSpPr>
        <p:spPr>
          <a:xfrm>
            <a:off x="1143000" y="2438400"/>
            <a:ext cx="6934200"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বালকটি দুই অবস্থানেই কী একই ওজন অনুভব করবে?</a:t>
            </a:r>
            <a:endParaRPr lang="en-US" sz="3200" dirty="0">
              <a:latin typeface="NikoshBAN" pitchFamily="2" charset="0"/>
              <a:cs typeface="NikoshBAN" pitchFamily="2" charset="0"/>
            </a:endParaRPr>
          </a:p>
        </p:txBody>
      </p:sp>
      <p:cxnSp>
        <p:nvCxnSpPr>
          <p:cNvPr id="31" name="Straight Arrow Connector 30"/>
          <p:cNvCxnSpPr/>
          <p:nvPr/>
        </p:nvCxnSpPr>
        <p:spPr>
          <a:xfrm flipV="1">
            <a:off x="2438400" y="4191000"/>
            <a:ext cx="4267200" cy="1752600"/>
          </a:xfrm>
          <a:prstGeom prst="straightConnector1">
            <a:avLst/>
          </a:prstGeom>
          <a:ln w="571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0800" y="3429000"/>
            <a:ext cx="5257800"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বালকটি এখানে কী ওজন অনুভব করছে?</a:t>
            </a:r>
            <a:endParaRPr lang="en-US" sz="3200" dirty="0">
              <a:latin typeface="NikoshBAN" pitchFamily="2" charset="0"/>
              <a:cs typeface="NikoshBAN" pitchFamily="2" charset="0"/>
            </a:endParaRPr>
          </a:p>
        </p:txBody>
      </p:sp>
      <p:sp>
        <p:nvSpPr>
          <p:cNvPr id="8" name="TextBox 7"/>
          <p:cNvSpPr txBox="1"/>
          <p:nvPr/>
        </p:nvSpPr>
        <p:spPr>
          <a:xfrm>
            <a:off x="2667000" y="3429000"/>
            <a:ext cx="4953000"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বালকটি কখন ওজন অনুভব করবে না?</a:t>
            </a:r>
            <a:endParaRPr lang="en-US" sz="3200" dirty="0">
              <a:latin typeface="NikoshBAN" pitchFamily="2" charset="0"/>
              <a:cs typeface="NikoshBAN" pitchFamily="2" charset="0"/>
            </a:endParaRPr>
          </a:p>
        </p:txBody>
      </p:sp>
      <p:sp>
        <p:nvSpPr>
          <p:cNvPr id="9" name="TextBox 8"/>
          <p:cNvSpPr txBox="1"/>
          <p:nvPr/>
        </p:nvSpPr>
        <p:spPr>
          <a:xfrm>
            <a:off x="1828800" y="4648200"/>
            <a:ext cx="66294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যখন অভিকর্ষ বল বা প্রতিক্রিয়া বল কাজ করবে 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lide(from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out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WINDOWS\Application Data\Microsoft\Media Catalog\Downloaded Clips\cl20\j0082465.wmf"/>
          <p:cNvPicPr>
            <a:picLocks noChangeAspect="1" noChangeArrowheads="1"/>
          </p:cNvPicPr>
          <p:nvPr/>
        </p:nvPicPr>
        <p:blipFill>
          <a:blip r:embed="rId3" cstate="print"/>
          <a:srcRect/>
          <a:stretch>
            <a:fillRect/>
          </a:stretch>
        </p:blipFill>
        <p:spPr bwMode="auto">
          <a:xfrm>
            <a:off x="304800" y="914400"/>
            <a:ext cx="5562600" cy="5516859"/>
          </a:xfrm>
          <a:prstGeom prst="rect">
            <a:avLst/>
          </a:prstGeom>
          <a:noFill/>
          <a:ln w="9525">
            <a:noFill/>
            <a:miter lim="800000"/>
            <a:headEnd/>
            <a:tailEnd/>
          </a:ln>
          <a:effectLst>
            <a:glow rad="228600">
              <a:schemeClr val="accent5">
                <a:satMod val="175000"/>
                <a:alpha val="40000"/>
              </a:schemeClr>
            </a:glow>
          </a:effectLst>
        </p:spPr>
      </p:pic>
      <p:sp>
        <p:nvSpPr>
          <p:cNvPr id="21" name="Rectangle 2"/>
          <p:cNvSpPr>
            <a:spLocks noChangeArrowheads="1"/>
          </p:cNvSpPr>
          <p:nvPr/>
        </p:nvSpPr>
        <p:spPr bwMode="auto">
          <a:xfrm>
            <a:off x="5638800" y="3002577"/>
            <a:ext cx="2514600" cy="646331"/>
          </a:xfrm>
          <a:prstGeom prst="rect">
            <a:avLst/>
          </a:prstGeom>
          <a:solidFill>
            <a:schemeClr val="accent2">
              <a:lumMod val="60000"/>
              <a:lumOff val="40000"/>
            </a:schemeClr>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bn-BD" sz="3600" b="0" i="0" u="none" strike="noStrike" cap="none" normalizeH="0" baseline="0" dirty="0" smtClean="0">
                <a:ln>
                  <a:noFill/>
                </a:ln>
                <a:solidFill>
                  <a:schemeClr val="tx1"/>
                </a:solidFill>
                <a:effectLst/>
                <a:latin typeface="NikoshBAN" pitchFamily="2" charset="0"/>
                <a:ea typeface="Nikosh" pitchFamily="2" charset="0"/>
                <a:cs typeface="NikoshBAN" pitchFamily="2" charset="0"/>
              </a:rPr>
              <a:t>ওজনহীনতা</a:t>
            </a:r>
            <a:r>
              <a:rPr kumimoji="0" lang="bn-BD" sz="3600" b="0" i="0" u="none" strike="noStrike" cap="none" normalizeH="0" dirty="0" smtClean="0">
                <a:ln>
                  <a:noFill/>
                </a:ln>
                <a:solidFill>
                  <a:schemeClr val="tx1"/>
                </a:solidFill>
                <a:effectLst/>
                <a:latin typeface="NikoshBAN" pitchFamily="2" charset="0"/>
                <a:ea typeface="Nikosh" pitchFamily="2" charset="0"/>
                <a:cs typeface="NikoshBAN" pitchFamily="2" charset="0"/>
              </a:rPr>
              <a:t> কী</a:t>
            </a:r>
            <a:r>
              <a:rPr lang="bn-BD" sz="3600" dirty="0" smtClean="0">
                <a:solidFill>
                  <a:schemeClr val="tx1"/>
                </a:solidFill>
                <a:latin typeface="NikoshBAN" pitchFamily="2" charset="0"/>
                <a:ea typeface="Nikosh" pitchFamily="2" charset="0"/>
                <a:cs typeface="NikoshBAN" pitchFamily="2" charset="0"/>
              </a:rPr>
              <a:t>?</a:t>
            </a:r>
            <a:endParaRPr kumimoji="0" lang="en-US" sz="3600" b="0" i="0" u="none" strike="noStrike" cap="none" normalizeH="0" baseline="0" dirty="0" smtClean="0">
              <a:ln>
                <a:noFill/>
              </a:ln>
              <a:solidFill>
                <a:schemeClr val="tx1"/>
              </a:solidFill>
              <a:effectLst/>
              <a:latin typeface="NikoshBAN" pitchFamily="2" charset="0"/>
              <a:ea typeface="Nikosh" pitchFamily="2" charset="0"/>
              <a:cs typeface="NikoshBAN" pitchFamily="2" charset="0"/>
            </a:endParaRPr>
          </a:p>
        </p:txBody>
      </p:sp>
      <p:sp>
        <p:nvSpPr>
          <p:cNvPr id="24" name="TextBox 23"/>
          <p:cNvSpPr txBox="1"/>
          <p:nvPr/>
        </p:nvSpPr>
        <p:spPr>
          <a:xfrm>
            <a:off x="3810000" y="206514"/>
            <a:ext cx="2209259"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জোড়ায় কাজ</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253425"/>
            <a:ext cx="643798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লিফটে উঠা-নামার সময় ওজন কম-বেশি হবে কী?</a:t>
            </a:r>
            <a:endParaRPr lang="en-US" sz="3200" dirty="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nvGraphicFramePr>
        <p:xfrm>
          <a:off x="3505200" y="1828800"/>
          <a:ext cx="1981200" cy="1671638"/>
        </p:xfrm>
        <a:graphic>
          <a:graphicData uri="http://schemas.openxmlformats.org/presentationml/2006/ole">
            <mc:AlternateContent xmlns:mc="http://schemas.openxmlformats.org/markup-compatibility/2006">
              <mc:Choice xmlns:v="urn:schemas-microsoft-com:vml" Requires="v">
                <p:oleObj spid="_x0000_s64528"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828800"/>
                        <a:ext cx="1981200" cy="167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318489" y="3505200"/>
            <a:ext cx="4158511"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কখন আমাদের ওজন বেশি হয়?</a:t>
            </a:r>
            <a:endParaRPr lang="en-US" sz="3200" dirty="0">
              <a:latin typeface="NikoshBAN" pitchFamily="2" charset="0"/>
              <a:cs typeface="NikoshBAN" pitchFamily="2" charset="0"/>
            </a:endParaRPr>
          </a:p>
        </p:txBody>
      </p:sp>
      <p:sp>
        <p:nvSpPr>
          <p:cNvPr id="12" name="TextBox 11"/>
          <p:cNvSpPr txBox="1"/>
          <p:nvPr/>
        </p:nvSpPr>
        <p:spPr>
          <a:xfrm>
            <a:off x="2362200" y="4343400"/>
            <a:ext cx="4017446"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3200" dirty="0" smtClean="0">
                <a:latin typeface="NikoshBAN" pitchFamily="2" charset="0"/>
                <a:cs typeface="NikoshBAN" pitchFamily="2" charset="0"/>
              </a:rPr>
              <a:t>কখন আমাদের ওজন কম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836</Words>
  <Application>Microsoft Office PowerPoint</Application>
  <PresentationFormat>On-screen Show (4:3)</PresentationFormat>
  <Paragraphs>92</Paragraphs>
  <Slides>14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vt:lpstr>
      <vt:lpstr>PowerPoint Presentation</vt:lpstr>
    </vt:vector>
  </TitlesOfParts>
  <Company>TSS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ASUS</cp:lastModifiedBy>
  <cp:revision>527</cp:revision>
  <dcterms:created xsi:type="dcterms:W3CDTF">2014-12-10T13:23:59Z</dcterms:created>
  <dcterms:modified xsi:type="dcterms:W3CDTF">2023-04-01T07:07:43Z</dcterms:modified>
</cp:coreProperties>
</file>