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9" r:id="rId2"/>
    <p:sldId id="260" r:id="rId3"/>
    <p:sldId id="269" r:id="rId4"/>
    <p:sldId id="270" r:id="rId5"/>
    <p:sldId id="261" r:id="rId6"/>
    <p:sldId id="271" r:id="rId7"/>
    <p:sldId id="272" r:id="rId8"/>
    <p:sldId id="273" r:id="rId9"/>
    <p:sldId id="264" r:id="rId10"/>
    <p:sldId id="275" r:id="rId11"/>
    <p:sldId id="277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65" r:id="rId20"/>
    <p:sldId id="288" r:id="rId21"/>
    <p:sldId id="267" r:id="rId22"/>
    <p:sldId id="26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68B7D-D02C-4AA4-83CC-0EF1A3125760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492E38-3620-45BB-BA38-BCAE0DF38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86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7400"/>
            <a:ext cx="9144000" cy="99364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defRPr>
            </a:lvl1pPr>
          </a:lstStyle>
          <a:p>
            <a:r>
              <a:rPr lang="en-US" smtClean="0"/>
              <a:t>মোঃ মুমিনুর হক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hyperlink" Target="mailto:mominulhabi@gmail.com" TargetMode="External"/><Relationship Id="rId7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65D51FA-0338-4F41-AEEB-CD91714540B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2233" y="3322225"/>
            <a:ext cx="1636154" cy="24787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CC2B2F5-3613-4509-AABD-226DD4F489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920" y="1701175"/>
            <a:ext cx="2357081" cy="3566800"/>
          </a:xfrm>
          <a:prstGeom prst="rect">
            <a:avLst/>
          </a:prstGeom>
        </p:spPr>
      </p:pic>
      <p:pic>
        <p:nvPicPr>
          <p:cNvPr id="11" name="Content Placeholder 3">
            <a:extLst>
              <a:ext uri="{FF2B5EF4-FFF2-40B4-BE49-F238E27FC236}">
                <a16:creationId xmlns="" xmlns:a16="http://schemas.microsoft.com/office/drawing/2014/main" id="{9FDE94B3-7CA7-4631-9BF1-CC529680697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7358" y="1603983"/>
            <a:ext cx="2726642" cy="37611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32919A6B-AFB6-4107-BD3C-05213C4C302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9328" y="3255806"/>
            <a:ext cx="1892857" cy="2611594"/>
          </a:xfrm>
          <a:prstGeom prst="rect">
            <a:avLst/>
          </a:prstGeom>
        </p:spPr>
      </p:pic>
      <p:grpSp>
        <p:nvGrpSpPr>
          <p:cNvPr id="13" name="Google Shape;95;p1">
            <a:extLst>
              <a:ext uri="{FF2B5EF4-FFF2-40B4-BE49-F238E27FC236}">
                <a16:creationId xmlns="" xmlns:a16="http://schemas.microsoft.com/office/drawing/2014/main" id="{2712FFAA-BE3A-4E8B-9905-CF7F8DE21111}"/>
              </a:ext>
            </a:extLst>
          </p:cNvPr>
          <p:cNvGrpSpPr/>
          <p:nvPr/>
        </p:nvGrpSpPr>
        <p:grpSpPr>
          <a:xfrm>
            <a:off x="4066214" y="2055430"/>
            <a:ext cx="924203" cy="1739893"/>
            <a:chOff x="4662276" y="338138"/>
            <a:chExt cx="3008244" cy="4435085"/>
          </a:xfrm>
        </p:grpSpPr>
        <p:sp>
          <p:nvSpPr>
            <p:cNvPr id="14" name="Google Shape;96;p1">
              <a:extLst>
                <a:ext uri="{FF2B5EF4-FFF2-40B4-BE49-F238E27FC236}">
                  <a16:creationId xmlns="" xmlns:a16="http://schemas.microsoft.com/office/drawing/2014/main" id="{0D74B381-AF94-4E57-9384-0865ADBBE9DD}"/>
                </a:ext>
              </a:extLst>
            </p:cNvPr>
            <p:cNvSpPr/>
            <p:nvPr/>
          </p:nvSpPr>
          <p:spPr>
            <a:xfrm>
              <a:off x="6166398" y="338138"/>
              <a:ext cx="150412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00CC66"/>
                </a:gs>
                <a:gs pos="90000">
                  <a:srgbClr val="339933"/>
                </a:gs>
                <a:gs pos="100000">
                  <a:srgbClr val="339933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97;p1">
              <a:extLst>
                <a:ext uri="{FF2B5EF4-FFF2-40B4-BE49-F238E27FC236}">
                  <a16:creationId xmlns="" xmlns:a16="http://schemas.microsoft.com/office/drawing/2014/main" id="{4663C9DA-5F66-46CD-B6B2-0A0F776307BC}"/>
                </a:ext>
              </a:extLst>
            </p:cNvPr>
            <p:cNvSpPr/>
            <p:nvPr/>
          </p:nvSpPr>
          <p:spPr>
            <a:xfrm>
              <a:off x="6189580" y="338138"/>
              <a:ext cx="106634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CC00"/>
                </a:gs>
                <a:gs pos="56000">
                  <a:srgbClr val="FF9900"/>
                </a:gs>
                <a:gs pos="100000">
                  <a:srgbClr val="FF9900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98;p1">
              <a:extLst>
                <a:ext uri="{FF2B5EF4-FFF2-40B4-BE49-F238E27FC236}">
                  <a16:creationId xmlns="" xmlns:a16="http://schemas.microsoft.com/office/drawing/2014/main" id="{4AE29916-C939-4D58-8452-6AA8EEBA5097}"/>
                </a:ext>
              </a:extLst>
            </p:cNvPr>
            <p:cNvSpPr/>
            <p:nvPr/>
          </p:nvSpPr>
          <p:spPr>
            <a:xfrm>
              <a:off x="6166398" y="338138"/>
              <a:ext cx="640258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66FF"/>
                </a:gs>
                <a:gs pos="84000">
                  <a:srgbClr val="FF3399"/>
                </a:gs>
                <a:gs pos="100000">
                  <a:srgbClr val="FF3399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99;p1">
              <a:extLst>
                <a:ext uri="{FF2B5EF4-FFF2-40B4-BE49-F238E27FC236}">
                  <a16:creationId xmlns="" xmlns:a16="http://schemas.microsoft.com/office/drawing/2014/main" id="{078A41B1-5ECD-4E15-BDAB-4E2E0B70F2A2}"/>
                </a:ext>
              </a:extLst>
            </p:cNvPr>
            <p:cNvSpPr/>
            <p:nvPr/>
          </p:nvSpPr>
          <p:spPr>
            <a:xfrm flipH="1">
              <a:off x="4662276" y="338138"/>
              <a:ext cx="150412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90000">
                  <a:srgbClr val="CC3300"/>
                </a:gs>
                <a:gs pos="100000">
                  <a:srgbClr val="CC3300"/>
                </a:gs>
              </a:gsLst>
              <a:lin ang="1080000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00;p1">
              <a:extLst>
                <a:ext uri="{FF2B5EF4-FFF2-40B4-BE49-F238E27FC236}">
                  <a16:creationId xmlns="" xmlns:a16="http://schemas.microsoft.com/office/drawing/2014/main" id="{C8296CB4-9685-477A-BE29-BCEC946B6237}"/>
                </a:ext>
              </a:extLst>
            </p:cNvPr>
            <p:cNvSpPr/>
            <p:nvPr/>
          </p:nvSpPr>
          <p:spPr>
            <a:xfrm flipH="1">
              <a:off x="5076874" y="338138"/>
              <a:ext cx="106634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00CC99"/>
                </a:gs>
                <a:gs pos="90000">
                  <a:srgbClr val="008080"/>
                </a:gs>
                <a:gs pos="100000">
                  <a:srgbClr val="008080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01;p1">
              <a:extLst>
                <a:ext uri="{FF2B5EF4-FFF2-40B4-BE49-F238E27FC236}">
                  <a16:creationId xmlns="" xmlns:a16="http://schemas.microsoft.com/office/drawing/2014/main" id="{BA72D5F3-03C7-46FF-9919-1CB548A0F56E}"/>
                </a:ext>
              </a:extLst>
            </p:cNvPr>
            <p:cNvSpPr/>
            <p:nvPr/>
          </p:nvSpPr>
          <p:spPr>
            <a:xfrm flipH="1">
              <a:off x="5526140" y="338138"/>
              <a:ext cx="640258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3366CC"/>
                </a:gs>
                <a:gs pos="90000">
                  <a:srgbClr val="003399"/>
                </a:gs>
                <a:gs pos="100000">
                  <a:srgbClr val="003399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02;p1">
              <a:extLst>
                <a:ext uri="{FF2B5EF4-FFF2-40B4-BE49-F238E27FC236}">
                  <a16:creationId xmlns="" xmlns:a16="http://schemas.microsoft.com/office/drawing/2014/main" id="{E4DE3F78-9F02-44A8-B28F-88D3B5B87649}"/>
                </a:ext>
              </a:extLst>
            </p:cNvPr>
            <p:cNvSpPr/>
            <p:nvPr/>
          </p:nvSpPr>
          <p:spPr>
            <a:xfrm>
              <a:off x="5994120" y="3902976"/>
              <a:ext cx="344556" cy="106015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03;p1">
              <a:extLst>
                <a:ext uri="{FF2B5EF4-FFF2-40B4-BE49-F238E27FC236}">
                  <a16:creationId xmlns="" xmlns:a16="http://schemas.microsoft.com/office/drawing/2014/main" id="{4D1863E1-BA53-48AC-9439-310899F58AE2}"/>
                </a:ext>
              </a:extLst>
            </p:cNvPr>
            <p:cNvSpPr/>
            <p:nvPr/>
          </p:nvSpPr>
          <p:spPr>
            <a:xfrm>
              <a:off x="5846269" y="4387528"/>
              <a:ext cx="640258" cy="385695"/>
            </a:xfrm>
            <a:prstGeom prst="rect">
              <a:avLst/>
            </a:prstGeom>
            <a:gradFill>
              <a:gsLst>
                <a:gs pos="0">
                  <a:srgbClr val="7F7F7F"/>
                </a:gs>
                <a:gs pos="31000">
                  <a:srgbClr val="E7ECF7"/>
                </a:gs>
                <a:gs pos="38000">
                  <a:srgbClr val="DDE5F4"/>
                </a:gs>
                <a:gs pos="52999">
                  <a:srgbClr val="A9BEE4"/>
                </a:gs>
                <a:gs pos="75000">
                  <a:srgbClr val="A9BEE4"/>
                </a:gs>
                <a:gs pos="100000">
                  <a:srgbClr val="7F7F7F"/>
                </a:gs>
              </a:gsLst>
              <a:lin ang="0" scaled="0"/>
            </a:gra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2" name="Google Shape;104;p1">
              <a:extLst>
                <a:ext uri="{FF2B5EF4-FFF2-40B4-BE49-F238E27FC236}">
                  <a16:creationId xmlns="" xmlns:a16="http://schemas.microsoft.com/office/drawing/2014/main" id="{80DE228E-FC0E-498D-B80A-DFFDA5F2F154}"/>
                </a:ext>
              </a:extLst>
            </p:cNvPr>
            <p:cNvCxnSpPr/>
            <p:nvPr/>
          </p:nvCxnSpPr>
          <p:spPr>
            <a:xfrm rot="10800000" flipH="1">
              <a:off x="5846269" y="4008991"/>
              <a:ext cx="147851" cy="378537"/>
            </a:xfrm>
            <a:prstGeom prst="straightConnector1">
              <a:avLst/>
            </a:prstGeom>
            <a:noFill/>
            <a:ln w="1270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" name="Google Shape;105;p1">
              <a:extLst>
                <a:ext uri="{FF2B5EF4-FFF2-40B4-BE49-F238E27FC236}">
                  <a16:creationId xmlns="" xmlns:a16="http://schemas.microsoft.com/office/drawing/2014/main" id="{851CEDC6-E51B-4FE2-AC84-954D658ABEC7}"/>
                </a:ext>
              </a:extLst>
            </p:cNvPr>
            <p:cNvCxnSpPr/>
            <p:nvPr/>
          </p:nvCxnSpPr>
          <p:spPr>
            <a:xfrm>
              <a:off x="6338676" y="4008394"/>
              <a:ext cx="147851" cy="378537"/>
            </a:xfrm>
            <a:prstGeom prst="straightConnector1">
              <a:avLst/>
            </a:prstGeom>
            <a:noFill/>
            <a:ln w="1270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4" name="Google Shape;106;p1">
            <a:extLst>
              <a:ext uri="{FF2B5EF4-FFF2-40B4-BE49-F238E27FC236}">
                <a16:creationId xmlns="" xmlns:a16="http://schemas.microsoft.com/office/drawing/2014/main" id="{C29E6F9A-F0EF-4AF2-8978-6409AC69AEAC}"/>
              </a:ext>
            </a:extLst>
          </p:cNvPr>
          <p:cNvGrpSpPr/>
          <p:nvPr/>
        </p:nvGrpSpPr>
        <p:grpSpPr>
          <a:xfrm>
            <a:off x="4297265" y="4336587"/>
            <a:ext cx="494738" cy="931388"/>
            <a:chOff x="4662276" y="338138"/>
            <a:chExt cx="3008244" cy="4435085"/>
          </a:xfrm>
        </p:grpSpPr>
        <p:sp>
          <p:nvSpPr>
            <p:cNvPr id="25" name="Google Shape;107;p1">
              <a:extLst>
                <a:ext uri="{FF2B5EF4-FFF2-40B4-BE49-F238E27FC236}">
                  <a16:creationId xmlns="" xmlns:a16="http://schemas.microsoft.com/office/drawing/2014/main" id="{58697B04-A429-41B4-B464-FC0AD90AFA7F}"/>
                </a:ext>
              </a:extLst>
            </p:cNvPr>
            <p:cNvSpPr/>
            <p:nvPr/>
          </p:nvSpPr>
          <p:spPr>
            <a:xfrm>
              <a:off x="6166398" y="338138"/>
              <a:ext cx="150412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00CC66"/>
                </a:gs>
                <a:gs pos="90000">
                  <a:srgbClr val="339933"/>
                </a:gs>
                <a:gs pos="100000">
                  <a:srgbClr val="339933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08;p1">
              <a:extLst>
                <a:ext uri="{FF2B5EF4-FFF2-40B4-BE49-F238E27FC236}">
                  <a16:creationId xmlns="" xmlns:a16="http://schemas.microsoft.com/office/drawing/2014/main" id="{4A1C47BE-ECC4-4717-955C-EB151F147DB3}"/>
                </a:ext>
              </a:extLst>
            </p:cNvPr>
            <p:cNvSpPr/>
            <p:nvPr/>
          </p:nvSpPr>
          <p:spPr>
            <a:xfrm>
              <a:off x="6189580" y="338138"/>
              <a:ext cx="106634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CC00"/>
                </a:gs>
                <a:gs pos="56000">
                  <a:srgbClr val="FF9900"/>
                </a:gs>
                <a:gs pos="100000">
                  <a:srgbClr val="FF9900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09;p1">
              <a:extLst>
                <a:ext uri="{FF2B5EF4-FFF2-40B4-BE49-F238E27FC236}">
                  <a16:creationId xmlns="" xmlns:a16="http://schemas.microsoft.com/office/drawing/2014/main" id="{54056A1D-D4FE-4868-9B33-B6EF3BF50314}"/>
                </a:ext>
              </a:extLst>
            </p:cNvPr>
            <p:cNvSpPr/>
            <p:nvPr/>
          </p:nvSpPr>
          <p:spPr>
            <a:xfrm>
              <a:off x="6166398" y="338138"/>
              <a:ext cx="640258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66FF"/>
                </a:gs>
                <a:gs pos="84000">
                  <a:srgbClr val="FF3399"/>
                </a:gs>
                <a:gs pos="100000">
                  <a:srgbClr val="FF3399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10;p1">
              <a:extLst>
                <a:ext uri="{FF2B5EF4-FFF2-40B4-BE49-F238E27FC236}">
                  <a16:creationId xmlns="" xmlns:a16="http://schemas.microsoft.com/office/drawing/2014/main" id="{A0147199-C540-4168-9433-6EA3F2B451BD}"/>
                </a:ext>
              </a:extLst>
            </p:cNvPr>
            <p:cNvSpPr/>
            <p:nvPr/>
          </p:nvSpPr>
          <p:spPr>
            <a:xfrm flipH="1">
              <a:off x="4662276" y="338138"/>
              <a:ext cx="150412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90000">
                  <a:srgbClr val="CC3300"/>
                </a:gs>
                <a:gs pos="100000">
                  <a:srgbClr val="CC3300"/>
                </a:gs>
              </a:gsLst>
              <a:lin ang="1080000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11;p1">
              <a:extLst>
                <a:ext uri="{FF2B5EF4-FFF2-40B4-BE49-F238E27FC236}">
                  <a16:creationId xmlns="" xmlns:a16="http://schemas.microsoft.com/office/drawing/2014/main" id="{AF898911-405F-4F3F-ABEE-7CC35A83E222}"/>
                </a:ext>
              </a:extLst>
            </p:cNvPr>
            <p:cNvSpPr/>
            <p:nvPr/>
          </p:nvSpPr>
          <p:spPr>
            <a:xfrm flipH="1">
              <a:off x="5076874" y="338138"/>
              <a:ext cx="106634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00CC99"/>
                </a:gs>
                <a:gs pos="90000">
                  <a:srgbClr val="008080"/>
                </a:gs>
                <a:gs pos="100000">
                  <a:srgbClr val="008080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12;p1">
              <a:extLst>
                <a:ext uri="{FF2B5EF4-FFF2-40B4-BE49-F238E27FC236}">
                  <a16:creationId xmlns="" xmlns:a16="http://schemas.microsoft.com/office/drawing/2014/main" id="{9A7EF043-8FA3-4CF2-B223-2EEC131483E7}"/>
                </a:ext>
              </a:extLst>
            </p:cNvPr>
            <p:cNvSpPr/>
            <p:nvPr/>
          </p:nvSpPr>
          <p:spPr>
            <a:xfrm flipH="1">
              <a:off x="5526140" y="338138"/>
              <a:ext cx="640258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3366CC"/>
                </a:gs>
                <a:gs pos="90000">
                  <a:srgbClr val="003399"/>
                </a:gs>
                <a:gs pos="100000">
                  <a:srgbClr val="003399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13;p1">
              <a:extLst>
                <a:ext uri="{FF2B5EF4-FFF2-40B4-BE49-F238E27FC236}">
                  <a16:creationId xmlns="" xmlns:a16="http://schemas.microsoft.com/office/drawing/2014/main" id="{6BD04EE3-818D-4221-9D15-972538ECBE1C}"/>
                </a:ext>
              </a:extLst>
            </p:cNvPr>
            <p:cNvSpPr/>
            <p:nvPr/>
          </p:nvSpPr>
          <p:spPr>
            <a:xfrm>
              <a:off x="5994120" y="3902976"/>
              <a:ext cx="344556" cy="106015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14;p1">
              <a:extLst>
                <a:ext uri="{FF2B5EF4-FFF2-40B4-BE49-F238E27FC236}">
                  <a16:creationId xmlns="" xmlns:a16="http://schemas.microsoft.com/office/drawing/2014/main" id="{910E94FE-9DCF-405A-A759-1DB7D40988CF}"/>
                </a:ext>
              </a:extLst>
            </p:cNvPr>
            <p:cNvSpPr/>
            <p:nvPr/>
          </p:nvSpPr>
          <p:spPr>
            <a:xfrm>
              <a:off x="5846269" y="4387528"/>
              <a:ext cx="640258" cy="385695"/>
            </a:xfrm>
            <a:prstGeom prst="rect">
              <a:avLst/>
            </a:prstGeom>
            <a:gradFill>
              <a:gsLst>
                <a:gs pos="0">
                  <a:srgbClr val="7F7F7F"/>
                </a:gs>
                <a:gs pos="31000">
                  <a:srgbClr val="E7ECF7"/>
                </a:gs>
                <a:gs pos="38000">
                  <a:srgbClr val="DDE5F4"/>
                </a:gs>
                <a:gs pos="52999">
                  <a:srgbClr val="A9BEE4"/>
                </a:gs>
                <a:gs pos="75000">
                  <a:srgbClr val="A9BEE4"/>
                </a:gs>
                <a:gs pos="100000">
                  <a:srgbClr val="7F7F7F"/>
                </a:gs>
              </a:gsLst>
              <a:lin ang="0" scaled="0"/>
            </a:gra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3" name="Google Shape;115;p1">
              <a:extLst>
                <a:ext uri="{FF2B5EF4-FFF2-40B4-BE49-F238E27FC236}">
                  <a16:creationId xmlns="" xmlns:a16="http://schemas.microsoft.com/office/drawing/2014/main" id="{C08E1D83-61D8-4835-9505-39206CAC049F}"/>
                </a:ext>
              </a:extLst>
            </p:cNvPr>
            <p:cNvCxnSpPr/>
            <p:nvPr/>
          </p:nvCxnSpPr>
          <p:spPr>
            <a:xfrm rot="10800000" flipH="1">
              <a:off x="5846269" y="4008991"/>
              <a:ext cx="147851" cy="378537"/>
            </a:xfrm>
            <a:prstGeom prst="straightConnector1">
              <a:avLst/>
            </a:prstGeom>
            <a:noFill/>
            <a:ln w="1270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" name="Google Shape;116;p1">
              <a:extLst>
                <a:ext uri="{FF2B5EF4-FFF2-40B4-BE49-F238E27FC236}">
                  <a16:creationId xmlns="" xmlns:a16="http://schemas.microsoft.com/office/drawing/2014/main" id="{7B4A99CE-069A-497E-8794-3DC1F7F5F455}"/>
                </a:ext>
              </a:extLst>
            </p:cNvPr>
            <p:cNvCxnSpPr/>
            <p:nvPr/>
          </p:nvCxnSpPr>
          <p:spPr>
            <a:xfrm>
              <a:off x="6338676" y="4008394"/>
              <a:ext cx="147851" cy="378537"/>
            </a:xfrm>
            <a:prstGeom prst="straightConnector1">
              <a:avLst/>
            </a:prstGeom>
            <a:noFill/>
            <a:ln w="1270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FF858621-DDA5-4A22-B9A1-8A40294CB6A1}"/>
              </a:ext>
            </a:extLst>
          </p:cNvPr>
          <p:cNvSpPr txBox="1"/>
          <p:nvPr/>
        </p:nvSpPr>
        <p:spPr>
          <a:xfrm>
            <a:off x="31954" y="0"/>
            <a:ext cx="9144000" cy="1107996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আজকের</a:t>
            </a:r>
            <a:r>
              <a:rPr kumimoji="0" lang="en-US" sz="66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ক্লাসে</a:t>
            </a:r>
            <a:r>
              <a:rPr kumimoji="0" lang="en-US" sz="66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সবাইকে</a:t>
            </a:r>
            <a:r>
              <a:rPr kumimoji="0" lang="en-US" sz="6600" b="1" i="0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স্বাগতম</a:t>
            </a:r>
            <a:endParaRPr kumimoji="0" lang="en-US" sz="6600" b="1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28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5"/>
          <a:stretch/>
        </p:blipFill>
        <p:spPr>
          <a:xfrm>
            <a:off x="457200" y="1143001"/>
            <a:ext cx="3962400" cy="30906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381000" y="4759075"/>
            <a:ext cx="4038600" cy="7273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bn-BD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এইচ আক্রান্ত ব্যক্তির ওজন দ্রুত কমে যায়।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1713691" y="228600"/>
            <a:ext cx="1791509" cy="48678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লক্ষণ-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</a:t>
            </a:r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143001"/>
            <a:ext cx="4114800" cy="3047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5759218" y="256309"/>
            <a:ext cx="1791509" cy="48678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লক্ষণ-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</a:t>
            </a:r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731328" y="4759075"/>
            <a:ext cx="4038600" cy="7273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4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মাসের</a:t>
            </a:r>
            <a:r>
              <a:rPr lang="en-US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জ্বর</a:t>
            </a:r>
            <a:r>
              <a:rPr lang="en-US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থাকা</a:t>
            </a:r>
            <a:endParaRPr lang="bn-BD" sz="24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60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381000" y="5126246"/>
            <a:ext cx="3733800" cy="58313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bn-BD" sz="24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দীর্ঘদিন ধরে শুকনা কাশি থাকা।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838199" y="381000"/>
            <a:ext cx="2189871" cy="71163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লক্ষণ-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</a:t>
            </a:r>
            <a:endParaRPr lang="bn-BD" sz="4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574082"/>
            <a:ext cx="3810001" cy="29979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4724400" y="1574082"/>
            <a:ext cx="4098726" cy="29979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itle 2"/>
          <p:cNvSpPr txBox="1">
            <a:spLocks/>
          </p:cNvSpPr>
          <p:nvPr/>
        </p:nvSpPr>
        <p:spPr>
          <a:xfrm>
            <a:off x="4876800" y="5112391"/>
            <a:ext cx="3733800" cy="58313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40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নাসিকা</a:t>
            </a:r>
            <a:r>
              <a:rPr lang="en-US" sz="24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গ্রন্থি</a:t>
            </a:r>
            <a:r>
              <a:rPr lang="en-US" sz="24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ফুলে</a:t>
            </a:r>
            <a:r>
              <a:rPr lang="en-US" sz="24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যাওয়া</a:t>
            </a:r>
            <a:endParaRPr lang="bn-BD" sz="2400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5340927" y="394854"/>
            <a:ext cx="2189871" cy="71163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লক্ষণ-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4</a:t>
            </a:r>
            <a:endParaRPr lang="bn-BD" sz="4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29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3340100" y="304800"/>
            <a:ext cx="2362200" cy="50559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লক্ষণ-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bn-BD" sz="4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304800" y="5029200"/>
            <a:ext cx="8610600" cy="693429"/>
          </a:xfrm>
          <a:prstGeom prst="rect">
            <a:avLst/>
          </a:prstGeom>
          <a:ln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571500" indent="-571500" algn="ctr"/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শরীরের বিভিন্ন অংশে ছত্রাক জনিত সংক্রমণ দেখা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দেওয়া।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066800"/>
            <a:ext cx="6858000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296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67400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533400" y="4648200"/>
            <a:ext cx="8229600" cy="914400"/>
          </a:xfrm>
          <a:prstGeom prst="rect">
            <a:avLst/>
          </a:prstGeom>
          <a:noFill/>
          <a:ln>
            <a:noFill/>
            <a:prstDash val="sysDash"/>
          </a:ln>
          <a:effectLst/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AIDS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রোগের লক্ষণগুলো লিখ।</a:t>
            </a:r>
          </a:p>
        </p:txBody>
      </p:sp>
    </p:spTree>
    <p:extLst>
      <p:ext uri="{BB962C8B-B14F-4D97-AF65-F5344CB8AC3E}">
        <p14:creationId xmlns:p14="http://schemas.microsoft.com/office/powerpoint/2010/main" val="4266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2"/>
          <p:cNvSpPr txBox="1">
            <a:spLocks/>
          </p:cNvSpPr>
          <p:nvPr/>
        </p:nvSpPr>
        <p:spPr>
          <a:xfrm>
            <a:off x="476250" y="228600"/>
            <a:ext cx="8077200" cy="685800"/>
          </a:xfrm>
          <a:prstGeom prst="rect">
            <a:avLst/>
          </a:prstGeom>
          <a:noFill/>
          <a:ln>
            <a:noFill/>
            <a:prstDash val="sysDash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contourW="12700">
            <a:contourClr>
              <a:schemeClr val="bg2">
                <a:lumMod val="75000"/>
              </a:schemeClr>
            </a:contourClr>
          </a:sp3d>
        </p:spPr>
        <p:txBody>
          <a:bodyPr vert="horz" rtlCol="0" anchor="ctr">
            <a:noAutofit/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AIDS 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রোগ প্রতিরোধের উপায়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bn-BD" sz="4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78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76199" y="2623846"/>
            <a:ext cx="2286001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>
            <a:noAutofit/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-1</a:t>
            </a:r>
          </a:p>
        </p:txBody>
      </p:sp>
      <p:sp>
        <p:nvSpPr>
          <p:cNvPr id="5" name="Rectangle 4"/>
          <p:cNvSpPr/>
          <p:nvPr/>
        </p:nvSpPr>
        <p:spPr>
          <a:xfrm>
            <a:off x="437482" y="5083314"/>
            <a:ext cx="8325518" cy="7078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AIDS</a:t>
            </a:r>
            <a:r>
              <a:rPr lang="bn-BD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ক্রান্ত</a:t>
            </a:r>
            <a:r>
              <a:rPr lang="bn-BD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ব্যক্তির রক্ত ব্যবহার না করা।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Multiply 2"/>
          <p:cNvSpPr/>
          <p:nvPr/>
        </p:nvSpPr>
        <p:spPr>
          <a:xfrm>
            <a:off x="6477000" y="1589014"/>
            <a:ext cx="2057400" cy="3581399"/>
          </a:xfrm>
          <a:prstGeom prst="mathMultiply">
            <a:avLst/>
          </a:prstGeom>
          <a:solidFill>
            <a:srgbClr val="FF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62200" y="152400"/>
            <a:ext cx="48542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AIDS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রোগ প্রতিরোধের উপায়: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88" r="16970" b="5824"/>
          <a:stretch/>
        </p:blipFill>
        <p:spPr>
          <a:xfrm>
            <a:off x="2438400" y="1066800"/>
            <a:ext cx="40386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84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 txBox="1">
            <a:spLocks/>
          </p:cNvSpPr>
          <p:nvPr/>
        </p:nvSpPr>
        <p:spPr>
          <a:xfrm>
            <a:off x="3428999" y="215900"/>
            <a:ext cx="2286001" cy="838200"/>
          </a:xfrm>
          <a:prstGeom prst="rect">
            <a:avLst/>
          </a:prstGeom>
          <a:noFill/>
          <a:ln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contourW="12700">
            <a:contourClr>
              <a:schemeClr val="bg2">
                <a:lumMod val="75000"/>
              </a:schemeClr>
            </a:contourClr>
          </a:sp3d>
        </p:spPr>
        <p:txBody>
          <a:bodyPr vert="horz" rtlCol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bn-BD" sz="5000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5000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-2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1823" y="5181600"/>
            <a:ext cx="88797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AIDS </a:t>
            </a:r>
            <a:r>
              <a:rPr lang="bn-BD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আক্তান্ত  ব্যক্তির ব্যবহৃত সুচ, সিরিঞ্জ ব্যবহার না করা।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5943600" cy="37234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ultiply 4"/>
          <p:cNvSpPr/>
          <p:nvPr/>
        </p:nvSpPr>
        <p:spPr>
          <a:xfrm>
            <a:off x="6629400" y="1295400"/>
            <a:ext cx="2209800" cy="3581399"/>
          </a:xfrm>
          <a:prstGeom prst="mathMultiply">
            <a:avLst/>
          </a:prstGeom>
          <a:solidFill>
            <a:srgbClr val="FF000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48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3899" y="5181600"/>
            <a:ext cx="7696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AIDS </a:t>
            </a:r>
            <a:r>
              <a:rPr lang="bn-BD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আক্তান্ত মায়ের দুধ পান না করা। 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3428999" y="76200"/>
            <a:ext cx="2286001" cy="838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contourW="12700">
            <a:contourClr>
              <a:schemeClr val="bg2">
                <a:lumMod val="75000"/>
              </a:schemeClr>
            </a:contourClr>
          </a:sp3d>
        </p:spPr>
        <p:txBody>
          <a:bodyPr vert="horz" rtlCol="0" anchor="ctr">
            <a:noAutofit/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bn-BD" sz="5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5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-3</a:t>
            </a:r>
          </a:p>
        </p:txBody>
      </p:sp>
      <p:sp>
        <p:nvSpPr>
          <p:cNvPr id="7" name="Multiply 6"/>
          <p:cNvSpPr/>
          <p:nvPr/>
        </p:nvSpPr>
        <p:spPr>
          <a:xfrm>
            <a:off x="7036468" y="1600200"/>
            <a:ext cx="2286000" cy="3581399"/>
          </a:xfrm>
          <a:prstGeom prst="mathMultiply">
            <a:avLst/>
          </a:prstGeom>
          <a:solidFill>
            <a:srgbClr val="FF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159" y="1028693"/>
            <a:ext cx="5600709" cy="40005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9495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3428999" y="304800"/>
            <a:ext cx="2286001" cy="609600"/>
          </a:xfrm>
          <a:prstGeom prst="rect">
            <a:avLst/>
          </a:prstGeom>
          <a:noFill/>
          <a:ln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contourW="12700">
            <a:contourClr>
              <a:schemeClr val="bg2">
                <a:lumMod val="75000"/>
              </a:schemeClr>
            </a:contourClr>
          </a:sp3d>
        </p:spPr>
        <p:txBody>
          <a:bodyPr vert="horz" rtlCol="0" anchor="ctr">
            <a:noAutofit/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bn-BD" sz="5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5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5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4</a:t>
            </a:r>
            <a:endParaRPr lang="en-US" sz="5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05402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AIDS </a:t>
            </a:r>
            <a:r>
              <a:rPr lang="bn-BD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ভয়াবহ  পরিণতি সম্পর্কে </a:t>
            </a:r>
            <a:r>
              <a:rPr lang="bn-BD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ব্যাপক</a:t>
            </a:r>
            <a:r>
              <a:rPr lang="de-DE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গণসচেতনতা</a:t>
            </a:r>
            <a:r>
              <a:rPr lang="bn-BD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সৃষ্টি কর। 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119" y="1219200"/>
            <a:ext cx="4097481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9200"/>
            <a:ext cx="4254501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271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1"/>
            <a:ext cx="8305800" cy="990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BD" sz="8800" b="1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8800" b="1" dirty="0">
              <a:ln w="1905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76800"/>
            <a:ext cx="8229600" cy="685800"/>
          </a:xfrm>
          <a:noFill/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এইডস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বাঁচার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447800"/>
            <a:ext cx="3962400" cy="29196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10"/>
          <a:stretch/>
        </p:blipFill>
        <p:spPr>
          <a:xfrm>
            <a:off x="685800" y="1295400"/>
            <a:ext cx="2819400" cy="3200400"/>
          </a:xfrm>
          <a:prstGeom prst="roundRect">
            <a:avLst>
              <a:gd name="adj" fmla="val 1203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4282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1002">
            <a:schemeClr val="dk2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618413"/>
            <a:ext cx="4267200" cy="2401387"/>
          </a:xfrm>
        </p:spPr>
        <p:txBody>
          <a:bodyPr>
            <a:normAutofit fontScale="77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bn-BD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মুমিনুল হক </a:t>
            </a:r>
          </a:p>
          <a:p>
            <a:pPr marL="0" indent="0" algn="ctr">
              <a:buNone/>
            </a:pP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</a:p>
          <a:p>
            <a:pPr marL="0" indent="0" algn="ctr">
              <a:buNone/>
            </a:pPr>
            <a:r>
              <a:rPr lang="bn-BD" sz="29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বামৈ </a:t>
            </a:r>
            <a:r>
              <a:rPr lang="en-US" sz="29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bn-BD" sz="29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উচ্চ বিদ্যালয়, লাখাই, হবিগঞ্জ</a:t>
            </a:r>
          </a:p>
          <a:p>
            <a:pPr marL="0" indent="0" algn="ctr">
              <a:buNone/>
            </a:pP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914-021055</a:t>
            </a:r>
          </a:p>
          <a:p>
            <a:pPr marL="0" indent="0" algn="ctr">
              <a:buNone/>
            </a:pPr>
            <a:r>
              <a:rPr lang="en-US" sz="2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E-mail: </a:t>
            </a:r>
            <a:r>
              <a:rPr lang="en-US" sz="2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mominulhabi@gmail.com</a:t>
            </a:r>
            <a:endParaRPr lang="en-US" sz="26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43000"/>
            <a:ext cx="2209800" cy="2209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5410200" y="4495800"/>
            <a:ext cx="320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অষ্টম</a:t>
            </a:r>
            <a:endParaRPr lang="as-I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s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স্বাস্থ্য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</a:t>
            </a:r>
            <a:endParaRPr lang="as-I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3241" r="995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322" b="8687"/>
          <a:stretch/>
        </p:blipFill>
        <p:spPr>
          <a:xfrm>
            <a:off x="4450772" y="755073"/>
            <a:ext cx="883228" cy="54171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219200"/>
            <a:ext cx="2294193" cy="29194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2725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82410" y="152400"/>
            <a:ext cx="5029200" cy="1219200"/>
          </a:xfrm>
          <a:prstGeom prst="rect">
            <a:avLst/>
          </a:prstGeom>
          <a:solidFill>
            <a:srgbClr val="92D050"/>
          </a:solidFill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52399" y="2819400"/>
            <a:ext cx="8411027" cy="762000"/>
            <a:chOff x="152399" y="4038600"/>
            <a:chExt cx="8411027" cy="762000"/>
          </a:xfrm>
        </p:grpSpPr>
        <p:sp>
          <p:nvSpPr>
            <p:cNvPr id="8" name="Title 2"/>
            <p:cNvSpPr txBox="1">
              <a:spLocks/>
            </p:cNvSpPr>
            <p:nvPr/>
          </p:nvSpPr>
          <p:spPr>
            <a:xfrm>
              <a:off x="936169" y="4038600"/>
              <a:ext cx="7627257" cy="762000"/>
            </a:xfrm>
            <a:prstGeom prst="rect">
              <a:avLst/>
            </a:prstGeom>
            <a:noFill/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rtlCol="0" anchor="ctr">
              <a:noAutofit/>
              <a:scene3d>
                <a:camera prst="orthographicFront"/>
                <a:lightRig rig="soft" dir="t"/>
              </a:scene3d>
              <a:sp3d prstMaterial="softEdge">
                <a:bevelT w="25400" h="25400"/>
              </a:sp3d>
            </a:bodyPr>
            <a:lstStyle>
              <a:lvl1pPr algn="l" rtl="0" eaLnBrk="1" latinLnBrk="0" hangingPunct="1">
                <a:spcBef>
                  <a:spcPct val="0"/>
                </a:spcBef>
                <a:buNone/>
                <a:defRPr kumimoji="0" sz="4100" b="1" kern="1200">
                  <a:solidFill>
                    <a:schemeClr val="tx2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extLst/>
            </a:lstStyle>
            <a:p>
              <a:r>
                <a:rPr lang="bn-BD" sz="4000" dirty="0">
                  <a:solidFill>
                    <a:schemeClr val="tx1"/>
                  </a:solidFill>
                  <a:latin typeface="Times New Roman" pitchFamily="18" charset="0"/>
                  <a:cs typeface="NikoshBAN" pitchFamily="2" charset="0"/>
                </a:rPr>
                <a:t> </a:t>
              </a:r>
              <a:r>
                <a:rPr lang="en-US" sz="4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AIDS </a:t>
              </a:r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রোগের </a:t>
              </a:r>
              <a:r>
                <a:rPr lang="bn-BD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৩টি লক্ষণ উল্লেখ কর।</a:t>
              </a:r>
              <a:endPara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2399" y="4092714"/>
              <a:ext cx="7412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b="1" dirty="0" smtClean="0">
                  <a:latin typeface="Nikosh" pitchFamily="2" charset="0"/>
                  <a:cs typeface="Nikosh" pitchFamily="2" charset="0"/>
                </a:rPr>
                <a:t>২.</a:t>
              </a:r>
              <a:endParaRPr lang="en-US" sz="4000" b="1" dirty="0"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52400" y="4016514"/>
            <a:ext cx="8389257" cy="707886"/>
            <a:chOff x="152400" y="5410200"/>
            <a:chExt cx="8389257" cy="707886"/>
          </a:xfrm>
        </p:grpSpPr>
        <p:sp>
          <p:nvSpPr>
            <p:cNvPr id="11" name="TextBox 10"/>
            <p:cNvSpPr txBox="1"/>
            <p:nvPr/>
          </p:nvSpPr>
          <p:spPr>
            <a:xfrm>
              <a:off x="152400" y="5410200"/>
              <a:ext cx="7412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b="1" dirty="0" smtClean="0">
                  <a:latin typeface="Nikosh" pitchFamily="2" charset="0"/>
                  <a:cs typeface="Nikosh" pitchFamily="2" charset="0"/>
                </a:rPr>
                <a:t>৩.</a:t>
              </a:r>
              <a:endParaRPr lang="en-US" sz="4000" b="1" dirty="0"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12" name="Title 2"/>
            <p:cNvSpPr txBox="1">
              <a:spLocks/>
            </p:cNvSpPr>
            <p:nvPr/>
          </p:nvSpPr>
          <p:spPr>
            <a:xfrm>
              <a:off x="914400" y="5410200"/>
              <a:ext cx="7627257" cy="685800"/>
            </a:xfrm>
            <a:prstGeom prst="rect">
              <a:avLst/>
            </a:prstGeom>
            <a:noFill/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rtlCol="0" anchor="ctr">
              <a:noAutofit/>
              <a:scene3d>
                <a:camera prst="orthographicFront"/>
                <a:lightRig rig="soft" dir="t"/>
              </a:scene3d>
              <a:sp3d prstMaterial="softEdge">
                <a:bevelT w="25400" h="25400"/>
              </a:sp3d>
            </a:bodyPr>
            <a:lstStyle>
              <a:lvl1pPr algn="l" rtl="0" eaLnBrk="1" latinLnBrk="0" hangingPunct="1">
                <a:spcBef>
                  <a:spcPct val="0"/>
                </a:spcBef>
                <a:buNone/>
                <a:defRPr kumimoji="0" sz="4100" b="1" kern="1200">
                  <a:solidFill>
                    <a:schemeClr val="tx2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extLst/>
            </a:lstStyle>
            <a:p>
              <a:r>
                <a:rPr lang="bn-BD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AIDS </a:t>
              </a:r>
              <a:r>
                <a:rPr lang="bn-BD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রোগ প্রতিরোধের কয়েকটি </a:t>
              </a:r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উপায়</a:t>
              </a:r>
              <a:r>
                <a:rPr lang="bn-BD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লিখ।</a:t>
              </a:r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52399" y="1676400"/>
            <a:ext cx="6689270" cy="1200329"/>
            <a:chOff x="152399" y="1676400"/>
            <a:chExt cx="6689270" cy="1200329"/>
          </a:xfrm>
        </p:grpSpPr>
        <p:sp>
          <p:nvSpPr>
            <p:cNvPr id="3" name="TextBox 2"/>
            <p:cNvSpPr txBox="1"/>
            <p:nvPr/>
          </p:nvSpPr>
          <p:spPr>
            <a:xfrm>
              <a:off x="152399" y="1882914"/>
              <a:ext cx="7837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b="1" dirty="0" smtClean="0">
                  <a:latin typeface="Nikosh" pitchFamily="2" charset="0"/>
                  <a:cs typeface="Nikosh" pitchFamily="2" charset="0"/>
                </a:rPr>
                <a:t>১.</a:t>
              </a:r>
              <a:endParaRPr lang="en-US" sz="4000" b="1" dirty="0"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261421" y="1905000"/>
              <a:ext cx="108555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A =</a:t>
              </a:r>
              <a:endParaRPr lang="en-US" sz="4400" dirty="0">
                <a:solidFill>
                  <a:srgbClr val="C0000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267200" y="1676400"/>
              <a:ext cx="635110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7200" dirty="0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?</a:t>
              </a:r>
              <a:endParaRPr lang="en-US" sz="72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029200" y="1897559"/>
              <a:ext cx="1063112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S =</a:t>
              </a:r>
              <a:endParaRPr lang="en-US" sz="4400" dirty="0">
                <a:solidFill>
                  <a:srgbClr val="C0000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281900" y="1727537"/>
              <a:ext cx="559769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 dirty="0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?</a:t>
              </a:r>
              <a:endParaRPr lang="en-US" sz="60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204021" y="1905000"/>
              <a:ext cx="20574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AIDS</a:t>
              </a:r>
              <a:r>
                <a:rPr lang="bn-BD" sz="36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এর</a:t>
              </a:r>
              <a:endParaRPr 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8354208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" t="918" r="7493" b="-918"/>
          <a:stretch/>
        </p:blipFill>
        <p:spPr>
          <a:xfrm>
            <a:off x="990600" y="1447800"/>
            <a:ext cx="693420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loud Callout 6"/>
          <p:cNvSpPr/>
          <p:nvPr/>
        </p:nvSpPr>
        <p:spPr>
          <a:xfrm>
            <a:off x="3810000" y="152400"/>
            <a:ext cx="4343400" cy="1828800"/>
          </a:xfrm>
          <a:prstGeom prst="cloudCallout">
            <a:avLst>
              <a:gd name="adj1" fmla="val -31040"/>
              <a:gd name="adj2" fmla="val 10559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s-IN" sz="4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9382" y="47244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এইডস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প্রতিরোধে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পদক্ষেপ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নিবে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79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228600" y="34636"/>
            <a:ext cx="8534400" cy="1260764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7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95400"/>
            <a:ext cx="8991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81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84" r="11988" b="6267"/>
          <a:stretch/>
        </p:blipFill>
        <p:spPr>
          <a:xfrm>
            <a:off x="1537855" y="304800"/>
            <a:ext cx="5015345" cy="4869873"/>
          </a:xfrm>
          <a:prstGeom prst="rect">
            <a:avLst/>
          </a:prstGeom>
        </p:spPr>
      </p:pic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934967" y="4876800"/>
            <a:ext cx="4161033" cy="838200"/>
          </a:xfrm>
          <a:noFill/>
        </p:spPr>
        <p:txBody>
          <a:bodyPr>
            <a:noAutofit/>
          </a:bodyPr>
          <a:lstStyle/>
          <a:p>
            <a:pPr algn="ctr"/>
            <a:r>
              <a:rPr lang="bn-BD" sz="72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ভাইরাস</a:t>
            </a:r>
            <a:endParaRPr lang="en-US" sz="7200" b="1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09562" y="1219200"/>
            <a:ext cx="1520038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199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199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09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" t="2729" r="2889" b="4350"/>
          <a:stretch/>
        </p:blipFill>
        <p:spPr bwMode="auto">
          <a:xfrm>
            <a:off x="234496" y="961625"/>
            <a:ext cx="2486891" cy="2462419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2"/>
          <p:cNvSpPr txBox="1">
            <a:spLocks/>
          </p:cNvSpPr>
          <p:nvPr/>
        </p:nvSpPr>
        <p:spPr>
          <a:xfrm>
            <a:off x="261791" y="3843366"/>
            <a:ext cx="2039506" cy="1306456"/>
          </a:xfrm>
          <a:prstGeom prst="rect">
            <a:avLst/>
          </a:prstGeom>
          <a:noFill/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Retro Virus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/</a:t>
            </a:r>
            <a:endParaRPr lang="bn-BD" sz="24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  <a:t>HIV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86"/>
          <a:stretch/>
        </p:blipFill>
        <p:spPr>
          <a:xfrm rot="1325313">
            <a:off x="6263900" y="461029"/>
            <a:ext cx="2432916" cy="24479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352800"/>
            <a:ext cx="2514600" cy="23904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ight Arrow 2"/>
          <p:cNvSpPr/>
          <p:nvPr/>
        </p:nvSpPr>
        <p:spPr>
          <a:xfrm>
            <a:off x="2485183" y="1756089"/>
            <a:ext cx="848742" cy="43674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 rot="2126759">
            <a:off x="2278368" y="2405862"/>
            <a:ext cx="1006038" cy="49228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8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44444E-6 -1.48148E-6 L 0.34861 -0.0111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31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0 L 0.34166 0.2555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83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animBg="1"/>
      <p:bldP spid="3" grpId="1" animBg="1"/>
      <p:bldP spid="4" grpId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352" y="304801"/>
            <a:ext cx="7772400" cy="1066800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US" sz="8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905000"/>
            <a:ext cx="7848600" cy="990600"/>
          </a:xfrm>
        </p:spPr>
        <p:txBody>
          <a:bodyPr lIns="0" tIns="0" rIns="0" bIns="0">
            <a:normAutofit fontScale="70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স্বাস্থ্যবিজ্ঞান</a:t>
            </a:r>
            <a:r>
              <a:rPr lang="en-US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8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US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endParaRPr lang="bn-BD" sz="8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50" l="14069" r="777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34" r="30339"/>
          <a:stretch/>
        </p:blipFill>
        <p:spPr>
          <a:xfrm>
            <a:off x="6324600" y="2640722"/>
            <a:ext cx="1988128" cy="269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93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99246" y="483478"/>
            <a:ext cx="8487554" cy="2124180"/>
            <a:chOff x="567800" y="1033688"/>
            <a:chExt cx="7134281" cy="1839696"/>
          </a:xfrm>
        </p:grpSpPr>
        <p:sp>
          <p:nvSpPr>
            <p:cNvPr id="18" name="Rounded Rectangle 17"/>
            <p:cNvSpPr/>
            <p:nvPr/>
          </p:nvSpPr>
          <p:spPr>
            <a:xfrm rot="1931912">
              <a:off x="567800" y="1304840"/>
              <a:ext cx="1781380" cy="1530927"/>
            </a:xfrm>
            <a:prstGeom prst="roundRect">
              <a:avLst/>
            </a:prstGeom>
            <a:solidFill>
              <a:srgbClr val="FF0000"/>
            </a:solidFill>
            <a:effectLst>
              <a:innerShdw blurRad="114300">
                <a:prstClr val="black"/>
              </a:innerShdw>
              <a:reflection blurRad="6350" stA="50000" endA="300" endPos="90000" dist="50800" dir="5400000" sy="-100000" algn="bl" rotWithShape="0"/>
            </a:effectLst>
            <a:scene3d>
              <a:camera prst="isometricOffAxis2Lef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9" name="Rounded Rectangle 18"/>
            <p:cNvSpPr/>
            <p:nvPr/>
          </p:nvSpPr>
          <p:spPr>
            <a:xfrm rot="2023074">
              <a:off x="2428945" y="1262152"/>
              <a:ext cx="1781380" cy="1530927"/>
            </a:xfrm>
            <a:prstGeom prst="roundRect">
              <a:avLst/>
            </a:prstGeom>
            <a:solidFill>
              <a:srgbClr val="FF0000"/>
            </a:solidFill>
            <a:effectLst>
              <a:innerShdw blurRad="114300">
                <a:prstClr val="black"/>
              </a:innerShdw>
              <a:reflection blurRad="6350" stA="50000" endA="300" endPos="90000" dist="50800" dir="5400000" sy="-100000" algn="bl" rotWithShape="0"/>
            </a:effectLst>
            <a:scene3d>
              <a:camera prst="isometricOffAxis2Lef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0" name="Rounded Rectangle 19"/>
            <p:cNvSpPr/>
            <p:nvPr/>
          </p:nvSpPr>
          <p:spPr>
            <a:xfrm rot="1719883">
              <a:off x="4267200" y="1185952"/>
              <a:ext cx="1781380" cy="1530927"/>
            </a:xfrm>
            <a:prstGeom prst="roundRect">
              <a:avLst/>
            </a:prstGeom>
            <a:solidFill>
              <a:srgbClr val="FF0000"/>
            </a:solidFill>
            <a:effectLst>
              <a:innerShdw blurRad="114300">
                <a:prstClr val="black"/>
              </a:innerShdw>
              <a:reflection blurRad="6350" stA="50000" endA="300" endPos="90000" dist="50800" dir="5400000" sy="-100000" algn="bl" rotWithShape="0"/>
            </a:effectLst>
            <a:scene3d>
              <a:camera prst="isometricOffAxis2Lef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1" name="Rounded Rectangle 20"/>
            <p:cNvSpPr/>
            <p:nvPr/>
          </p:nvSpPr>
          <p:spPr>
            <a:xfrm rot="2995335">
              <a:off x="6041441" y="1208504"/>
              <a:ext cx="1835455" cy="1485824"/>
            </a:xfrm>
            <a:prstGeom prst="roundRect">
              <a:avLst/>
            </a:prstGeom>
            <a:solidFill>
              <a:srgbClr val="FF0000"/>
            </a:solidFill>
            <a:effectLst>
              <a:innerShdw blurRad="114300">
                <a:prstClr val="black"/>
              </a:innerShdw>
              <a:reflection blurRad="6350" stA="50000" endA="300" endPos="90000" dist="50800" dir="5400000" sy="-100000" algn="bl" rotWithShape="0"/>
            </a:effectLst>
            <a:scene3d>
              <a:camera prst="isometricOffAxis2Lef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12726" y="1194720"/>
              <a:ext cx="1049907" cy="16126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5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084618" y="1260714"/>
              <a:ext cx="567532" cy="16126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5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sz="11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91707" y="1143805"/>
              <a:ext cx="1151446" cy="1612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en-US" sz="11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546135" y="1076924"/>
              <a:ext cx="845099" cy="16126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5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endParaRPr lang="en-US" sz="11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558312" y="2971800"/>
            <a:ext cx="6823688" cy="36779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bn-BD" sz="239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এইডস</a:t>
            </a:r>
            <a:endParaRPr lang="en-US" sz="239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92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215900" y="304800"/>
            <a:ext cx="5118100" cy="1066800"/>
          </a:xfrm>
          <a:noFill/>
          <a:ln>
            <a:noFill/>
            <a:prstDash val="sysDash"/>
          </a:ln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152401" y="3810000"/>
            <a:ext cx="8839200" cy="762000"/>
          </a:xfrm>
          <a:prstGeom prst="rect">
            <a:avLst/>
          </a:prstGeom>
          <a:noFill/>
          <a:ln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contourW="12700">
            <a:contourClr>
              <a:schemeClr val="bg2">
                <a:lumMod val="75000"/>
              </a:schemeClr>
            </a:contourClr>
          </a:sp3d>
        </p:spPr>
        <p:txBody>
          <a:bodyPr vert="horz" rtlCol="0" anchor="ctr">
            <a:noAutofit/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AIDS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রোগ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সংক্রমণের ও প্রতিরোধের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উপায় সমূহ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পারবে।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28600" y="1828800"/>
            <a:ext cx="5638800" cy="8382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AIDS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 তা বলতে পারবে।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57200" y="2667000"/>
            <a:ext cx="8360229" cy="914400"/>
          </a:xfrm>
          <a:prstGeom prst="rect">
            <a:avLst/>
          </a:prstGeom>
          <a:noFill/>
          <a:ln w="1905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457200" indent="-457200" algn="ctr"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AIDS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এর লক্ষণসমূহ 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করতে পারবে। </a:t>
            </a:r>
          </a:p>
        </p:txBody>
      </p:sp>
    </p:spTree>
    <p:extLst>
      <p:ext uri="{BB962C8B-B14F-4D97-AF65-F5344CB8AC3E}">
        <p14:creationId xmlns:p14="http://schemas.microsoft.com/office/powerpoint/2010/main" val="63834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373743" y="185058"/>
            <a:ext cx="8541657" cy="990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7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AIDS </a:t>
            </a:r>
            <a:r>
              <a:rPr lang="en-US" sz="67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6700" b="1" dirty="0" smtClean="0">
                <a:latin typeface="NikoshBAN" pitchFamily="2" charset="0"/>
                <a:cs typeface="NikoshBAN" pitchFamily="2" charset="0"/>
              </a:rPr>
              <a:t>এইডস) </a:t>
            </a:r>
            <a:r>
              <a:rPr lang="en-US" sz="67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67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700" b="1" dirty="0" err="1" smtClean="0">
                <a:latin typeface="NikoshBAN" pitchFamily="2" charset="0"/>
                <a:cs typeface="NikoshBAN" pitchFamily="2" charset="0"/>
              </a:rPr>
              <a:t>পূর্ণরুপঃ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304800" y="4114800"/>
            <a:ext cx="8694057" cy="1524000"/>
          </a:xfrm>
          <a:prstGeom prst="rect">
            <a:avLst/>
          </a:prstGeom>
          <a:ln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ctr">
            <a:noAutofit/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>
                <a:solidFill>
                  <a:srgbClr val="FF0000"/>
                </a:solidFill>
                <a:effectLst/>
                <a:latin typeface="NikoshBAN" pitchFamily="2" charset="0"/>
                <a:cs typeface="NikoshBAN" pitchFamily="2" charset="0"/>
              </a:rPr>
              <a:t>AIDS(</a:t>
            </a:r>
            <a:r>
              <a:rPr lang="bn-BD" sz="4400" dirty="0">
                <a:solidFill>
                  <a:srgbClr val="FF0000"/>
                </a:solidFill>
                <a:effectLst/>
                <a:latin typeface="NikoshBAN" pitchFamily="2" charset="0"/>
                <a:cs typeface="NikoshBAN" pitchFamily="2" charset="0"/>
              </a:rPr>
              <a:t>এইডস) </a:t>
            </a:r>
            <a:r>
              <a:rPr lang="bn-BD" sz="4400" dirty="0" smtClean="0">
                <a:solidFill>
                  <a:srgbClr val="FF0000"/>
                </a:solidFill>
                <a:effectLst/>
                <a:latin typeface="NikoshBAN" pitchFamily="2" charset="0"/>
                <a:cs typeface="NikoshBAN" pitchFamily="2" charset="0"/>
              </a:rPr>
              <a:t>: </a:t>
            </a:r>
            <a:r>
              <a:rPr lang="bn-BD" sz="4400" dirty="0" smtClean="0"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বিশেষ </a:t>
            </a:r>
            <a:r>
              <a:rPr lang="bn-BD" sz="4400" dirty="0"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কারণে রোগ </a:t>
            </a:r>
            <a:r>
              <a:rPr lang="bn-BD" sz="4400" dirty="0" smtClean="0"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প্রতিরোধ ক্ষমতা কমে যাওয়ার অবস্থাকে </a:t>
            </a:r>
            <a:r>
              <a:rPr lang="en-US" sz="4400" dirty="0" smtClean="0"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AIDS </a:t>
            </a:r>
            <a:r>
              <a:rPr lang="bn-BD" sz="4400" dirty="0" smtClean="0"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বলে। </a:t>
            </a:r>
            <a:endParaRPr lang="en-US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57199" y="1143000"/>
            <a:ext cx="8541657" cy="2743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A</a:t>
            </a:r>
            <a:r>
              <a:rPr lang="bn-BD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=</a:t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=</a:t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D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=</a:t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S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1828800" y="3200400"/>
            <a:ext cx="5867400" cy="685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Syndrome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সিনডোম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(অবস্থা)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1828800" y="1143001"/>
            <a:ext cx="5638800" cy="685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Acquired</a:t>
            </a:r>
            <a:r>
              <a:rPr lang="bn-BD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এ্যাকোয়ার্ড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(অর্জিত )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828800" y="1752600"/>
            <a:ext cx="6858000" cy="8762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Immune</a:t>
            </a:r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ইমিউন (রোগ প্রতিরোধ ক্ষমতা)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1828800" y="2552700"/>
            <a:ext cx="6553200" cy="6477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Deficiency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ডিফিয়েশন (হ্রাস)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782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0"/>
            <a:ext cx="8305800" cy="12954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80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600200"/>
            <a:ext cx="2706624" cy="28956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724400"/>
            <a:ext cx="7848600" cy="838200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AIDS </a:t>
            </a:r>
            <a:r>
              <a:rPr lang="bn-BD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?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74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291</Words>
  <Application>Microsoft Office PowerPoint</Application>
  <PresentationFormat>On-screen Show (4:3)</PresentationFormat>
  <Paragraphs>72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পরিচিতি</vt:lpstr>
      <vt:lpstr>ভাইরাস</vt:lpstr>
      <vt:lpstr>PowerPoint Presentation</vt:lpstr>
      <vt:lpstr>আজকের পাঠ…</vt:lpstr>
      <vt:lpstr>PowerPoint Presentation</vt:lpstr>
      <vt:lpstr>শিখনফল…</vt:lpstr>
      <vt:lpstr>PowerPoint Presentation</vt:lpstr>
      <vt:lpstr>একক কাজ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</vt:lpstr>
      <vt:lpstr>PowerPoint Presentation</vt:lpstr>
      <vt:lpstr>PowerPoint Presentation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RAJEEN MULTICOM</dc:creator>
  <cp:lastModifiedBy>Windows User</cp:lastModifiedBy>
  <cp:revision>28</cp:revision>
  <dcterms:created xsi:type="dcterms:W3CDTF">2006-08-16T00:00:00Z</dcterms:created>
  <dcterms:modified xsi:type="dcterms:W3CDTF">2023-04-16T16:46:24Z</dcterms:modified>
</cp:coreProperties>
</file>