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74" r:id="rId3"/>
    <p:sldId id="258" r:id="rId4"/>
    <p:sldId id="273" r:id="rId5"/>
    <p:sldId id="256" r:id="rId6"/>
    <p:sldId id="275" r:id="rId7"/>
    <p:sldId id="270" r:id="rId8"/>
    <p:sldId id="279" r:id="rId9"/>
    <p:sldId id="276" r:id="rId10"/>
    <p:sldId id="285" r:id="rId11"/>
    <p:sldId id="277" r:id="rId12"/>
    <p:sldId id="278" r:id="rId13"/>
    <p:sldId id="264" r:id="rId14"/>
    <p:sldId id="280" r:id="rId15"/>
    <p:sldId id="282" r:id="rId16"/>
    <p:sldId id="284" r:id="rId17"/>
    <p:sldId id="283" r:id="rId18"/>
    <p:sldId id="281" r:id="rId19"/>
    <p:sldId id="257" r:id="rId20"/>
    <p:sldId id="266" r:id="rId21"/>
    <p:sldId id="265" r:id="rId22"/>
    <p:sldId id="287" r:id="rId23"/>
    <p:sldId id="286" r:id="rId24"/>
    <p:sldId id="288" r:id="rId25"/>
    <p:sldId id="268" r:id="rId26"/>
    <p:sldId id="26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562" autoAdjust="0"/>
  </p:normalViewPr>
  <p:slideViewPr>
    <p:cSldViewPr snapToGrid="0">
      <p:cViewPr>
        <p:scale>
          <a:sx n="75" d="100"/>
          <a:sy n="75" d="100"/>
        </p:scale>
        <p:origin x="-51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2B468-14E3-4986-93CD-C392D955C506}" type="datetimeFigureOut">
              <a:rPr lang="en-US" smtClean="0"/>
              <a:pPr/>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57B811-BF32-4D2E-BCFA-ECE689075A2B}" type="slidenum">
              <a:rPr lang="en-US" smtClean="0"/>
              <a:pPr/>
              <a:t>‹#›</a:t>
            </a:fld>
            <a:endParaRPr lang="en-US"/>
          </a:p>
        </p:txBody>
      </p:sp>
    </p:spTree>
    <p:extLst>
      <p:ext uri="{BB962C8B-B14F-4D97-AF65-F5344CB8AC3E}">
        <p14:creationId xmlns:p14="http://schemas.microsoft.com/office/powerpoint/2010/main" val="3998623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2B468-14E3-4986-93CD-C392D955C506}" type="datetimeFigureOut">
              <a:rPr lang="en-US" smtClean="0"/>
              <a:pPr/>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57B811-BF32-4D2E-BCFA-ECE689075A2B}" type="slidenum">
              <a:rPr lang="en-US" smtClean="0"/>
              <a:pPr/>
              <a:t>‹#›</a:t>
            </a:fld>
            <a:endParaRPr lang="en-US"/>
          </a:p>
        </p:txBody>
      </p:sp>
    </p:spTree>
    <p:extLst>
      <p:ext uri="{BB962C8B-B14F-4D97-AF65-F5344CB8AC3E}">
        <p14:creationId xmlns:p14="http://schemas.microsoft.com/office/powerpoint/2010/main" val="4128798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2B468-14E3-4986-93CD-C392D955C506}" type="datetimeFigureOut">
              <a:rPr lang="en-US" smtClean="0"/>
              <a:pPr/>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57B811-BF32-4D2E-BCFA-ECE689075A2B}" type="slidenum">
              <a:rPr lang="en-US" smtClean="0"/>
              <a:pPr/>
              <a:t>‹#›</a:t>
            </a:fld>
            <a:endParaRPr lang="en-US"/>
          </a:p>
        </p:txBody>
      </p:sp>
    </p:spTree>
    <p:extLst>
      <p:ext uri="{BB962C8B-B14F-4D97-AF65-F5344CB8AC3E}">
        <p14:creationId xmlns:p14="http://schemas.microsoft.com/office/powerpoint/2010/main" val="3175903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2B468-14E3-4986-93CD-C392D955C506}" type="datetimeFigureOut">
              <a:rPr lang="en-US" smtClean="0"/>
              <a:pPr/>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57B811-BF32-4D2E-BCFA-ECE689075A2B}" type="slidenum">
              <a:rPr lang="en-US" smtClean="0"/>
              <a:pPr/>
              <a:t>‹#›</a:t>
            </a:fld>
            <a:endParaRPr lang="en-US"/>
          </a:p>
        </p:txBody>
      </p:sp>
    </p:spTree>
    <p:extLst>
      <p:ext uri="{BB962C8B-B14F-4D97-AF65-F5344CB8AC3E}">
        <p14:creationId xmlns:p14="http://schemas.microsoft.com/office/powerpoint/2010/main" val="3348470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2B468-14E3-4986-93CD-C392D955C506}" type="datetimeFigureOut">
              <a:rPr lang="en-US" smtClean="0"/>
              <a:pPr/>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57B811-BF32-4D2E-BCFA-ECE689075A2B}" type="slidenum">
              <a:rPr lang="en-US" smtClean="0"/>
              <a:pPr/>
              <a:t>‹#›</a:t>
            </a:fld>
            <a:endParaRPr lang="en-US"/>
          </a:p>
        </p:txBody>
      </p:sp>
    </p:spTree>
    <p:extLst>
      <p:ext uri="{BB962C8B-B14F-4D97-AF65-F5344CB8AC3E}">
        <p14:creationId xmlns:p14="http://schemas.microsoft.com/office/powerpoint/2010/main" val="998924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2B468-14E3-4986-93CD-C392D955C506}" type="datetimeFigureOut">
              <a:rPr lang="en-US" smtClean="0"/>
              <a:pPr/>
              <a:t>4/6/2023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57B811-BF32-4D2E-BCFA-ECE689075A2B}" type="slidenum">
              <a:rPr lang="en-US" smtClean="0"/>
              <a:pPr/>
              <a:t>‹#›</a:t>
            </a:fld>
            <a:endParaRPr lang="en-US"/>
          </a:p>
        </p:txBody>
      </p:sp>
    </p:spTree>
    <p:extLst>
      <p:ext uri="{BB962C8B-B14F-4D97-AF65-F5344CB8AC3E}">
        <p14:creationId xmlns:p14="http://schemas.microsoft.com/office/powerpoint/2010/main" val="1506448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2B468-14E3-4986-93CD-C392D955C506}" type="datetimeFigureOut">
              <a:rPr lang="en-US" smtClean="0"/>
              <a:pPr/>
              <a:t>4/6/2023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57B811-BF32-4D2E-BCFA-ECE689075A2B}" type="slidenum">
              <a:rPr lang="en-US" smtClean="0"/>
              <a:pPr/>
              <a:t>‹#›</a:t>
            </a:fld>
            <a:endParaRPr lang="en-US"/>
          </a:p>
        </p:txBody>
      </p:sp>
    </p:spTree>
    <p:extLst>
      <p:ext uri="{BB962C8B-B14F-4D97-AF65-F5344CB8AC3E}">
        <p14:creationId xmlns:p14="http://schemas.microsoft.com/office/powerpoint/2010/main" val="2017942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2B468-14E3-4986-93CD-C392D955C506}" type="datetimeFigureOut">
              <a:rPr lang="en-US" smtClean="0"/>
              <a:pPr/>
              <a:t>4/6/2023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57B811-BF32-4D2E-BCFA-ECE689075A2B}" type="slidenum">
              <a:rPr lang="en-US" smtClean="0"/>
              <a:pPr/>
              <a:t>‹#›</a:t>
            </a:fld>
            <a:endParaRPr lang="en-US"/>
          </a:p>
        </p:txBody>
      </p:sp>
    </p:spTree>
    <p:extLst>
      <p:ext uri="{BB962C8B-B14F-4D97-AF65-F5344CB8AC3E}">
        <p14:creationId xmlns:p14="http://schemas.microsoft.com/office/powerpoint/2010/main" val="3727643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2B468-14E3-4986-93CD-C392D955C506}" type="datetimeFigureOut">
              <a:rPr lang="en-US" smtClean="0"/>
              <a:pPr/>
              <a:t>4/6/2023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57B811-BF32-4D2E-BCFA-ECE689075A2B}" type="slidenum">
              <a:rPr lang="en-US" smtClean="0"/>
              <a:pPr/>
              <a:t>‹#›</a:t>
            </a:fld>
            <a:endParaRPr lang="en-US"/>
          </a:p>
        </p:txBody>
      </p:sp>
    </p:spTree>
    <p:extLst>
      <p:ext uri="{BB962C8B-B14F-4D97-AF65-F5344CB8AC3E}">
        <p14:creationId xmlns:p14="http://schemas.microsoft.com/office/powerpoint/2010/main" val="982883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2B468-14E3-4986-93CD-C392D955C506}" type="datetimeFigureOut">
              <a:rPr lang="en-US" smtClean="0"/>
              <a:pPr/>
              <a:t>4/6/2023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57B811-BF32-4D2E-BCFA-ECE689075A2B}" type="slidenum">
              <a:rPr lang="en-US" smtClean="0"/>
              <a:pPr/>
              <a:t>‹#›</a:t>
            </a:fld>
            <a:endParaRPr lang="en-US"/>
          </a:p>
        </p:txBody>
      </p:sp>
    </p:spTree>
    <p:extLst>
      <p:ext uri="{BB962C8B-B14F-4D97-AF65-F5344CB8AC3E}">
        <p14:creationId xmlns:p14="http://schemas.microsoft.com/office/powerpoint/2010/main" val="1004612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2B468-14E3-4986-93CD-C392D955C506}" type="datetimeFigureOut">
              <a:rPr lang="en-US" smtClean="0"/>
              <a:pPr/>
              <a:t>4/6/2023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57B811-BF32-4D2E-BCFA-ECE689075A2B}" type="slidenum">
              <a:rPr lang="en-US" smtClean="0"/>
              <a:pPr/>
              <a:t>‹#›</a:t>
            </a:fld>
            <a:endParaRPr lang="en-US"/>
          </a:p>
        </p:txBody>
      </p:sp>
    </p:spTree>
    <p:extLst>
      <p:ext uri="{BB962C8B-B14F-4D97-AF65-F5344CB8AC3E}">
        <p14:creationId xmlns:p14="http://schemas.microsoft.com/office/powerpoint/2010/main" val="3364641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60000"/>
            <a:lumOff val="40000"/>
            <a:alpha val="46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32B468-14E3-4986-93CD-C392D955C506}" type="datetimeFigureOut">
              <a:rPr lang="en-US" smtClean="0"/>
              <a:pPr/>
              <a:t>4/6/2023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57B811-BF32-4D2E-BCFA-ECE689075A2B}" type="slidenum">
              <a:rPr lang="en-US" smtClean="0"/>
              <a:pPr/>
              <a:t>‹#›</a:t>
            </a:fld>
            <a:endParaRPr lang="en-US"/>
          </a:p>
        </p:txBody>
      </p:sp>
    </p:spTree>
    <p:extLst>
      <p:ext uri="{BB962C8B-B14F-4D97-AF65-F5344CB8AC3E}">
        <p14:creationId xmlns:p14="http://schemas.microsoft.com/office/powerpoint/2010/main" val="502638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g"/><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suda Khatun\Desktop\welcome image\download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58669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75000">
              <a:srgbClr val="01A78F"/>
            </a:gs>
            <a:gs pos="100000">
              <a:srgbClr val="3366FF"/>
            </a:gs>
          </a:gsLst>
          <a:lin ang="18900000" scaled="1"/>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00" y="279400"/>
            <a:ext cx="11607800" cy="5803900"/>
          </a:xfrm>
          <a:prstGeom prst="rect">
            <a:avLst/>
          </a:prstGeom>
          <a:ln>
            <a:noFill/>
          </a:ln>
          <a:effectLst>
            <a:glow rad="2286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 name="TextBox 2"/>
          <p:cNvSpPr txBox="1"/>
          <p:nvPr/>
        </p:nvSpPr>
        <p:spPr>
          <a:xfrm>
            <a:off x="3521072" y="6247159"/>
            <a:ext cx="4213228" cy="461665"/>
          </a:xfrm>
          <a:prstGeom prst="rect">
            <a:avLst/>
          </a:prstGeom>
          <a:solidFill>
            <a:srgbClr val="00B050"/>
          </a:solidFill>
          <a:ln>
            <a:noFill/>
          </a:ln>
          <a:effectLst>
            <a:glow rad="228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2400" dirty="0" smtClean="0">
                <a:latin typeface="NikoshBAN" pitchFamily="2" charset="0"/>
                <a:cs typeface="NikoshBAN" pitchFamily="2" charset="0"/>
              </a:rPr>
              <a:t>আহসান মঞ্জিলের ভেতরের ছবি </a:t>
            </a:r>
            <a:endParaRPr lang="en-US" sz="2400" dirty="0">
              <a:latin typeface="NikoshBAN" pitchFamily="2" charset="0"/>
              <a:cs typeface="NikoshBAN" pitchFamily="2" charset="0"/>
            </a:endParaRPr>
          </a:p>
        </p:txBody>
      </p:sp>
    </p:spTree>
    <p:extLst>
      <p:ext uri="{BB962C8B-B14F-4D97-AF65-F5344CB8AC3E}">
        <p14:creationId xmlns:p14="http://schemas.microsoft.com/office/powerpoint/2010/main" val="43278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dissolv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800" y="342900"/>
            <a:ext cx="11760200" cy="5727700"/>
          </a:xfrm>
          <a:prstGeom prst="rect">
            <a:avLst/>
          </a:prstGeom>
          <a:ln>
            <a:noFill/>
          </a:ln>
          <a:effectLst>
            <a:glow rad="2286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 name="TextBox 2"/>
          <p:cNvSpPr txBox="1"/>
          <p:nvPr/>
        </p:nvSpPr>
        <p:spPr>
          <a:xfrm>
            <a:off x="3825872" y="6274792"/>
            <a:ext cx="4492628" cy="461665"/>
          </a:xfrm>
          <a:prstGeom prst="rect">
            <a:avLst/>
          </a:prstGeom>
          <a:blipFill>
            <a:blip r:embed="rId4"/>
            <a:tile tx="0" ty="0" sx="100000" sy="100000" flip="none" algn="tl"/>
          </a:blipFill>
          <a:ln>
            <a:noFill/>
          </a:ln>
          <a:effectLst>
            <a:glow rad="228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2400" dirty="0" smtClean="0">
                <a:latin typeface="NikoshBAN" pitchFamily="2" charset="0"/>
                <a:cs typeface="NikoshBAN" pitchFamily="2" charset="0"/>
              </a:rPr>
              <a:t>আহসান মঞ্জিলের ভেতরের ছবি </a:t>
            </a:r>
            <a:endParaRPr lang="en-US" sz="2400" dirty="0">
              <a:latin typeface="NikoshBAN" pitchFamily="2" charset="0"/>
              <a:cs typeface="NikoshBAN" pitchFamily="2" charset="0"/>
            </a:endParaRPr>
          </a:p>
        </p:txBody>
      </p:sp>
    </p:spTree>
    <p:extLst>
      <p:ext uri="{BB962C8B-B14F-4D97-AF65-F5344CB8AC3E}">
        <p14:creationId xmlns:p14="http://schemas.microsoft.com/office/powerpoint/2010/main" val="843293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dissolv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797" y="223243"/>
            <a:ext cx="11430004" cy="5707657"/>
          </a:xfrm>
          <a:prstGeom prst="rect">
            <a:avLst/>
          </a:prstGeom>
        </p:spPr>
      </p:pic>
      <p:sp>
        <p:nvSpPr>
          <p:cNvPr id="3" name="TextBox 2"/>
          <p:cNvSpPr txBox="1"/>
          <p:nvPr/>
        </p:nvSpPr>
        <p:spPr>
          <a:xfrm>
            <a:off x="2108201" y="6123632"/>
            <a:ext cx="6997700" cy="461665"/>
          </a:xfrm>
          <a:prstGeom prst="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2400" dirty="0" smtClean="0">
                <a:latin typeface="NikoshBAN" pitchFamily="2" charset="0"/>
                <a:cs typeface="NikoshBAN" pitchFamily="2" charset="0"/>
              </a:rPr>
              <a:t>আহসান মঞ্জিলের ভেতরের ছবি(ডাইনিং রুম)  </a:t>
            </a:r>
            <a:endParaRPr lang="en-US" sz="2400" dirty="0">
              <a:latin typeface="NikoshBAN" pitchFamily="2" charset="0"/>
              <a:cs typeface="NikoshBAN" pitchFamily="2" charset="0"/>
            </a:endParaRPr>
          </a:p>
        </p:txBody>
      </p:sp>
    </p:spTree>
    <p:extLst>
      <p:ext uri="{BB962C8B-B14F-4D97-AF65-F5344CB8AC3E}">
        <p14:creationId xmlns:p14="http://schemas.microsoft.com/office/powerpoint/2010/main" val="88968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dissolv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pct70">
          <a:fgClr>
            <a:srgbClr val="00B050"/>
          </a:fgClr>
          <a:bgClr>
            <a:srgbClr val="FF0000"/>
          </a:bgClr>
        </a:patt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 y="292100"/>
            <a:ext cx="10642600" cy="5562600"/>
          </a:xfrm>
          <a:prstGeom prst="rect">
            <a:avLst/>
          </a:prstGeom>
          <a:ln>
            <a:noFill/>
          </a:ln>
          <a:effectLst>
            <a:glow rad="228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 name="TextBox 2"/>
          <p:cNvSpPr txBox="1"/>
          <p:nvPr/>
        </p:nvSpPr>
        <p:spPr>
          <a:xfrm>
            <a:off x="3571871" y="6143327"/>
            <a:ext cx="4581529" cy="461665"/>
          </a:xfrm>
          <a:prstGeom prst="rect">
            <a:avLst/>
          </a:prstGeom>
          <a:solidFill>
            <a:schemeClr val="bg2"/>
          </a:solidFill>
          <a:effectLst>
            <a:glow rad="228600">
              <a:schemeClr val="accent4">
                <a:satMod val="175000"/>
                <a:alpha val="40000"/>
              </a:schemeClr>
            </a:glow>
          </a:effectLst>
        </p:spPr>
        <p:txBody>
          <a:bodyPr wrap="square" rtlCol="0">
            <a:spAutoFit/>
          </a:bodyPr>
          <a:lstStyle/>
          <a:p>
            <a:r>
              <a:rPr lang="bn-BD" sz="2400" dirty="0" smtClean="0">
                <a:latin typeface="NikoshBAN" pitchFamily="2" charset="0"/>
                <a:cs typeface="NikoshBAN" pitchFamily="2" charset="0"/>
              </a:rPr>
              <a:t>আহসান মঞ্জিলের ভেতরের ছবি </a:t>
            </a:r>
            <a:endParaRPr lang="en-US" sz="2400" dirty="0">
              <a:latin typeface="NikoshBAN" pitchFamily="2" charset="0"/>
              <a:cs typeface="NikoshBAN" pitchFamily="2" charset="0"/>
            </a:endParaRPr>
          </a:p>
        </p:txBody>
      </p:sp>
    </p:spTree>
    <p:extLst>
      <p:ext uri="{BB962C8B-B14F-4D97-AF65-F5344CB8AC3E}">
        <p14:creationId xmlns:p14="http://schemas.microsoft.com/office/powerpoint/2010/main" val="1579069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dissolv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30000">
              <a:srgbClr val="66008F"/>
            </a:gs>
            <a:gs pos="64999">
              <a:srgbClr val="BA0066"/>
            </a:gs>
            <a:gs pos="89999">
              <a:srgbClr val="FF0000"/>
            </a:gs>
            <a:gs pos="100000">
              <a:srgbClr val="FF8200"/>
            </a:gs>
          </a:gsLst>
          <a:lin ang="18900000" scaled="0"/>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100" y="304800"/>
            <a:ext cx="11379200" cy="5613400"/>
          </a:xfrm>
          <a:prstGeom prst="rect">
            <a:avLst/>
          </a:prstGeom>
          <a:ln w="76200">
            <a:solidFill>
              <a:schemeClr val="tx1"/>
            </a:solidFill>
          </a:ln>
        </p:spPr>
      </p:pic>
      <p:sp>
        <p:nvSpPr>
          <p:cNvPr id="3" name="TextBox 2"/>
          <p:cNvSpPr txBox="1"/>
          <p:nvPr/>
        </p:nvSpPr>
        <p:spPr>
          <a:xfrm>
            <a:off x="3559172" y="6147792"/>
            <a:ext cx="4340228" cy="461665"/>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2400" dirty="0" smtClean="0">
                <a:latin typeface="NikoshBAN" pitchFamily="2" charset="0"/>
                <a:cs typeface="NikoshBAN" pitchFamily="2" charset="0"/>
              </a:rPr>
              <a:t>আহসান মঞ্জিলের ভেতরের ছবি </a:t>
            </a:r>
            <a:endParaRPr lang="en-US" sz="2400" dirty="0">
              <a:latin typeface="NikoshBAN" pitchFamily="2" charset="0"/>
              <a:cs typeface="NikoshBAN" pitchFamily="2" charset="0"/>
            </a:endParaRPr>
          </a:p>
        </p:txBody>
      </p:sp>
    </p:spTree>
    <p:extLst>
      <p:ext uri="{BB962C8B-B14F-4D97-AF65-F5344CB8AC3E}">
        <p14:creationId xmlns:p14="http://schemas.microsoft.com/office/powerpoint/2010/main" val="211365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dissolv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400" y="114300"/>
            <a:ext cx="10998200" cy="57404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 name="TextBox 2"/>
          <p:cNvSpPr txBox="1"/>
          <p:nvPr/>
        </p:nvSpPr>
        <p:spPr>
          <a:xfrm>
            <a:off x="4183059" y="6004917"/>
            <a:ext cx="4237041" cy="461665"/>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2400" dirty="0" smtClean="0">
                <a:latin typeface="NikoshBAN" pitchFamily="2" charset="0"/>
                <a:cs typeface="NikoshBAN" pitchFamily="2" charset="0"/>
              </a:rPr>
              <a:t>আহসান মঞ্জিলের ভেতরের ছবি </a:t>
            </a:r>
            <a:endParaRPr lang="en-US" sz="2400" dirty="0">
              <a:latin typeface="NikoshBAN" pitchFamily="2" charset="0"/>
              <a:cs typeface="NikoshBAN" pitchFamily="2" charset="0"/>
            </a:endParaRPr>
          </a:p>
        </p:txBody>
      </p:sp>
    </p:spTree>
    <p:extLst>
      <p:ext uri="{BB962C8B-B14F-4D97-AF65-F5344CB8AC3E}">
        <p14:creationId xmlns:p14="http://schemas.microsoft.com/office/powerpoint/2010/main" val="2415951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dissolv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660" y="330200"/>
            <a:ext cx="11209340" cy="56896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4" name="TextBox 3"/>
          <p:cNvSpPr txBox="1"/>
          <p:nvPr/>
        </p:nvSpPr>
        <p:spPr>
          <a:xfrm>
            <a:off x="3446460" y="6159500"/>
            <a:ext cx="4516440" cy="461665"/>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2400" dirty="0" smtClean="0">
                <a:latin typeface="NikoshBAN" pitchFamily="2" charset="0"/>
                <a:cs typeface="NikoshBAN" pitchFamily="2" charset="0"/>
              </a:rPr>
              <a:t>আহসান মঞ্জিলের ভেতরের ছবি </a:t>
            </a:r>
            <a:endParaRPr lang="en-US" sz="2400" dirty="0">
              <a:latin typeface="NikoshBAN" pitchFamily="2" charset="0"/>
              <a:cs typeface="NikoshBAN" pitchFamily="2" charset="0"/>
            </a:endParaRPr>
          </a:p>
        </p:txBody>
      </p:sp>
    </p:spTree>
    <p:extLst>
      <p:ext uri="{BB962C8B-B14F-4D97-AF65-F5344CB8AC3E}">
        <p14:creationId xmlns:p14="http://schemas.microsoft.com/office/powerpoint/2010/main" val="466271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ssolv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084" y="411211"/>
            <a:ext cx="11123615" cy="5583190"/>
          </a:xfrm>
          <a:prstGeom prst="rect">
            <a:avLst/>
          </a:prstGeom>
          <a:ln>
            <a:noFill/>
          </a:ln>
          <a:effectLst>
            <a:glow rad="228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4" name="TextBox 3"/>
          <p:cNvSpPr txBox="1"/>
          <p:nvPr/>
        </p:nvSpPr>
        <p:spPr>
          <a:xfrm>
            <a:off x="3670301" y="6134101"/>
            <a:ext cx="4584700" cy="461665"/>
          </a:xfrm>
          <a:prstGeom prst="rect">
            <a:avLst/>
          </a:prstGeom>
          <a:blipFill>
            <a:blip r:embed="rId4"/>
            <a:tile tx="0" ty="0" sx="100000" sy="100000" flip="none" algn="tl"/>
          </a:blipFill>
        </p:spPr>
        <p:txBody>
          <a:bodyPr wrap="square" rtlCol="0">
            <a:spAutoFit/>
          </a:bodyPr>
          <a:lstStyle/>
          <a:p>
            <a:r>
              <a:rPr lang="bn-BD" sz="2400" dirty="0" smtClean="0">
                <a:latin typeface="NikoshBAN" pitchFamily="2" charset="0"/>
                <a:cs typeface="NikoshBAN" pitchFamily="2" charset="0"/>
              </a:rPr>
              <a:t>আহসান মঞ্জিলের ভেতরের ছবি </a:t>
            </a:r>
            <a:endParaRPr lang="en-US" sz="2400" dirty="0">
              <a:latin typeface="NikoshBAN" pitchFamily="2" charset="0"/>
              <a:cs typeface="NikoshBAN" pitchFamily="2" charset="0"/>
            </a:endParaRPr>
          </a:p>
        </p:txBody>
      </p:sp>
    </p:spTree>
    <p:extLst>
      <p:ext uri="{BB962C8B-B14F-4D97-AF65-F5344CB8AC3E}">
        <p14:creationId xmlns:p14="http://schemas.microsoft.com/office/powerpoint/2010/main" val="298553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ssolv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972" y="230832"/>
            <a:ext cx="10664828" cy="545876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 name="TextBox 2"/>
          <p:cNvSpPr txBox="1"/>
          <p:nvPr/>
        </p:nvSpPr>
        <p:spPr>
          <a:xfrm>
            <a:off x="4194172" y="5867400"/>
            <a:ext cx="4695828" cy="461665"/>
          </a:xfrm>
          <a:prstGeom prst="rect">
            <a:avLst/>
          </a:prstGeom>
          <a:solidFill>
            <a:srgbClr val="92D050"/>
          </a:solidFill>
        </p:spPr>
        <p:txBody>
          <a:bodyPr wrap="square" rtlCol="0">
            <a:spAutoFit/>
          </a:bodyPr>
          <a:lstStyle/>
          <a:p>
            <a:r>
              <a:rPr lang="bn-BD" sz="2400" dirty="0" smtClean="0">
                <a:solidFill>
                  <a:srgbClr val="FF0000"/>
                </a:solidFill>
                <a:latin typeface="NikoshBAN" pitchFamily="2" charset="0"/>
                <a:cs typeface="NikoshBAN" pitchFamily="2" charset="0"/>
              </a:rPr>
              <a:t>আহসান মঞ্জিলের ভেতরের ছবি </a:t>
            </a:r>
            <a:endParaRPr lang="en-US" sz="2400"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1253320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18900000" scaled="0"/>
        </a:gradFill>
        <a:effectLst/>
      </p:bgPr>
    </p:bg>
    <p:spTree>
      <p:nvGrpSpPr>
        <p:cNvPr id="1" name=""/>
        <p:cNvGrpSpPr/>
        <p:nvPr/>
      </p:nvGrpSpPr>
      <p:grpSpPr>
        <a:xfrm>
          <a:off x="0" y="0"/>
          <a:ext cx="0" cy="0"/>
          <a:chOff x="0" y="0"/>
          <a:chExt cx="0" cy="0"/>
        </a:xfrm>
      </p:grpSpPr>
      <p:sp>
        <p:nvSpPr>
          <p:cNvPr id="5" name="TextBox 4"/>
          <p:cNvSpPr txBox="1"/>
          <p:nvPr/>
        </p:nvSpPr>
        <p:spPr>
          <a:xfrm>
            <a:off x="2692400" y="517469"/>
            <a:ext cx="7124700" cy="584775"/>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3200" dirty="0" smtClean="0">
                <a:ln>
                  <a:solidFill>
                    <a:srgbClr val="002060"/>
                  </a:solidFill>
                </a:ln>
                <a:solidFill>
                  <a:srgbClr val="002060"/>
                </a:solidFill>
                <a:latin typeface="NikoshBAN" panose="02000000000000000000" pitchFamily="2" charset="0"/>
                <a:cs typeface="NikoshBAN" panose="02000000000000000000" pitchFamily="2" charset="0"/>
              </a:rPr>
              <a:t>পাঠ্য বইয়ের ২৮-২৯ পৃষ্টা নিরবে পড় </a:t>
            </a:r>
            <a:endParaRPr lang="en-US" sz="3200" dirty="0">
              <a:ln>
                <a:solidFill>
                  <a:srgbClr val="002060"/>
                </a:solidFill>
              </a:ln>
              <a:solidFill>
                <a:srgbClr val="002060"/>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4376" t="12290" r="34801" b="6164"/>
          <a:stretch/>
        </p:blipFill>
        <p:spPr>
          <a:xfrm>
            <a:off x="2355848" y="1470545"/>
            <a:ext cx="3800475" cy="48136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2386" t="8389" r="34091" b="9428"/>
          <a:stretch/>
        </p:blipFill>
        <p:spPr>
          <a:xfrm>
            <a:off x="6184901" y="1451219"/>
            <a:ext cx="3814762" cy="483301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21164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10700" y="317500"/>
            <a:ext cx="2679700" cy="3619500"/>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8" name="TextBox 7">
            <a:extLst>
              <a:ext uri="{FF2B5EF4-FFF2-40B4-BE49-F238E27FC236}">
                <a16:creationId xmlns="" xmlns:a16="http://schemas.microsoft.com/office/drawing/2014/main" id="{94D1EA9C-55B4-403B-AA52-74B6F2072AD7}"/>
              </a:ext>
            </a:extLst>
          </p:cNvPr>
          <p:cNvSpPr txBox="1"/>
          <p:nvPr/>
        </p:nvSpPr>
        <p:spPr>
          <a:xfrm>
            <a:off x="152400" y="228600"/>
            <a:ext cx="6659563" cy="646331"/>
          </a:xfrm>
          <a:prstGeom prst="rect">
            <a:avLst/>
          </a:prstGeom>
          <a:noFill/>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3600" b="1" dirty="0" err="1" smtClean="0">
                <a:ln w="22225">
                  <a:solidFill>
                    <a:schemeClr val="tx1"/>
                  </a:solidFill>
                  <a:prstDash val="solid"/>
                </a:ln>
                <a:gradFill flip="none" rotWithShape="1">
                  <a:gsLst>
                    <a:gs pos="37000">
                      <a:schemeClr val="accent4">
                        <a:lumMod val="60000"/>
                        <a:lumOff val="40000"/>
                      </a:schemeClr>
                    </a:gs>
                    <a:gs pos="18000">
                      <a:schemeClr val="accent4">
                        <a:lumMod val="60000"/>
                        <a:lumOff val="40000"/>
                      </a:schemeClr>
                    </a:gs>
                    <a:gs pos="0">
                      <a:schemeClr val="accent2">
                        <a:lumMod val="75000"/>
                      </a:schemeClr>
                    </a:gs>
                    <a:gs pos="69000">
                      <a:schemeClr val="accent4">
                        <a:lumMod val="60000"/>
                        <a:lumOff val="40000"/>
                      </a:schemeClr>
                    </a:gs>
                    <a:gs pos="53000">
                      <a:schemeClr val="accent1">
                        <a:lumMod val="40000"/>
                        <a:lumOff val="60000"/>
                      </a:schemeClr>
                    </a:gs>
                    <a:gs pos="85000">
                      <a:srgbClr val="FFFF00"/>
                    </a:gs>
                    <a:gs pos="100000">
                      <a:schemeClr val="accent4">
                        <a:lumMod val="40000"/>
                        <a:lumOff val="60000"/>
                      </a:schemeClr>
                    </a:gs>
                  </a:gsLst>
                  <a:lin ang="5400000" scaled="1"/>
                  <a:tileRect/>
                </a:gradFill>
                <a:latin typeface="NikoshBAN" panose="02000000000000000000" pitchFamily="2" charset="0"/>
                <a:cs typeface="NikoshBAN" panose="02000000000000000000" pitchFamily="2" charset="0"/>
              </a:rPr>
              <a:t>শিক্ষক</a:t>
            </a:r>
            <a:r>
              <a:rPr lang="en-US" sz="3600" b="1" dirty="0" smtClean="0">
                <a:ln w="22225">
                  <a:solidFill>
                    <a:schemeClr val="tx1"/>
                  </a:solidFill>
                  <a:prstDash val="solid"/>
                </a:ln>
                <a:gradFill flip="none" rotWithShape="1">
                  <a:gsLst>
                    <a:gs pos="37000">
                      <a:schemeClr val="accent4">
                        <a:lumMod val="60000"/>
                        <a:lumOff val="40000"/>
                      </a:schemeClr>
                    </a:gs>
                    <a:gs pos="18000">
                      <a:schemeClr val="accent4">
                        <a:lumMod val="60000"/>
                        <a:lumOff val="40000"/>
                      </a:schemeClr>
                    </a:gs>
                    <a:gs pos="0">
                      <a:schemeClr val="accent2">
                        <a:lumMod val="75000"/>
                      </a:schemeClr>
                    </a:gs>
                    <a:gs pos="69000">
                      <a:schemeClr val="accent4">
                        <a:lumMod val="60000"/>
                        <a:lumOff val="40000"/>
                      </a:schemeClr>
                    </a:gs>
                    <a:gs pos="53000">
                      <a:schemeClr val="accent1">
                        <a:lumMod val="40000"/>
                        <a:lumOff val="60000"/>
                      </a:schemeClr>
                    </a:gs>
                    <a:gs pos="85000">
                      <a:srgbClr val="FFFF00"/>
                    </a:gs>
                    <a:gs pos="100000">
                      <a:schemeClr val="accent4">
                        <a:lumMod val="40000"/>
                        <a:lumOff val="60000"/>
                      </a:schemeClr>
                    </a:gs>
                  </a:gsLst>
                  <a:lin ang="5400000" scaled="1"/>
                  <a:tileRect/>
                </a:gradFill>
                <a:latin typeface="NikoshBAN" panose="02000000000000000000" pitchFamily="2" charset="0"/>
                <a:cs typeface="NikoshBAN" panose="02000000000000000000" pitchFamily="2" charset="0"/>
              </a:rPr>
              <a:t> ও </a:t>
            </a:r>
            <a:r>
              <a:rPr lang="en-US" sz="3600" b="1" dirty="0" err="1" smtClean="0">
                <a:ln w="22225">
                  <a:solidFill>
                    <a:schemeClr val="tx1"/>
                  </a:solidFill>
                  <a:prstDash val="solid"/>
                </a:ln>
                <a:gradFill flip="none" rotWithShape="1">
                  <a:gsLst>
                    <a:gs pos="37000">
                      <a:schemeClr val="accent4">
                        <a:lumMod val="60000"/>
                        <a:lumOff val="40000"/>
                      </a:schemeClr>
                    </a:gs>
                    <a:gs pos="18000">
                      <a:schemeClr val="accent4">
                        <a:lumMod val="60000"/>
                        <a:lumOff val="40000"/>
                      </a:schemeClr>
                    </a:gs>
                    <a:gs pos="0">
                      <a:schemeClr val="accent2">
                        <a:lumMod val="75000"/>
                      </a:schemeClr>
                    </a:gs>
                    <a:gs pos="69000">
                      <a:schemeClr val="accent4">
                        <a:lumMod val="60000"/>
                        <a:lumOff val="40000"/>
                      </a:schemeClr>
                    </a:gs>
                    <a:gs pos="53000">
                      <a:schemeClr val="accent1">
                        <a:lumMod val="40000"/>
                        <a:lumOff val="60000"/>
                      </a:schemeClr>
                    </a:gs>
                    <a:gs pos="85000">
                      <a:srgbClr val="FFFF00"/>
                    </a:gs>
                    <a:gs pos="100000">
                      <a:schemeClr val="accent4">
                        <a:lumMod val="40000"/>
                        <a:lumOff val="60000"/>
                      </a:schemeClr>
                    </a:gs>
                  </a:gsLst>
                  <a:lin ang="5400000" scaled="1"/>
                  <a:tileRect/>
                </a:gradFill>
                <a:latin typeface="NikoshBAN" panose="02000000000000000000" pitchFamily="2" charset="0"/>
                <a:cs typeface="NikoshBAN" panose="02000000000000000000" pitchFamily="2" charset="0"/>
              </a:rPr>
              <a:t>পাঠ</a:t>
            </a:r>
            <a:r>
              <a:rPr lang="en-US" sz="3600" b="1" dirty="0" smtClean="0">
                <a:ln w="22225">
                  <a:solidFill>
                    <a:schemeClr val="tx1"/>
                  </a:solidFill>
                  <a:prstDash val="solid"/>
                </a:ln>
                <a:gradFill flip="none" rotWithShape="1">
                  <a:gsLst>
                    <a:gs pos="37000">
                      <a:schemeClr val="accent4">
                        <a:lumMod val="60000"/>
                        <a:lumOff val="40000"/>
                      </a:schemeClr>
                    </a:gs>
                    <a:gs pos="18000">
                      <a:schemeClr val="accent4">
                        <a:lumMod val="60000"/>
                        <a:lumOff val="40000"/>
                      </a:schemeClr>
                    </a:gs>
                    <a:gs pos="0">
                      <a:schemeClr val="accent2">
                        <a:lumMod val="75000"/>
                      </a:schemeClr>
                    </a:gs>
                    <a:gs pos="69000">
                      <a:schemeClr val="accent4">
                        <a:lumMod val="60000"/>
                        <a:lumOff val="40000"/>
                      </a:schemeClr>
                    </a:gs>
                    <a:gs pos="53000">
                      <a:schemeClr val="accent1">
                        <a:lumMod val="40000"/>
                        <a:lumOff val="60000"/>
                      </a:schemeClr>
                    </a:gs>
                    <a:gs pos="85000">
                      <a:srgbClr val="FFFF00"/>
                    </a:gs>
                    <a:gs pos="100000">
                      <a:schemeClr val="accent4">
                        <a:lumMod val="40000"/>
                        <a:lumOff val="60000"/>
                      </a:schemeClr>
                    </a:gs>
                  </a:gsLst>
                  <a:lin ang="5400000" scaled="1"/>
                  <a:tileRect/>
                </a:gradFill>
                <a:latin typeface="NikoshBAN" panose="02000000000000000000" pitchFamily="2" charset="0"/>
                <a:cs typeface="NikoshBAN" panose="02000000000000000000" pitchFamily="2" charset="0"/>
              </a:rPr>
              <a:t> </a:t>
            </a:r>
            <a:r>
              <a:rPr lang="bn-IN" sz="3600" b="1" dirty="0" smtClean="0">
                <a:ln w="22225">
                  <a:solidFill>
                    <a:schemeClr val="tx1"/>
                  </a:solidFill>
                  <a:prstDash val="solid"/>
                </a:ln>
                <a:gradFill flip="none" rotWithShape="1">
                  <a:gsLst>
                    <a:gs pos="37000">
                      <a:schemeClr val="accent4">
                        <a:lumMod val="60000"/>
                        <a:lumOff val="40000"/>
                      </a:schemeClr>
                    </a:gs>
                    <a:gs pos="18000">
                      <a:schemeClr val="accent4">
                        <a:lumMod val="60000"/>
                        <a:lumOff val="40000"/>
                      </a:schemeClr>
                    </a:gs>
                    <a:gs pos="0">
                      <a:schemeClr val="accent2">
                        <a:lumMod val="75000"/>
                      </a:schemeClr>
                    </a:gs>
                    <a:gs pos="69000">
                      <a:schemeClr val="accent4">
                        <a:lumMod val="60000"/>
                        <a:lumOff val="40000"/>
                      </a:schemeClr>
                    </a:gs>
                    <a:gs pos="53000">
                      <a:schemeClr val="accent1">
                        <a:lumMod val="40000"/>
                        <a:lumOff val="60000"/>
                      </a:schemeClr>
                    </a:gs>
                    <a:gs pos="85000">
                      <a:srgbClr val="FFFF00"/>
                    </a:gs>
                    <a:gs pos="100000">
                      <a:schemeClr val="accent4">
                        <a:lumMod val="40000"/>
                        <a:lumOff val="60000"/>
                      </a:schemeClr>
                    </a:gs>
                  </a:gsLst>
                  <a:lin ang="5400000" scaled="1"/>
                  <a:tileRect/>
                </a:gradFill>
                <a:latin typeface="NikoshBAN" panose="02000000000000000000" pitchFamily="2" charset="0"/>
                <a:cs typeface="NikoshBAN" panose="02000000000000000000" pitchFamily="2" charset="0"/>
              </a:rPr>
              <a:t>পরিচিতি</a:t>
            </a:r>
            <a:r>
              <a:rPr lang="en-US" sz="3600" b="1" dirty="0" smtClean="0">
                <a:ln w="22225">
                  <a:solidFill>
                    <a:schemeClr val="tx1"/>
                  </a:solidFill>
                  <a:prstDash val="solid"/>
                </a:ln>
                <a:gradFill flip="none" rotWithShape="1">
                  <a:gsLst>
                    <a:gs pos="37000">
                      <a:schemeClr val="accent4">
                        <a:lumMod val="60000"/>
                        <a:lumOff val="40000"/>
                      </a:schemeClr>
                    </a:gs>
                    <a:gs pos="18000">
                      <a:schemeClr val="accent4">
                        <a:lumMod val="60000"/>
                        <a:lumOff val="40000"/>
                      </a:schemeClr>
                    </a:gs>
                    <a:gs pos="0">
                      <a:schemeClr val="accent2">
                        <a:lumMod val="75000"/>
                      </a:schemeClr>
                    </a:gs>
                    <a:gs pos="69000">
                      <a:schemeClr val="accent4">
                        <a:lumMod val="60000"/>
                        <a:lumOff val="40000"/>
                      </a:schemeClr>
                    </a:gs>
                    <a:gs pos="53000">
                      <a:schemeClr val="accent1">
                        <a:lumMod val="40000"/>
                        <a:lumOff val="60000"/>
                      </a:schemeClr>
                    </a:gs>
                    <a:gs pos="85000">
                      <a:srgbClr val="FFFF00"/>
                    </a:gs>
                    <a:gs pos="100000">
                      <a:schemeClr val="accent4">
                        <a:lumMod val="40000"/>
                        <a:lumOff val="60000"/>
                      </a:schemeClr>
                    </a:gs>
                  </a:gsLst>
                  <a:lin ang="5400000" scaled="1"/>
                  <a:tileRect/>
                </a:gradFill>
                <a:latin typeface="NikoshBAN" panose="02000000000000000000" pitchFamily="2" charset="0"/>
                <a:cs typeface="NikoshBAN" panose="02000000000000000000" pitchFamily="2" charset="0"/>
              </a:rPr>
              <a:t> </a:t>
            </a:r>
            <a:endParaRPr lang="en-US" sz="3600" b="1" dirty="0">
              <a:ln w="22225">
                <a:solidFill>
                  <a:schemeClr val="tx1"/>
                </a:solidFill>
                <a:prstDash val="solid"/>
              </a:ln>
              <a:gradFill flip="none" rotWithShape="1">
                <a:gsLst>
                  <a:gs pos="37000">
                    <a:schemeClr val="accent4">
                      <a:lumMod val="60000"/>
                      <a:lumOff val="40000"/>
                    </a:schemeClr>
                  </a:gs>
                  <a:gs pos="18000">
                    <a:schemeClr val="accent4">
                      <a:lumMod val="60000"/>
                      <a:lumOff val="40000"/>
                    </a:schemeClr>
                  </a:gs>
                  <a:gs pos="0">
                    <a:schemeClr val="accent2">
                      <a:lumMod val="75000"/>
                    </a:schemeClr>
                  </a:gs>
                  <a:gs pos="69000">
                    <a:schemeClr val="accent4">
                      <a:lumMod val="60000"/>
                      <a:lumOff val="40000"/>
                    </a:schemeClr>
                  </a:gs>
                  <a:gs pos="53000">
                    <a:schemeClr val="accent1">
                      <a:lumMod val="40000"/>
                      <a:lumOff val="60000"/>
                    </a:schemeClr>
                  </a:gs>
                  <a:gs pos="85000">
                    <a:srgbClr val="FFFF00"/>
                  </a:gs>
                  <a:gs pos="100000">
                    <a:schemeClr val="accent4">
                      <a:lumMod val="40000"/>
                      <a:lumOff val="60000"/>
                    </a:schemeClr>
                  </a:gs>
                </a:gsLst>
                <a:lin ang="5400000" scaled="1"/>
                <a:tileRect/>
              </a:gradFill>
              <a:latin typeface="NikoshBAN" panose="02000000000000000000" pitchFamily="2" charset="0"/>
              <a:cs typeface="NikoshBAN" panose="02000000000000000000" pitchFamily="2" charset="0"/>
            </a:endParaRPr>
          </a:p>
        </p:txBody>
      </p:sp>
      <p:sp>
        <p:nvSpPr>
          <p:cNvPr id="9" name="Flowchart: Alternate Process 8"/>
          <p:cNvSpPr/>
          <p:nvPr/>
        </p:nvSpPr>
        <p:spPr>
          <a:xfrm>
            <a:off x="7781234" y="4191000"/>
            <a:ext cx="4309165" cy="2359890"/>
          </a:xfrm>
          <a:prstGeom prst="flowChartAlternateProcess">
            <a:avLst/>
          </a:prstGeom>
          <a:solidFill>
            <a:srgbClr val="0070C0"/>
          </a:solidFill>
          <a:ln w="76200">
            <a:noFill/>
            <a:prstDash val="lgDash"/>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bn-BD" sz="2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r>
              <a:rPr lang="bn-BD" sz="2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বিষয়ঃ বাংলাদেশ ও বিশ্বপরিচয়</a:t>
            </a:r>
          </a:p>
          <a:p>
            <a:r>
              <a:rPr lang="bn-BD" sz="2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শ্রেণিঃ পঞ্চম</a:t>
            </a:r>
          </a:p>
          <a:p>
            <a:r>
              <a:rPr lang="bn-BD" sz="2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অধ্যায়ঃ </a:t>
            </a:r>
            <a:r>
              <a:rPr lang="en-US" sz="2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৩</a:t>
            </a:r>
          </a:p>
          <a:p>
            <a:r>
              <a:rPr lang="en-US" sz="2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বাংলাদেশের</a:t>
            </a:r>
            <a:r>
              <a:rPr lang="en-US" sz="2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0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ঐতিহাসিক</a:t>
            </a:r>
            <a:r>
              <a:rPr lang="en-US" sz="2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0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স্থান</a:t>
            </a:r>
            <a:r>
              <a:rPr lang="en-US" sz="2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ও </a:t>
            </a:r>
            <a:r>
              <a:rPr lang="en-US" sz="20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নিদর্শন</a:t>
            </a:r>
            <a:r>
              <a:rPr lang="en-US" sz="2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a:p>
            <a:r>
              <a:rPr lang="bn-BD" sz="2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পাঠঃ আহসান মঞ্জিল </a:t>
            </a:r>
            <a:endParaRPr lang="bn-BD" sz="2000" dirty="0">
              <a:ln w="0">
                <a:solidFill>
                  <a:srgbClr val="FF0000"/>
                </a:solidFill>
              </a:ln>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endParaRPr lang="en-US" sz="2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0" name="Rectangle 9"/>
          <p:cNvSpPr/>
          <p:nvPr/>
        </p:nvSpPr>
        <p:spPr>
          <a:xfrm>
            <a:off x="185716" y="4675116"/>
            <a:ext cx="4505368" cy="1938992"/>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a:spcBef>
                <a:spcPts val="0"/>
              </a:spcBef>
              <a:spcAft>
                <a:spcPts val="0"/>
              </a:spcAft>
            </a:pPr>
            <a:r>
              <a:rPr lang="en-US" sz="2000" b="1" kern="1200" dirty="0" err="1">
                <a:solidFill>
                  <a:srgbClr val="00B0F0"/>
                </a:solidFill>
                <a:effectLst/>
                <a:latin typeface="Nirmala UI" panose="020B0502040204020203" pitchFamily="34" charset="0"/>
                <a:ea typeface="Calibri" panose="020F0502020204030204" pitchFamily="34" charset="0"/>
                <a:cs typeface="Times New Roman" panose="02020603050405020304" pitchFamily="18" charset="0"/>
              </a:rPr>
              <a:t>মোঃ</a:t>
            </a:r>
            <a:r>
              <a:rPr lang="en-US" sz="2000" b="1" kern="1200" dirty="0">
                <a:solidFill>
                  <a:srgbClr val="00B0F0"/>
                </a:solidFill>
                <a:effectLst/>
                <a:latin typeface="Nirmala UI" panose="020B0502040204020203" pitchFamily="34" charset="0"/>
                <a:ea typeface="Calibri" panose="020F0502020204030204" pitchFamily="34" charset="0"/>
                <a:cs typeface="Times New Roman" panose="02020603050405020304" pitchFamily="18" charset="0"/>
              </a:rPr>
              <a:t> </a:t>
            </a:r>
            <a:r>
              <a:rPr lang="en-US" sz="2000" b="1" kern="1200" dirty="0" err="1">
                <a:solidFill>
                  <a:srgbClr val="00B0F0"/>
                </a:solidFill>
                <a:effectLst/>
                <a:latin typeface="Nirmala UI" panose="020B0502040204020203" pitchFamily="34" charset="0"/>
                <a:ea typeface="Calibri" panose="020F0502020204030204" pitchFamily="34" charset="0"/>
                <a:cs typeface="Times New Roman" panose="02020603050405020304" pitchFamily="18" charset="0"/>
              </a:rPr>
              <a:t>সোয়েল</a:t>
            </a:r>
            <a:r>
              <a:rPr lang="en-US" sz="2000" b="1" kern="1200" dirty="0">
                <a:solidFill>
                  <a:srgbClr val="00B0F0"/>
                </a:solidFill>
                <a:effectLst/>
                <a:latin typeface="Nirmala UI" panose="020B0502040204020203" pitchFamily="34" charset="0"/>
                <a:ea typeface="Calibri" panose="020F0502020204030204" pitchFamily="34" charset="0"/>
                <a:cs typeface="Times New Roman" panose="02020603050405020304" pitchFamily="18" charset="0"/>
              </a:rPr>
              <a:t> </a:t>
            </a:r>
            <a:r>
              <a:rPr lang="en-US" sz="2000" b="1" kern="1200" dirty="0" err="1">
                <a:solidFill>
                  <a:srgbClr val="00B0F0"/>
                </a:solidFill>
                <a:effectLst/>
                <a:latin typeface="Nirmala UI" panose="020B0502040204020203" pitchFamily="34" charset="0"/>
                <a:ea typeface="Calibri" panose="020F0502020204030204" pitchFamily="34" charset="0"/>
                <a:cs typeface="Times New Roman" panose="02020603050405020304" pitchFamily="18" charset="0"/>
              </a:rPr>
              <a:t>রানা</a:t>
            </a:r>
            <a:endParaRPr lang="en-US" sz="1400" dirty="0">
              <a:solidFill>
                <a:srgbClr val="00B0F0"/>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b="1" kern="1200" dirty="0" err="1">
                <a:solidFill>
                  <a:srgbClr val="00B0F0"/>
                </a:solidFill>
                <a:effectLst/>
                <a:latin typeface="Nirmala UI" panose="020B0502040204020203" pitchFamily="34" charset="0"/>
                <a:ea typeface="Calibri" panose="020F0502020204030204" pitchFamily="34" charset="0"/>
                <a:cs typeface="Times New Roman" panose="02020603050405020304" pitchFamily="18" charset="0"/>
              </a:rPr>
              <a:t>সহকারী</a:t>
            </a:r>
            <a:r>
              <a:rPr lang="en-US" sz="2000" b="1" kern="1200" dirty="0">
                <a:solidFill>
                  <a:srgbClr val="00B0F0"/>
                </a:solidFill>
                <a:effectLst/>
                <a:latin typeface="Nirmala UI" panose="020B0502040204020203" pitchFamily="34" charset="0"/>
                <a:ea typeface="Calibri" panose="020F0502020204030204" pitchFamily="34" charset="0"/>
                <a:cs typeface="Times New Roman" panose="02020603050405020304" pitchFamily="18" charset="0"/>
              </a:rPr>
              <a:t> </a:t>
            </a:r>
            <a:r>
              <a:rPr lang="en-US" sz="2000" b="1" kern="1200" dirty="0" err="1">
                <a:solidFill>
                  <a:srgbClr val="00B0F0"/>
                </a:solidFill>
                <a:effectLst/>
                <a:latin typeface="Nirmala UI" panose="020B0502040204020203" pitchFamily="34" charset="0"/>
                <a:ea typeface="Calibri" panose="020F0502020204030204" pitchFamily="34" charset="0"/>
                <a:cs typeface="Times New Roman" panose="02020603050405020304" pitchFamily="18" charset="0"/>
              </a:rPr>
              <a:t>শিক্ষক</a:t>
            </a:r>
            <a:endParaRPr lang="en-US" sz="1400" dirty="0">
              <a:solidFill>
                <a:srgbClr val="00B0F0"/>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b="1" kern="1200" dirty="0" err="1">
                <a:solidFill>
                  <a:srgbClr val="00B0F0"/>
                </a:solidFill>
                <a:effectLst/>
                <a:latin typeface="Nirmala UI" panose="020B0502040204020203" pitchFamily="34" charset="0"/>
                <a:ea typeface="Calibri" panose="020F0502020204030204" pitchFamily="34" charset="0"/>
                <a:cs typeface="Times New Roman" panose="02020603050405020304" pitchFamily="18" charset="0"/>
              </a:rPr>
              <a:t>বকসা</a:t>
            </a:r>
            <a:r>
              <a:rPr lang="en-US" sz="2000" b="1" kern="1200" dirty="0">
                <a:solidFill>
                  <a:srgbClr val="00B0F0"/>
                </a:solidFill>
                <a:effectLst/>
                <a:latin typeface="Nirmala UI" panose="020B0502040204020203" pitchFamily="34" charset="0"/>
                <a:ea typeface="Calibri" panose="020F0502020204030204" pitchFamily="34" charset="0"/>
                <a:cs typeface="Times New Roman" panose="02020603050405020304" pitchFamily="18" charset="0"/>
              </a:rPr>
              <a:t> </a:t>
            </a:r>
            <a:r>
              <a:rPr lang="en-US" sz="2000" b="1" kern="1200" dirty="0" err="1">
                <a:solidFill>
                  <a:srgbClr val="00B0F0"/>
                </a:solidFill>
                <a:effectLst/>
                <a:latin typeface="Nirmala UI" panose="020B0502040204020203" pitchFamily="34" charset="0"/>
                <a:ea typeface="Calibri" panose="020F0502020204030204" pitchFamily="34" charset="0"/>
                <a:cs typeface="Times New Roman" panose="02020603050405020304" pitchFamily="18" charset="0"/>
              </a:rPr>
              <a:t>সুন্দরপুর</a:t>
            </a:r>
            <a:r>
              <a:rPr lang="en-US" sz="2000" b="1" kern="1200" dirty="0">
                <a:solidFill>
                  <a:srgbClr val="00B0F0"/>
                </a:solidFill>
                <a:effectLst/>
                <a:latin typeface="Nirmala UI" panose="020B0502040204020203" pitchFamily="34" charset="0"/>
                <a:ea typeface="Calibri" panose="020F0502020204030204" pitchFamily="34" charset="0"/>
                <a:cs typeface="Times New Roman" panose="02020603050405020304" pitchFamily="18" charset="0"/>
              </a:rPr>
              <a:t> </a:t>
            </a:r>
            <a:r>
              <a:rPr lang="en-US" sz="2000" b="1" kern="1200" dirty="0" err="1">
                <a:solidFill>
                  <a:srgbClr val="00B0F0"/>
                </a:solidFill>
                <a:effectLst/>
                <a:latin typeface="Nirmala UI" panose="020B0502040204020203" pitchFamily="34" charset="0"/>
                <a:ea typeface="Calibri" panose="020F0502020204030204" pitchFamily="34" charset="0"/>
                <a:cs typeface="Times New Roman" panose="02020603050405020304" pitchFamily="18" charset="0"/>
              </a:rPr>
              <a:t>সরকারী</a:t>
            </a:r>
            <a:r>
              <a:rPr lang="en-US" sz="2000" b="1" kern="1200" dirty="0">
                <a:solidFill>
                  <a:srgbClr val="00B0F0"/>
                </a:solidFill>
                <a:effectLst/>
                <a:latin typeface="Nirmala UI" panose="020B0502040204020203" pitchFamily="34" charset="0"/>
                <a:ea typeface="Calibri" panose="020F0502020204030204" pitchFamily="34" charset="0"/>
                <a:cs typeface="Times New Roman" panose="02020603050405020304" pitchFamily="18" charset="0"/>
              </a:rPr>
              <a:t> </a:t>
            </a:r>
            <a:r>
              <a:rPr lang="en-US" sz="2000" b="1" kern="1200" dirty="0" err="1">
                <a:solidFill>
                  <a:srgbClr val="00B0F0"/>
                </a:solidFill>
                <a:effectLst/>
                <a:latin typeface="Nirmala UI" panose="020B0502040204020203" pitchFamily="34" charset="0"/>
                <a:ea typeface="Calibri" panose="020F0502020204030204" pitchFamily="34" charset="0"/>
                <a:cs typeface="Times New Roman" panose="02020603050405020304" pitchFamily="18" charset="0"/>
              </a:rPr>
              <a:t>প্রাথমিক</a:t>
            </a:r>
            <a:r>
              <a:rPr lang="en-US" sz="2000" b="1" kern="1200" dirty="0">
                <a:solidFill>
                  <a:srgbClr val="00B0F0"/>
                </a:solidFill>
                <a:effectLst/>
                <a:latin typeface="Nirmala UI" panose="020B0502040204020203" pitchFamily="34" charset="0"/>
                <a:ea typeface="Calibri" panose="020F0502020204030204" pitchFamily="34" charset="0"/>
                <a:cs typeface="Times New Roman" panose="02020603050405020304" pitchFamily="18" charset="0"/>
              </a:rPr>
              <a:t> </a:t>
            </a:r>
            <a:r>
              <a:rPr lang="en-US" sz="2000" b="1" kern="1200" dirty="0" err="1">
                <a:solidFill>
                  <a:srgbClr val="00B0F0"/>
                </a:solidFill>
                <a:effectLst/>
                <a:latin typeface="Nirmala UI" panose="020B0502040204020203" pitchFamily="34" charset="0"/>
                <a:ea typeface="Calibri" panose="020F0502020204030204" pitchFamily="34" charset="0"/>
                <a:cs typeface="Times New Roman" panose="02020603050405020304" pitchFamily="18" charset="0"/>
              </a:rPr>
              <a:t>বিদ্যালয়</a:t>
            </a:r>
            <a:r>
              <a:rPr lang="en-US" sz="2000" b="1" kern="1200" dirty="0">
                <a:solidFill>
                  <a:srgbClr val="00B0F0"/>
                </a:solidFill>
                <a:effectLst/>
                <a:latin typeface="Nirmala UI" panose="020B0502040204020203" pitchFamily="34" charset="0"/>
                <a:ea typeface="Calibri" panose="020F0502020204030204" pitchFamily="34" charset="0"/>
                <a:cs typeface="Times New Roman" panose="02020603050405020304" pitchFamily="18" charset="0"/>
              </a:rPr>
              <a:t>, </a:t>
            </a:r>
            <a:r>
              <a:rPr lang="en-US" sz="2000" b="1" kern="1200" dirty="0" err="1">
                <a:solidFill>
                  <a:srgbClr val="00B0F0"/>
                </a:solidFill>
                <a:effectLst/>
                <a:latin typeface="Nirmala UI" panose="020B0502040204020203" pitchFamily="34" charset="0"/>
                <a:ea typeface="Calibri" panose="020F0502020204030204" pitchFamily="34" charset="0"/>
                <a:cs typeface="Times New Roman" panose="02020603050405020304" pitchFamily="18" charset="0"/>
              </a:rPr>
              <a:t>রানীশংকৈল</a:t>
            </a:r>
            <a:r>
              <a:rPr lang="en-US" sz="2000" b="1" kern="1200" dirty="0">
                <a:solidFill>
                  <a:srgbClr val="00B0F0"/>
                </a:solidFill>
                <a:effectLst/>
                <a:latin typeface="Nirmala UI" panose="020B0502040204020203" pitchFamily="34" charset="0"/>
                <a:ea typeface="Calibri" panose="020F0502020204030204" pitchFamily="34" charset="0"/>
                <a:cs typeface="Times New Roman" panose="02020603050405020304" pitchFamily="18" charset="0"/>
              </a:rPr>
              <a:t> , </a:t>
            </a:r>
            <a:r>
              <a:rPr lang="en-US" sz="2000" b="1" kern="1200" dirty="0" err="1">
                <a:solidFill>
                  <a:srgbClr val="00B0F0"/>
                </a:solidFill>
                <a:effectLst/>
                <a:latin typeface="Nirmala UI" panose="020B0502040204020203" pitchFamily="34" charset="0"/>
                <a:ea typeface="Calibri" panose="020F0502020204030204" pitchFamily="34" charset="0"/>
                <a:cs typeface="Times New Roman" panose="02020603050405020304" pitchFamily="18" charset="0"/>
              </a:rPr>
              <a:t>ঠাকুরগাঁও</a:t>
            </a:r>
            <a:endParaRPr lang="en-US" sz="1400" dirty="0">
              <a:solidFill>
                <a:srgbClr val="00B0F0"/>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b="1" dirty="0" smtClean="0">
                <a:solidFill>
                  <a:srgbClr val="00B0F0"/>
                </a:solidFill>
                <a:latin typeface="Nirmala UI" panose="020B0502040204020203" pitchFamily="34" charset="0"/>
                <a:ea typeface="Calibri" panose="020F0502020204030204" pitchFamily="34" charset="0"/>
                <a:cs typeface="Times New Roman" panose="02020603050405020304" pitchFamily="18" charset="0"/>
              </a:rPr>
              <a:t>E-mail-</a:t>
            </a:r>
            <a:r>
              <a:rPr lang="en-US" sz="2000" b="1" kern="1200" dirty="0" smtClean="0">
                <a:solidFill>
                  <a:srgbClr val="00B0F0"/>
                </a:solidFill>
                <a:effectLst/>
                <a:latin typeface="Nirmala UI" panose="020B0502040204020203" pitchFamily="34" charset="0"/>
                <a:ea typeface="Calibri" panose="020F0502020204030204" pitchFamily="34" charset="0"/>
                <a:cs typeface="Times New Roman" panose="02020603050405020304" pitchFamily="18" charset="0"/>
              </a:rPr>
              <a:t>soyelranalp@gmail.com </a:t>
            </a:r>
          </a:p>
          <a:p>
            <a:pPr marL="0" marR="0">
              <a:spcBef>
                <a:spcPts val="0"/>
              </a:spcBef>
              <a:spcAft>
                <a:spcPts val="0"/>
              </a:spcAft>
            </a:pPr>
            <a:r>
              <a:rPr lang="en-US" sz="2000" b="1" dirty="0" smtClean="0">
                <a:solidFill>
                  <a:srgbClr val="00B0F0"/>
                </a:solidFill>
                <a:latin typeface="Nirmala UI" panose="020B0502040204020203" pitchFamily="34" charset="0"/>
                <a:ea typeface="Times New Roman" panose="02020603050405020304" pitchFamily="18" charset="0"/>
                <a:cs typeface="Times New Roman" panose="02020603050405020304" pitchFamily="18" charset="0"/>
              </a:rPr>
              <a:t>মোবাইল-01739023580</a:t>
            </a:r>
            <a:endParaRPr lang="en-US" sz="1400" dirty="0">
              <a:solidFill>
                <a:srgbClr val="00B0F0"/>
              </a:solidFill>
              <a:effectLst/>
              <a:latin typeface="Times New Roman" panose="02020603050405020304" pitchFamily="18" charset="0"/>
              <a:ea typeface="Times New Roman" panose="02020603050405020304" pitchFamily="18" charset="0"/>
            </a:endParaRPr>
          </a:p>
        </p:txBody>
      </p:sp>
      <p:pic>
        <p:nvPicPr>
          <p:cNvPr id="11" name="Picture 10">
            <a:extLst>
              <a:ext uri="{FF2B5EF4-FFF2-40B4-BE49-F238E27FC236}">
                <a16:creationId xmlns="" xmlns:a16="http://schemas.microsoft.com/office/drawing/2014/main" id="{DBA5D23C-37CE-6945-FC35-F1242188DD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660899" y="3540990"/>
            <a:ext cx="963827" cy="3075710"/>
          </a:xfrm>
          <a:prstGeom prst="rect">
            <a:avLst/>
          </a:prstGeom>
        </p:spPr>
      </p:pic>
      <p:pic>
        <p:nvPicPr>
          <p:cNvPr id="12" name="Picture 2" descr="C:\Users\Masuda Khatun\Downloads\295679248_426481846163931_8264484615667657035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100" y="1054100"/>
            <a:ext cx="2882900" cy="326677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 xmlns:a16="http://schemas.microsoft.com/office/drawing/2014/main" id="{DBA5D23C-37CE-6945-FC35-F1242188DD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689600" y="1432508"/>
            <a:ext cx="963827" cy="5181600"/>
          </a:xfrm>
          <a:prstGeom prst="rect">
            <a:avLst/>
          </a:prstGeom>
        </p:spPr>
      </p:pic>
      <p:pic>
        <p:nvPicPr>
          <p:cNvPr id="15" name="Picture 14">
            <a:extLst>
              <a:ext uri="{FF2B5EF4-FFF2-40B4-BE49-F238E27FC236}">
                <a16:creationId xmlns="" xmlns:a16="http://schemas.microsoft.com/office/drawing/2014/main" id="{DBA5D23C-37CE-6945-FC35-F1242188DD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362699" y="3538398"/>
            <a:ext cx="963827" cy="3075710"/>
          </a:xfrm>
          <a:prstGeom prst="rect">
            <a:avLst/>
          </a:prstGeom>
        </p:spPr>
      </p:pic>
      <p:pic>
        <p:nvPicPr>
          <p:cNvPr id="16" name="Picture 15">
            <a:extLst>
              <a:ext uri="{FF2B5EF4-FFF2-40B4-BE49-F238E27FC236}">
                <a16:creationId xmlns="" xmlns:a16="http://schemas.microsoft.com/office/drawing/2014/main" id="{DBA5D23C-37CE-6945-FC35-F1242188DD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588435" flipH="1">
            <a:off x="4310084" y="1016569"/>
            <a:ext cx="963827" cy="3075710"/>
          </a:xfrm>
          <a:prstGeom prst="rect">
            <a:avLst/>
          </a:prstGeom>
        </p:spPr>
      </p:pic>
      <p:pic>
        <p:nvPicPr>
          <p:cNvPr id="17" name="Picture 16">
            <a:extLst>
              <a:ext uri="{FF2B5EF4-FFF2-40B4-BE49-F238E27FC236}">
                <a16:creationId xmlns="" xmlns:a16="http://schemas.microsoft.com/office/drawing/2014/main" id="{DBA5D23C-37CE-6945-FC35-F1242188DD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93045" flipH="1">
            <a:off x="7023308" y="1062063"/>
            <a:ext cx="963827" cy="3075710"/>
          </a:xfrm>
          <a:prstGeom prst="rect">
            <a:avLst/>
          </a:prstGeom>
        </p:spPr>
      </p:pic>
    </p:spTree>
    <p:extLst>
      <p:ext uri="{BB962C8B-B14F-4D97-AF65-F5344CB8AC3E}">
        <p14:creationId xmlns:p14="http://schemas.microsoft.com/office/powerpoint/2010/main" val="3422315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75000">
              <a:srgbClr val="01A78F"/>
            </a:gs>
            <a:gs pos="100000">
              <a:srgbClr val="3366FF"/>
            </a:gs>
          </a:gsLst>
          <a:lin ang="8100000" scaled="1"/>
          <a:tileRect/>
        </a:gradFill>
        <a:effectLst/>
      </p:bgPr>
    </p:bg>
    <p:spTree>
      <p:nvGrpSpPr>
        <p:cNvPr id="1" name=""/>
        <p:cNvGrpSpPr/>
        <p:nvPr/>
      </p:nvGrpSpPr>
      <p:grpSpPr>
        <a:xfrm>
          <a:off x="0" y="0"/>
          <a:ext cx="0" cy="0"/>
          <a:chOff x="0" y="0"/>
          <a:chExt cx="0" cy="0"/>
        </a:xfrm>
      </p:grpSpPr>
      <p:sp>
        <p:nvSpPr>
          <p:cNvPr id="3" name="Rectangle 2"/>
          <p:cNvSpPr/>
          <p:nvPr/>
        </p:nvSpPr>
        <p:spPr>
          <a:xfrm>
            <a:off x="393700" y="1727200"/>
            <a:ext cx="11606042" cy="4470587"/>
          </a:xfrm>
          <a:prstGeom prst="rect">
            <a:avLst/>
          </a:prstGeom>
          <a:solidFill>
            <a:srgbClr val="00B050"/>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2800" dirty="0" smtClean="0">
                <a:solidFill>
                  <a:schemeClr val="tx1"/>
                </a:solidFill>
                <a:latin typeface="NikoshBAN" panose="02000000000000000000" pitchFamily="2" charset="0"/>
                <a:cs typeface="NikoshBAN" panose="02000000000000000000" pitchFamily="2" charset="0"/>
              </a:rPr>
              <a:t>সঠিক উত্তরে টিক  চিহ্ন দাওঃ</a:t>
            </a:r>
          </a:p>
          <a:p>
            <a:r>
              <a:rPr lang="bn-BD" sz="2800" dirty="0" smtClean="0">
                <a:solidFill>
                  <a:schemeClr val="tx1"/>
                </a:solidFill>
                <a:latin typeface="NikoshBAN" panose="02000000000000000000" pitchFamily="2" charset="0"/>
                <a:cs typeface="NikoshBAN" panose="02000000000000000000" pitchFamily="2" charset="0"/>
              </a:rPr>
              <a:t>১। আহসান মঞ্জিল কোন আমলের নিদর্শন?</a:t>
            </a:r>
          </a:p>
          <a:p>
            <a:r>
              <a:rPr lang="bn-BD" sz="2800" dirty="0" smtClean="0">
                <a:solidFill>
                  <a:schemeClr val="tx1"/>
                </a:solidFill>
                <a:latin typeface="NikoshBAN" panose="02000000000000000000" pitchFamily="2" charset="0"/>
                <a:cs typeface="NikoshBAN" panose="02000000000000000000" pitchFamily="2" charset="0"/>
              </a:rPr>
              <a:t>(ক) পাল                     (খ) সেন  </a:t>
            </a:r>
            <a:r>
              <a:rPr lang="en-US" sz="2800" dirty="0" smtClean="0">
                <a:solidFill>
                  <a:schemeClr val="tx1"/>
                </a:solidFill>
                <a:latin typeface="NikoshBAN" panose="02000000000000000000" pitchFamily="2" charset="0"/>
                <a:cs typeface="NikoshBAN" panose="02000000000000000000" pitchFamily="2" charset="0"/>
              </a:rPr>
              <a:t>       </a:t>
            </a:r>
            <a:r>
              <a:rPr lang="bn-BD" sz="2800" dirty="0" smtClean="0">
                <a:solidFill>
                  <a:schemeClr val="tx1"/>
                </a:solidFill>
                <a:latin typeface="NikoshBAN" panose="02000000000000000000" pitchFamily="2" charset="0"/>
                <a:cs typeface="NikoshBAN" panose="02000000000000000000" pitchFamily="2" charset="0"/>
              </a:rPr>
              <a:t> </a:t>
            </a:r>
            <a:r>
              <a:rPr lang="bn-BD" sz="2800" dirty="0" smtClean="0">
                <a:solidFill>
                  <a:schemeClr val="tx1"/>
                </a:solidFill>
                <a:latin typeface="NikoshBAN" panose="02000000000000000000" pitchFamily="2" charset="0"/>
                <a:cs typeface="NikoshBAN" panose="02000000000000000000" pitchFamily="2" charset="0"/>
              </a:rPr>
              <a:t>(গ) মুঘল                   (ঘ) সুলতানি</a:t>
            </a:r>
          </a:p>
          <a:p>
            <a:r>
              <a:rPr lang="bn-BD" sz="2800" dirty="0" smtClean="0">
                <a:solidFill>
                  <a:schemeClr val="tx1"/>
                </a:solidFill>
                <a:latin typeface="NikoshBAN" panose="02000000000000000000" pitchFamily="2" charset="0"/>
                <a:cs typeface="NikoshBAN" panose="02000000000000000000" pitchFamily="2" charset="0"/>
              </a:rPr>
              <a:t>২। এ প্রসাদটি কে নির্মাণ করেন?</a:t>
            </a:r>
          </a:p>
          <a:p>
            <a:r>
              <a:rPr lang="bn-BD" sz="2800" dirty="0" smtClean="0">
                <a:solidFill>
                  <a:schemeClr val="tx1"/>
                </a:solidFill>
                <a:latin typeface="NikoshBAN" panose="02000000000000000000" pitchFamily="2" charset="0"/>
                <a:cs typeface="NikoshBAN" panose="02000000000000000000" pitchFamily="2" charset="0"/>
              </a:rPr>
              <a:t>(ক) শেখ এনায়েতউল্লাহ   </a:t>
            </a:r>
            <a:r>
              <a:rPr lang="bn-BD" sz="2800" dirty="0" smtClean="0">
                <a:solidFill>
                  <a:schemeClr val="tx1"/>
                </a:solidFill>
                <a:latin typeface="NikoshBAN" panose="02000000000000000000" pitchFamily="2" charset="0"/>
                <a:cs typeface="NikoshBAN" panose="02000000000000000000" pitchFamily="2" charset="0"/>
              </a:rPr>
              <a:t>(</a:t>
            </a:r>
            <a:r>
              <a:rPr lang="bn-BD" sz="2800" dirty="0" smtClean="0">
                <a:solidFill>
                  <a:schemeClr val="tx1"/>
                </a:solidFill>
                <a:latin typeface="NikoshBAN" panose="02000000000000000000" pitchFamily="2" charset="0"/>
                <a:cs typeface="NikoshBAN" panose="02000000000000000000" pitchFamily="2" charset="0"/>
              </a:rPr>
              <a:t>খ) শেখ </a:t>
            </a:r>
            <a:r>
              <a:rPr lang="bn-BD" sz="2800" dirty="0" smtClean="0">
                <a:solidFill>
                  <a:schemeClr val="tx1"/>
                </a:solidFill>
                <a:latin typeface="NikoshBAN" panose="02000000000000000000" pitchFamily="2" charset="0"/>
                <a:cs typeface="NikoshBAN" panose="02000000000000000000" pitchFamily="2" charset="0"/>
              </a:rPr>
              <a:t>মতিউল্লাহ </a:t>
            </a:r>
            <a:r>
              <a:rPr lang="bn-BD" sz="2800" dirty="0" smtClean="0">
                <a:solidFill>
                  <a:schemeClr val="tx1"/>
                </a:solidFill>
                <a:latin typeface="NikoshBAN" panose="02000000000000000000" pitchFamily="2" charset="0"/>
                <a:cs typeface="NikoshBAN" panose="02000000000000000000" pitchFamily="2" charset="0"/>
              </a:rPr>
              <a:t>(গ) খাজা আলিমুল্লাহ                     (ঘ) শেখ নজবুল্লাহ</a:t>
            </a:r>
          </a:p>
          <a:p>
            <a:r>
              <a:rPr lang="bn-BD" sz="2800" dirty="0" smtClean="0">
                <a:solidFill>
                  <a:schemeClr val="tx1"/>
                </a:solidFill>
                <a:latin typeface="NikoshBAN" panose="02000000000000000000" pitchFamily="2" charset="0"/>
                <a:cs typeface="NikoshBAN" panose="02000000000000000000" pitchFamily="2" charset="0"/>
              </a:rPr>
              <a:t>৩। কত সালের ঘূর্ণিঝড়ে ভবনটি ক্ষতিগ্রস্থ হয়?</a:t>
            </a:r>
          </a:p>
          <a:p>
            <a:r>
              <a:rPr lang="bn-BD" sz="2800" dirty="0" smtClean="0">
                <a:solidFill>
                  <a:schemeClr val="tx1"/>
                </a:solidFill>
                <a:latin typeface="NikoshBAN" panose="02000000000000000000" pitchFamily="2" charset="0"/>
                <a:cs typeface="NikoshBAN" panose="02000000000000000000" pitchFamily="2" charset="0"/>
              </a:rPr>
              <a:t>(ক) ১৯৮৭                       (খ) </a:t>
            </a:r>
            <a:r>
              <a:rPr lang="bn-BD" sz="2800" dirty="0" smtClean="0">
                <a:solidFill>
                  <a:schemeClr val="tx1"/>
                </a:solidFill>
                <a:latin typeface="NikoshBAN" panose="02000000000000000000" pitchFamily="2" charset="0"/>
                <a:cs typeface="NikoshBAN" panose="02000000000000000000" pitchFamily="2" charset="0"/>
              </a:rPr>
              <a:t>১৮৮৮</a:t>
            </a:r>
            <a:r>
              <a:rPr lang="en-US" sz="2800" dirty="0" smtClean="0">
                <a:solidFill>
                  <a:schemeClr val="tx1"/>
                </a:solidFill>
                <a:latin typeface="NikoshBAN" panose="02000000000000000000" pitchFamily="2" charset="0"/>
                <a:cs typeface="NikoshBAN" panose="02000000000000000000" pitchFamily="2" charset="0"/>
              </a:rPr>
              <a:t>         </a:t>
            </a:r>
            <a:r>
              <a:rPr lang="bn-BD" sz="2800" dirty="0" smtClean="0">
                <a:solidFill>
                  <a:schemeClr val="tx1"/>
                </a:solidFill>
                <a:latin typeface="NikoshBAN" panose="02000000000000000000" pitchFamily="2" charset="0"/>
                <a:cs typeface="NikoshBAN" panose="02000000000000000000" pitchFamily="2" charset="0"/>
              </a:rPr>
              <a:t>(গ</a:t>
            </a:r>
            <a:r>
              <a:rPr lang="bn-BD" sz="2800" dirty="0" smtClean="0">
                <a:solidFill>
                  <a:schemeClr val="tx1"/>
                </a:solidFill>
                <a:latin typeface="NikoshBAN" panose="02000000000000000000" pitchFamily="2" charset="0"/>
                <a:cs typeface="NikoshBAN" panose="02000000000000000000" pitchFamily="2" charset="0"/>
              </a:rPr>
              <a:t>) ১৯৮৯   </a:t>
            </a:r>
            <a:r>
              <a:rPr lang="bn-BD" sz="2800" dirty="0" smtClean="0">
                <a:solidFill>
                  <a:schemeClr val="tx1"/>
                </a:solidFill>
                <a:latin typeface="NikoshBAN" panose="02000000000000000000" pitchFamily="2" charset="0"/>
                <a:cs typeface="NikoshBAN" panose="02000000000000000000" pitchFamily="2" charset="0"/>
              </a:rPr>
              <a:t>          </a:t>
            </a:r>
            <a:r>
              <a:rPr lang="bn-BD" sz="2800" dirty="0" smtClean="0">
                <a:solidFill>
                  <a:schemeClr val="tx1"/>
                </a:solidFill>
                <a:latin typeface="NikoshBAN" panose="02000000000000000000" pitchFamily="2" charset="0"/>
                <a:cs typeface="NikoshBAN" panose="02000000000000000000" pitchFamily="2" charset="0"/>
              </a:rPr>
              <a:t>(ঘ) ১৯৯০ </a:t>
            </a:r>
          </a:p>
        </p:txBody>
      </p:sp>
      <p:sp>
        <p:nvSpPr>
          <p:cNvPr id="5" name="TextBox 4"/>
          <p:cNvSpPr txBox="1"/>
          <p:nvPr/>
        </p:nvSpPr>
        <p:spPr>
          <a:xfrm>
            <a:off x="4141865" y="4683391"/>
            <a:ext cx="1125415" cy="1107996"/>
          </a:xfrm>
          <a:prstGeom prst="rect">
            <a:avLst/>
          </a:prstGeom>
          <a:noFill/>
        </p:spPr>
        <p:txBody>
          <a:bodyPr wrap="square" rtlCol="0">
            <a:spAutoFit/>
          </a:bodyPr>
          <a:lstStyle/>
          <a:p>
            <a:pPr marL="285750" indent="-285750">
              <a:buFont typeface="Wingdings" panose="05000000000000000000" pitchFamily="2" charset="2"/>
              <a:buChar char="ü"/>
            </a:pPr>
            <a:r>
              <a:rPr lang="bn-BD" sz="6600" dirty="0" smtClean="0">
                <a:solidFill>
                  <a:srgbClr val="FF0000"/>
                </a:solidFill>
                <a:latin typeface="NikoshBAN" panose="02000000000000000000" pitchFamily="2" charset="0"/>
                <a:cs typeface="NikoshBAN" panose="02000000000000000000" pitchFamily="2" charset="0"/>
              </a:rPr>
              <a:t> </a:t>
            </a:r>
            <a:endParaRPr lang="en-US" sz="6600" dirty="0">
              <a:solidFill>
                <a:srgbClr val="FF0000"/>
              </a:solidFill>
              <a:latin typeface="NikoshBAN" panose="02000000000000000000" pitchFamily="2" charset="0"/>
              <a:cs typeface="NikoshBAN" panose="02000000000000000000" pitchFamily="2" charset="0"/>
            </a:endParaRPr>
          </a:p>
        </p:txBody>
      </p:sp>
      <p:sp>
        <p:nvSpPr>
          <p:cNvPr id="6" name="TextBox 5"/>
          <p:cNvSpPr txBox="1"/>
          <p:nvPr/>
        </p:nvSpPr>
        <p:spPr>
          <a:xfrm>
            <a:off x="5764041" y="2381840"/>
            <a:ext cx="1125415" cy="1107996"/>
          </a:xfrm>
          <a:prstGeom prst="rect">
            <a:avLst/>
          </a:prstGeom>
          <a:noFill/>
        </p:spPr>
        <p:txBody>
          <a:bodyPr wrap="square" rtlCol="0">
            <a:spAutoFit/>
          </a:bodyPr>
          <a:lstStyle/>
          <a:p>
            <a:pPr marL="285750" indent="-285750">
              <a:buFont typeface="Wingdings" panose="05000000000000000000" pitchFamily="2" charset="2"/>
              <a:buChar char="ü"/>
            </a:pPr>
            <a:r>
              <a:rPr lang="bn-BD" sz="6600" dirty="0" smtClean="0">
                <a:solidFill>
                  <a:srgbClr val="FF0000"/>
                </a:solidFill>
                <a:latin typeface="NikoshBAN" panose="02000000000000000000" pitchFamily="2" charset="0"/>
                <a:cs typeface="NikoshBAN" panose="02000000000000000000" pitchFamily="2" charset="0"/>
              </a:rPr>
              <a:t> </a:t>
            </a:r>
            <a:endParaRPr lang="en-US" sz="6600" dirty="0">
              <a:solidFill>
                <a:srgbClr val="FF0000"/>
              </a:solidFill>
              <a:latin typeface="NikoshBAN" panose="02000000000000000000" pitchFamily="2" charset="0"/>
              <a:cs typeface="NikoshBAN" panose="02000000000000000000" pitchFamily="2" charset="0"/>
            </a:endParaRPr>
          </a:p>
        </p:txBody>
      </p:sp>
      <p:sp>
        <p:nvSpPr>
          <p:cNvPr id="7" name="TextBox 6"/>
          <p:cNvSpPr txBox="1"/>
          <p:nvPr/>
        </p:nvSpPr>
        <p:spPr>
          <a:xfrm>
            <a:off x="3280606" y="2986647"/>
            <a:ext cx="1125415" cy="1107996"/>
          </a:xfrm>
          <a:prstGeom prst="rect">
            <a:avLst/>
          </a:prstGeom>
          <a:noFill/>
        </p:spPr>
        <p:txBody>
          <a:bodyPr wrap="square" rtlCol="0">
            <a:spAutoFit/>
          </a:bodyPr>
          <a:lstStyle/>
          <a:p>
            <a:pPr marL="1200150" lvl="2" indent="-285750">
              <a:buFont typeface="Wingdings" panose="05000000000000000000" pitchFamily="2" charset="2"/>
              <a:buChar char="ü"/>
            </a:pPr>
            <a:r>
              <a:rPr lang="bn-BD" sz="6600" dirty="0" smtClean="0">
                <a:solidFill>
                  <a:srgbClr val="FF0000"/>
                </a:solidFill>
                <a:latin typeface="NikoshBAN" panose="02000000000000000000" pitchFamily="2" charset="0"/>
                <a:cs typeface="NikoshBAN" panose="02000000000000000000" pitchFamily="2" charset="0"/>
              </a:rPr>
              <a:t> </a:t>
            </a:r>
            <a:endParaRPr lang="en-US" sz="6600" dirty="0">
              <a:solidFill>
                <a:srgbClr val="FF0000"/>
              </a:solidFill>
              <a:latin typeface="NikoshBAN" panose="02000000000000000000" pitchFamily="2" charset="0"/>
              <a:cs typeface="NikoshBAN" panose="02000000000000000000" pitchFamily="2" charset="0"/>
            </a:endParaRPr>
          </a:p>
        </p:txBody>
      </p:sp>
      <p:sp>
        <p:nvSpPr>
          <p:cNvPr id="4" name="Oval 3"/>
          <p:cNvSpPr/>
          <p:nvPr/>
        </p:nvSpPr>
        <p:spPr>
          <a:xfrm>
            <a:off x="4813300" y="203200"/>
            <a:ext cx="2387600" cy="1320800"/>
          </a:xfrm>
          <a:prstGeom prst="ellipse">
            <a:avLst/>
          </a:prstGeom>
          <a:solidFill>
            <a:srgbClr val="92D050"/>
          </a:solidFill>
          <a:ln>
            <a:noFill/>
          </a:ln>
          <a:effectLst>
            <a:glow rad="228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p>
          <a:p>
            <a:pPr algn="ctr"/>
            <a:r>
              <a:rPr lang="bn-BD" sz="2400" b="1" dirty="0">
                <a:latin typeface="NikoshBAN" panose="02000000000000000000" pitchFamily="2" charset="0"/>
                <a:cs typeface="NikoshBAN" panose="02000000000000000000" pitchFamily="2" charset="0"/>
              </a:rPr>
              <a:t>একক কাজ </a:t>
            </a:r>
            <a:endParaRPr lang="en-US" sz="2400" b="1" dirty="0">
              <a:latin typeface="NikoshBAN" panose="02000000000000000000" pitchFamily="2" charset="0"/>
              <a:cs typeface="NikoshBAN" panose="02000000000000000000" pitchFamily="2" charset="0"/>
            </a:endParaRPr>
          </a:p>
          <a:p>
            <a:pPr algn="ctr"/>
            <a:endParaRPr lang="en-US" sz="2400" b="1" dirty="0"/>
          </a:p>
        </p:txBody>
      </p:sp>
    </p:spTree>
    <p:extLst>
      <p:ext uri="{BB962C8B-B14F-4D97-AF65-F5344CB8AC3E}">
        <p14:creationId xmlns:p14="http://schemas.microsoft.com/office/powerpoint/2010/main" val="2547680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5453063" y="122115"/>
            <a:ext cx="2474960" cy="523220"/>
          </a:xfrm>
          <a:prstGeom prst="rect">
            <a:avLst/>
          </a:prstGeom>
          <a:solidFill>
            <a:srgbClr val="00B0F0"/>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2800" dirty="0" smtClean="0">
                <a:latin typeface="NikoshBAN" panose="02000000000000000000" pitchFamily="2" charset="0"/>
                <a:cs typeface="NikoshBAN" panose="02000000000000000000" pitchFamily="2" charset="0"/>
              </a:rPr>
              <a:t>জোড়ায় কাজ </a:t>
            </a:r>
            <a:endParaRPr lang="en-US" sz="2800" dirty="0">
              <a:latin typeface="NikoshBAN" panose="02000000000000000000" pitchFamily="2" charset="0"/>
              <a:cs typeface="NikoshBAN" panose="02000000000000000000" pitchFamily="2" charset="0"/>
            </a:endParaRPr>
          </a:p>
        </p:txBody>
      </p:sp>
      <p:sp>
        <p:nvSpPr>
          <p:cNvPr id="3" name="TextBox 2"/>
          <p:cNvSpPr txBox="1"/>
          <p:nvPr/>
        </p:nvSpPr>
        <p:spPr>
          <a:xfrm>
            <a:off x="3083240" y="867526"/>
            <a:ext cx="6175060" cy="400110"/>
          </a:xfrm>
          <a:prstGeom prst="rect">
            <a:avLst/>
          </a:prstGeom>
          <a:solidFill>
            <a:srgbClr val="00B050"/>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2000" dirty="0" smtClean="0">
                <a:latin typeface="NikoshBAN" panose="02000000000000000000" pitchFamily="2" charset="0"/>
                <a:cs typeface="NikoshBAN" panose="02000000000000000000" pitchFamily="2" charset="0"/>
              </a:rPr>
              <a:t>সময়ের পাশে আহসান মঞ্জিলের উল্লেখযোগ্য ঘটনা লিখ। </a:t>
            </a:r>
            <a:endParaRPr lang="en-US" sz="2000" dirty="0">
              <a:latin typeface="NikoshBAN" panose="02000000000000000000" pitchFamily="2" charset="0"/>
              <a:cs typeface="NikoshBAN" panose="02000000000000000000" pitchFamily="2"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170224391"/>
              </p:ext>
            </p:extLst>
          </p:nvPr>
        </p:nvGraphicFramePr>
        <p:xfrm>
          <a:off x="640958" y="1451929"/>
          <a:ext cx="10494498" cy="4279542"/>
        </p:xfrm>
        <a:graphic>
          <a:graphicData uri="http://schemas.openxmlformats.org/drawingml/2006/table">
            <a:tbl>
              <a:tblPr firstRow="1" bandRow="1">
                <a:tableStyleId>{5C22544A-7EE6-4342-B048-85BDC9FD1C3A}</a:tableStyleId>
              </a:tblPr>
              <a:tblGrid>
                <a:gridCol w="5247249"/>
                <a:gridCol w="5247249"/>
              </a:tblGrid>
              <a:tr h="956603">
                <a:tc>
                  <a:txBody>
                    <a:bodyPr/>
                    <a:lstStyle/>
                    <a:p>
                      <a:pPr algn="ctr"/>
                      <a:r>
                        <a:rPr lang="bn-BD" sz="4000" dirty="0" smtClean="0">
                          <a:solidFill>
                            <a:schemeClr val="tx1"/>
                          </a:solidFill>
                          <a:latin typeface="NikoshBAN" panose="02000000000000000000" pitchFamily="2" charset="0"/>
                          <a:cs typeface="NikoshBAN" panose="02000000000000000000" pitchFamily="2" charset="0"/>
                        </a:rPr>
                        <a:t>সময়</a:t>
                      </a:r>
                      <a:endParaRPr lang="en-US" sz="4000" dirty="0">
                        <a:solidFill>
                          <a:schemeClr val="tx1"/>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bn-BD" sz="4000" dirty="0" smtClean="0">
                          <a:solidFill>
                            <a:schemeClr val="tx1"/>
                          </a:solidFill>
                          <a:latin typeface="NikoshBAN" panose="02000000000000000000" pitchFamily="2" charset="0"/>
                          <a:cs typeface="NikoshBAN" panose="02000000000000000000" pitchFamily="2" charset="0"/>
                        </a:rPr>
                        <a:t>যা</a:t>
                      </a:r>
                      <a:r>
                        <a:rPr lang="bn-BD" sz="4000" baseline="0" dirty="0" smtClean="0">
                          <a:solidFill>
                            <a:schemeClr val="tx1"/>
                          </a:solidFill>
                          <a:latin typeface="NikoshBAN" panose="02000000000000000000" pitchFamily="2" charset="0"/>
                          <a:cs typeface="NikoshBAN" panose="02000000000000000000" pitchFamily="2" charset="0"/>
                        </a:rPr>
                        <a:t> ঘটেছে</a:t>
                      </a:r>
                      <a:endParaRPr lang="en-US" sz="4000" dirty="0">
                        <a:solidFill>
                          <a:schemeClr val="tx1"/>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1190577">
                <a:tc>
                  <a:txBody>
                    <a:bodyPr/>
                    <a:lstStyle/>
                    <a:p>
                      <a:pPr algn="ctr"/>
                      <a:r>
                        <a:rPr lang="bn-BD" sz="4000" baseline="0" dirty="0" smtClean="0">
                          <a:latin typeface="NikoshBAN" panose="02000000000000000000" pitchFamily="2" charset="0"/>
                          <a:cs typeface="NikoshBAN" panose="02000000000000000000" pitchFamily="2" charset="0"/>
                        </a:rPr>
                        <a:t> ১৮৩০  </a:t>
                      </a:r>
                      <a:endParaRPr lang="en-US" sz="4000" dirty="0">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1200931">
                <a:tc>
                  <a:txBody>
                    <a:bodyPr/>
                    <a:lstStyle/>
                    <a:p>
                      <a:pPr algn="ctr"/>
                      <a:r>
                        <a:rPr lang="bn-BD" sz="4000" dirty="0" smtClean="0">
                          <a:latin typeface="NikoshBAN" panose="02000000000000000000" pitchFamily="2" charset="0"/>
                          <a:cs typeface="NikoshBAN" panose="02000000000000000000" pitchFamily="2" charset="0"/>
                        </a:rPr>
                        <a:t>১৯৮৫</a:t>
                      </a:r>
                      <a:endParaRPr lang="en-US" sz="4000" dirty="0">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931431">
                <a:tc>
                  <a:txBody>
                    <a:bodyPr/>
                    <a:lstStyle/>
                    <a:p>
                      <a:pPr algn="ctr"/>
                      <a:r>
                        <a:rPr lang="bn-BD" sz="4000" dirty="0" smtClean="0">
                          <a:latin typeface="NikoshBAN" panose="02000000000000000000" pitchFamily="2" charset="0"/>
                          <a:cs typeface="NikoshBAN" panose="02000000000000000000" pitchFamily="2" charset="0"/>
                        </a:rPr>
                        <a:t>১৮৯৭ </a:t>
                      </a:r>
                      <a:endParaRPr lang="en-US" sz="4000" dirty="0">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sp>
        <p:nvSpPr>
          <p:cNvPr id="5" name="TextBox 4"/>
          <p:cNvSpPr txBox="1"/>
          <p:nvPr/>
        </p:nvSpPr>
        <p:spPr>
          <a:xfrm>
            <a:off x="5796768" y="2373911"/>
            <a:ext cx="4262511" cy="830997"/>
          </a:xfrm>
          <a:prstGeom prst="rect">
            <a:avLst/>
          </a:prstGeom>
          <a:noFill/>
        </p:spPr>
        <p:txBody>
          <a:bodyPr wrap="square" rtlCol="0">
            <a:spAutoFit/>
          </a:bodyPr>
          <a:lstStyle/>
          <a:p>
            <a:r>
              <a:rPr lang="bn-BD" sz="2400" dirty="0" smtClean="0">
                <a:solidFill>
                  <a:srgbClr val="002060"/>
                </a:solidFill>
                <a:latin typeface="NikoshBAN" panose="02000000000000000000" pitchFamily="2" charset="0"/>
                <a:cs typeface="NikoshBAN" panose="02000000000000000000" pitchFamily="2" charset="0"/>
              </a:rPr>
              <a:t>খাজা আলিমুল্লাহ্‌ ফরাসিদের নিকট থেকে প্রসাদটি ক্রয় করে। </a:t>
            </a:r>
            <a:endParaRPr lang="en-US" sz="2400" dirty="0">
              <a:solidFill>
                <a:srgbClr val="002060"/>
              </a:solidFill>
              <a:latin typeface="NikoshBAN" panose="02000000000000000000" pitchFamily="2" charset="0"/>
              <a:cs typeface="NikoshBAN" panose="02000000000000000000" pitchFamily="2" charset="0"/>
            </a:endParaRPr>
          </a:p>
        </p:txBody>
      </p:sp>
      <p:sp>
        <p:nvSpPr>
          <p:cNvPr id="6" name="TextBox 5"/>
          <p:cNvSpPr txBox="1"/>
          <p:nvPr/>
        </p:nvSpPr>
        <p:spPr>
          <a:xfrm>
            <a:off x="5888207" y="3572899"/>
            <a:ext cx="5224293" cy="1200329"/>
          </a:xfrm>
          <a:prstGeom prst="rect">
            <a:avLst/>
          </a:prstGeom>
          <a:noFill/>
        </p:spPr>
        <p:txBody>
          <a:bodyPr wrap="square" rtlCol="0">
            <a:spAutoFit/>
          </a:bodyPr>
          <a:lstStyle/>
          <a:p>
            <a:r>
              <a:rPr lang="bn-BD" sz="2400" dirty="0" smtClean="0">
                <a:solidFill>
                  <a:srgbClr val="002060"/>
                </a:solidFill>
                <a:latin typeface="NikoshBAN" panose="02000000000000000000" pitchFamily="2" charset="0"/>
                <a:cs typeface="NikoshBAN" panose="02000000000000000000" pitchFamily="2" charset="0"/>
              </a:rPr>
              <a:t>বাংলাদেশ সরকার প্রসাদটি তত্ত্বাবধান </a:t>
            </a:r>
          </a:p>
          <a:p>
            <a:r>
              <a:rPr lang="bn-BD" sz="2400" dirty="0" smtClean="0">
                <a:solidFill>
                  <a:srgbClr val="002060"/>
                </a:solidFill>
                <a:latin typeface="NikoshBAN" panose="02000000000000000000" pitchFamily="2" charset="0"/>
                <a:cs typeface="NikoshBAN" panose="02000000000000000000" pitchFamily="2" charset="0"/>
              </a:rPr>
              <a:t>করে এর  প্রাচীন ঐতিহ্য ফিরিয়ে আনেন।</a:t>
            </a:r>
            <a:endParaRPr lang="en-US" sz="2400" dirty="0">
              <a:solidFill>
                <a:srgbClr val="002060"/>
              </a:solidFill>
              <a:latin typeface="NikoshBAN" panose="02000000000000000000" pitchFamily="2" charset="0"/>
              <a:cs typeface="NikoshBAN" panose="02000000000000000000" pitchFamily="2" charset="0"/>
            </a:endParaRPr>
          </a:p>
        </p:txBody>
      </p:sp>
      <p:sp>
        <p:nvSpPr>
          <p:cNvPr id="7" name="TextBox 6"/>
          <p:cNvSpPr txBox="1"/>
          <p:nvPr/>
        </p:nvSpPr>
        <p:spPr>
          <a:xfrm>
            <a:off x="5888206" y="4777364"/>
            <a:ext cx="4995693" cy="461665"/>
          </a:xfrm>
          <a:prstGeom prst="rect">
            <a:avLst/>
          </a:prstGeom>
          <a:noFill/>
        </p:spPr>
        <p:txBody>
          <a:bodyPr wrap="square" rtlCol="0">
            <a:spAutoFit/>
          </a:bodyPr>
          <a:lstStyle/>
          <a:p>
            <a:r>
              <a:rPr lang="bn-BD" sz="2400" dirty="0" smtClean="0">
                <a:solidFill>
                  <a:srgbClr val="002060"/>
                </a:solidFill>
                <a:latin typeface="NikoshBAN" panose="02000000000000000000" pitchFamily="2" charset="0"/>
                <a:cs typeface="NikoshBAN" panose="02000000000000000000" pitchFamily="2" charset="0"/>
              </a:rPr>
              <a:t>ভূমিকম্পে ভবনটি ক্ষতিগ্রস্থ হয়।</a:t>
            </a:r>
            <a:endParaRPr lang="en-US" sz="240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13767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25000">
              <a:srgbClr val="FF6633"/>
            </a:gs>
            <a:gs pos="50000">
              <a:srgbClr val="FFFF00"/>
            </a:gs>
            <a:gs pos="75000">
              <a:srgbClr val="01A78F"/>
            </a:gs>
            <a:gs pos="100000">
              <a:srgbClr val="3366FF"/>
            </a:gs>
          </a:gsLst>
          <a:lin ang="8100000" scaled="1"/>
        </a:gradFill>
        <a:effectLst/>
      </p:bgPr>
    </p:bg>
    <p:spTree>
      <p:nvGrpSpPr>
        <p:cNvPr id="1" name=""/>
        <p:cNvGrpSpPr/>
        <p:nvPr/>
      </p:nvGrpSpPr>
      <p:grpSpPr>
        <a:xfrm>
          <a:off x="0" y="0"/>
          <a:ext cx="0" cy="0"/>
          <a:chOff x="0" y="0"/>
          <a:chExt cx="0" cy="0"/>
        </a:xfrm>
      </p:grpSpPr>
      <p:sp>
        <p:nvSpPr>
          <p:cNvPr id="2" name="Rectangle 1"/>
          <p:cNvSpPr/>
          <p:nvPr/>
        </p:nvSpPr>
        <p:spPr>
          <a:xfrm>
            <a:off x="3022600" y="1769546"/>
            <a:ext cx="5202238" cy="584775"/>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bn-BD" sz="3200" dirty="0" smtClean="0">
                <a:ln>
                  <a:solidFill>
                    <a:srgbClr val="002060"/>
                  </a:solidFill>
                </a:ln>
                <a:solidFill>
                  <a:srgbClr val="002060"/>
                </a:solidFill>
                <a:latin typeface="NikoshBAN" panose="02000000000000000000" pitchFamily="2" charset="0"/>
                <a:cs typeface="NikoshBAN" panose="02000000000000000000" pitchFamily="2" charset="0"/>
              </a:rPr>
              <a:t>নিচের প্রশ্নগুলোর উত্তর </a:t>
            </a:r>
            <a:r>
              <a:rPr lang="bn-BD" sz="3200" dirty="0" smtClean="0">
                <a:ln>
                  <a:solidFill>
                    <a:srgbClr val="002060"/>
                  </a:solidFill>
                </a:ln>
                <a:solidFill>
                  <a:srgbClr val="002060"/>
                </a:solidFill>
                <a:latin typeface="NikoshBAN" panose="02000000000000000000" pitchFamily="2" charset="0"/>
                <a:cs typeface="NikoshBAN" panose="02000000000000000000" pitchFamily="2" charset="0"/>
              </a:rPr>
              <a:t>বল</a:t>
            </a:r>
            <a:r>
              <a:rPr lang="en-US" sz="3200" dirty="0" smtClean="0">
                <a:ln>
                  <a:solidFill>
                    <a:srgbClr val="002060"/>
                  </a:solidFill>
                </a:ln>
                <a:solidFill>
                  <a:srgbClr val="002060"/>
                </a:solidFill>
                <a:latin typeface="NikoshBAN" panose="02000000000000000000" pitchFamily="2" charset="0"/>
                <a:cs typeface="NikoshBAN" panose="02000000000000000000" pitchFamily="2" charset="0"/>
              </a:rPr>
              <a:t>-</a:t>
            </a:r>
            <a:r>
              <a:rPr lang="bn-BD" sz="3200" dirty="0" smtClean="0">
                <a:ln>
                  <a:solidFill>
                    <a:srgbClr val="002060"/>
                  </a:solidFill>
                </a:ln>
                <a:solidFill>
                  <a:srgbClr val="002060"/>
                </a:solidFill>
                <a:latin typeface="NikoshBAN" panose="02000000000000000000" pitchFamily="2" charset="0"/>
                <a:cs typeface="NikoshBAN" panose="02000000000000000000" pitchFamily="2" charset="0"/>
              </a:rPr>
              <a:t> </a:t>
            </a:r>
            <a:endParaRPr lang="bn-BD" sz="3200" dirty="0">
              <a:ln>
                <a:solidFill>
                  <a:srgbClr val="002060"/>
                </a:solidFill>
              </a:ln>
              <a:solidFill>
                <a:srgbClr val="002060"/>
              </a:solidFill>
              <a:latin typeface="NikoshBAN" panose="02000000000000000000" pitchFamily="2" charset="0"/>
              <a:cs typeface="NikoshBAN" panose="02000000000000000000" pitchFamily="2" charset="0"/>
            </a:endParaRPr>
          </a:p>
        </p:txBody>
      </p:sp>
      <p:sp>
        <p:nvSpPr>
          <p:cNvPr id="3" name="Rectangle 2"/>
          <p:cNvSpPr/>
          <p:nvPr/>
        </p:nvSpPr>
        <p:spPr>
          <a:xfrm>
            <a:off x="977900" y="3063359"/>
            <a:ext cx="9666288" cy="3046988"/>
          </a:xfrm>
          <a:prstGeom prst="rect">
            <a:avLst/>
          </a:prstGeom>
          <a:solidFill>
            <a:srgbClr val="00B050"/>
          </a:solidFill>
          <a:ln>
            <a:noFill/>
          </a:ln>
          <a:effectLst/>
          <a:scene3d>
            <a:camera prst="orthographicFront">
              <a:rot lat="0" lon="0" rev="0"/>
            </a:camera>
            <a:lightRig rig="glow" dir="t">
              <a:rot lat="0" lon="0" rev="14100000"/>
            </a:lightRig>
          </a:scene3d>
          <a:sp3d prstMaterial="softEdge">
            <a:bevelT w="127000" prst="artDeco"/>
          </a:sp3d>
        </p:spPr>
        <p:txBody>
          <a:bodyPr wrap="square">
            <a:spAutoFit/>
          </a:bodyPr>
          <a:lstStyle/>
          <a:p>
            <a:r>
              <a:rPr lang="bn-BD" sz="3200" dirty="0" smtClean="0">
                <a:ln>
                  <a:solidFill>
                    <a:srgbClr val="002060"/>
                  </a:solidFill>
                </a:ln>
                <a:solidFill>
                  <a:srgbClr val="002060"/>
                </a:solidFill>
                <a:latin typeface="NikoshBAN" panose="02000000000000000000" pitchFamily="2" charset="0"/>
                <a:cs typeface="NikoshBAN" panose="02000000000000000000" pitchFamily="2" charset="0"/>
              </a:rPr>
              <a:t>১। আহসান মঞ্জিল কে নির্মাণ করেন</a:t>
            </a:r>
            <a:r>
              <a:rPr lang="bn-BD" sz="3200" dirty="0" smtClean="0">
                <a:ln>
                  <a:solidFill>
                    <a:srgbClr val="002060"/>
                  </a:solidFill>
                </a:ln>
                <a:solidFill>
                  <a:srgbClr val="002060"/>
                </a:solidFill>
                <a:latin typeface="NikoshBAN" panose="02000000000000000000" pitchFamily="2" charset="0"/>
                <a:cs typeface="NikoshBAN" panose="02000000000000000000" pitchFamily="2" charset="0"/>
              </a:rPr>
              <a:t>?</a:t>
            </a:r>
            <a:endParaRPr lang="en-US" sz="3200" dirty="0" smtClean="0">
              <a:ln>
                <a:solidFill>
                  <a:srgbClr val="002060"/>
                </a:solidFill>
              </a:ln>
              <a:solidFill>
                <a:srgbClr val="002060"/>
              </a:solidFill>
              <a:latin typeface="NikoshBAN" panose="02000000000000000000" pitchFamily="2" charset="0"/>
              <a:cs typeface="NikoshBAN" panose="02000000000000000000" pitchFamily="2" charset="0"/>
            </a:endParaRPr>
          </a:p>
          <a:p>
            <a:endParaRPr lang="bn-BD" sz="3200" dirty="0" smtClean="0">
              <a:ln>
                <a:solidFill>
                  <a:srgbClr val="002060"/>
                </a:solidFill>
              </a:ln>
              <a:solidFill>
                <a:srgbClr val="002060"/>
              </a:solidFill>
              <a:latin typeface="NikoshBAN" panose="02000000000000000000" pitchFamily="2" charset="0"/>
              <a:cs typeface="NikoshBAN" panose="02000000000000000000" pitchFamily="2" charset="0"/>
            </a:endParaRPr>
          </a:p>
          <a:p>
            <a:r>
              <a:rPr lang="bn-BD" sz="3200" dirty="0" smtClean="0">
                <a:ln>
                  <a:solidFill>
                    <a:srgbClr val="002060"/>
                  </a:solidFill>
                </a:ln>
                <a:solidFill>
                  <a:srgbClr val="002060"/>
                </a:solidFill>
                <a:latin typeface="NikoshBAN" panose="02000000000000000000" pitchFamily="2" charset="0"/>
                <a:cs typeface="NikoshBAN" panose="02000000000000000000" pitchFamily="2" charset="0"/>
              </a:rPr>
              <a:t>২। আহসান মঞ্জিলের ভেতরে কী কী আছে</a:t>
            </a:r>
            <a:r>
              <a:rPr lang="bn-BD" sz="3200" dirty="0" smtClean="0">
                <a:ln>
                  <a:solidFill>
                    <a:srgbClr val="002060"/>
                  </a:solidFill>
                </a:ln>
                <a:solidFill>
                  <a:srgbClr val="002060"/>
                </a:solidFill>
                <a:latin typeface="NikoshBAN" panose="02000000000000000000" pitchFamily="2" charset="0"/>
                <a:cs typeface="NikoshBAN" panose="02000000000000000000" pitchFamily="2" charset="0"/>
              </a:rPr>
              <a:t>?</a:t>
            </a:r>
            <a:endParaRPr lang="en-US" sz="3200" dirty="0" smtClean="0">
              <a:ln>
                <a:solidFill>
                  <a:srgbClr val="002060"/>
                </a:solidFill>
              </a:ln>
              <a:solidFill>
                <a:srgbClr val="002060"/>
              </a:solidFill>
              <a:latin typeface="NikoshBAN" panose="02000000000000000000" pitchFamily="2" charset="0"/>
              <a:cs typeface="NikoshBAN" panose="02000000000000000000" pitchFamily="2" charset="0"/>
            </a:endParaRPr>
          </a:p>
          <a:p>
            <a:endParaRPr lang="bn-BD" sz="3200" dirty="0" smtClean="0">
              <a:ln>
                <a:solidFill>
                  <a:srgbClr val="002060"/>
                </a:solidFill>
              </a:ln>
              <a:solidFill>
                <a:srgbClr val="002060"/>
              </a:solidFill>
              <a:latin typeface="NikoshBAN" panose="02000000000000000000" pitchFamily="2" charset="0"/>
              <a:cs typeface="NikoshBAN" panose="02000000000000000000" pitchFamily="2" charset="0"/>
            </a:endParaRPr>
          </a:p>
          <a:p>
            <a:r>
              <a:rPr lang="bn-BD" sz="3200" dirty="0" smtClean="0">
                <a:ln>
                  <a:solidFill>
                    <a:srgbClr val="002060"/>
                  </a:solidFill>
                </a:ln>
                <a:solidFill>
                  <a:srgbClr val="002060"/>
                </a:solidFill>
                <a:latin typeface="NikoshBAN" panose="02000000000000000000" pitchFamily="2" charset="0"/>
                <a:cs typeface="NikoshBAN" panose="02000000000000000000" pitchFamily="2" charset="0"/>
              </a:rPr>
              <a:t>৩। আহসান মঞ্জিল কীভাবে তার হারানো ঐতিহ্য ফিরে পেয়েছে? </a:t>
            </a:r>
            <a:endParaRPr lang="bn-BD" sz="3200" dirty="0">
              <a:ln>
                <a:solidFill>
                  <a:srgbClr val="002060"/>
                </a:solidFill>
              </a:ln>
              <a:solidFill>
                <a:srgbClr val="002060"/>
              </a:solidFill>
              <a:latin typeface="NikoshBAN" panose="02000000000000000000" pitchFamily="2" charset="0"/>
              <a:cs typeface="NikoshBAN" panose="02000000000000000000" pitchFamily="2" charset="0"/>
            </a:endParaRPr>
          </a:p>
        </p:txBody>
      </p:sp>
      <p:sp>
        <p:nvSpPr>
          <p:cNvPr id="5" name="Oval 4"/>
          <p:cNvSpPr/>
          <p:nvPr/>
        </p:nvSpPr>
        <p:spPr>
          <a:xfrm>
            <a:off x="9639300" y="203200"/>
            <a:ext cx="2387600" cy="1320800"/>
          </a:xfrm>
          <a:prstGeom prst="ellipse">
            <a:avLst/>
          </a:prstGeom>
          <a:solidFill>
            <a:srgbClr val="92D050"/>
          </a:solidFill>
          <a:ln>
            <a:noFill/>
          </a:ln>
          <a:effectLst>
            <a:glow rad="228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p>
          <a:p>
            <a:pPr algn="ctr"/>
            <a:r>
              <a:rPr lang="bn-BD" sz="2400" b="1" dirty="0">
                <a:latin typeface="NikoshBAN" panose="02000000000000000000" pitchFamily="2" charset="0"/>
                <a:cs typeface="NikoshBAN" panose="02000000000000000000" pitchFamily="2" charset="0"/>
              </a:rPr>
              <a:t>একক কাজ </a:t>
            </a:r>
            <a:endParaRPr lang="en-US" sz="2400" b="1" dirty="0">
              <a:latin typeface="NikoshBAN" panose="02000000000000000000" pitchFamily="2" charset="0"/>
              <a:cs typeface="NikoshBAN" panose="02000000000000000000" pitchFamily="2" charset="0"/>
            </a:endParaRPr>
          </a:p>
          <a:p>
            <a:pPr algn="ctr"/>
            <a:endParaRPr lang="en-US" sz="2400" b="1" dirty="0"/>
          </a:p>
        </p:txBody>
      </p:sp>
    </p:spTree>
    <p:extLst>
      <p:ext uri="{BB962C8B-B14F-4D97-AF65-F5344CB8AC3E}">
        <p14:creationId xmlns:p14="http://schemas.microsoft.com/office/powerpoint/2010/main" val="3029629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485775" y="2686051"/>
            <a:ext cx="11523346" cy="1843088"/>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3200" b="1" dirty="0" smtClean="0">
                <a:solidFill>
                  <a:srgbClr val="002060"/>
                </a:solidFill>
                <a:latin typeface="NikoshBAN" panose="02000000000000000000" pitchFamily="2" charset="0"/>
                <a:cs typeface="NikoshBAN" panose="02000000000000000000" pitchFamily="2" charset="0"/>
              </a:rPr>
              <a:t>১। ঐতিহাসিক নিদর্শনগুলো আমাদের সংরক্ষণ  করা উচিত কেন? তা পাঁচটি বাক্যে লিখ।</a:t>
            </a:r>
            <a:endParaRPr lang="en-US" sz="3200" b="1" dirty="0">
              <a:solidFill>
                <a:srgbClr val="002060"/>
              </a:solidFill>
              <a:latin typeface="NikoshBAN" panose="02000000000000000000" pitchFamily="2" charset="0"/>
              <a:cs typeface="NikoshBAN" panose="02000000000000000000" pitchFamily="2" charset="0"/>
            </a:endParaRPr>
          </a:p>
        </p:txBody>
      </p:sp>
      <p:sp>
        <p:nvSpPr>
          <p:cNvPr id="4" name="Oval 3"/>
          <p:cNvSpPr/>
          <p:nvPr/>
        </p:nvSpPr>
        <p:spPr>
          <a:xfrm>
            <a:off x="4813300" y="203200"/>
            <a:ext cx="2603500" cy="1625600"/>
          </a:xfrm>
          <a:prstGeom prst="ellipse">
            <a:avLst/>
          </a:prstGeom>
          <a:solidFill>
            <a:srgbClr val="92D050"/>
          </a:solidFill>
          <a:ln>
            <a:noFill/>
          </a:ln>
          <a:effectLst>
            <a:glow rad="228600">
              <a:schemeClr val="accent4">
                <a:satMod val="175000"/>
                <a:alpha val="40000"/>
              </a:schemeClr>
            </a:glow>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2400" b="1" dirty="0">
                <a:latin typeface="NikoshBAN" panose="02000000000000000000" pitchFamily="2" charset="0"/>
                <a:cs typeface="NikoshBAN" panose="02000000000000000000" pitchFamily="2" charset="0"/>
              </a:rPr>
              <a:t>দলীয় কাজ </a:t>
            </a:r>
            <a:endParaRPr lang="en-US" sz="24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391666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25000">
              <a:srgbClr val="FF6633"/>
            </a:gs>
            <a:gs pos="50000">
              <a:srgbClr val="FFFF00"/>
            </a:gs>
            <a:gs pos="75000">
              <a:srgbClr val="01A78F"/>
            </a:gs>
            <a:gs pos="100000">
              <a:srgbClr val="3366FF"/>
            </a:gs>
          </a:gsLst>
          <a:lin ang="8100000" scaled="1"/>
        </a:gradFill>
        <a:effectLst/>
      </p:bgPr>
    </p:bg>
    <p:spTree>
      <p:nvGrpSpPr>
        <p:cNvPr id="1" name=""/>
        <p:cNvGrpSpPr/>
        <p:nvPr/>
      </p:nvGrpSpPr>
      <p:grpSpPr>
        <a:xfrm>
          <a:off x="0" y="0"/>
          <a:ext cx="0" cy="0"/>
          <a:chOff x="0" y="0"/>
          <a:chExt cx="0" cy="0"/>
        </a:xfrm>
      </p:grpSpPr>
      <p:sp>
        <p:nvSpPr>
          <p:cNvPr id="3" name="Rectangle 2"/>
          <p:cNvSpPr/>
          <p:nvPr/>
        </p:nvSpPr>
        <p:spPr>
          <a:xfrm>
            <a:off x="1057275" y="2027238"/>
            <a:ext cx="10186988" cy="4314825"/>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bn-BD" sz="3200" dirty="0" smtClean="0">
              <a:solidFill>
                <a:schemeClr val="tx1"/>
              </a:solidFill>
              <a:latin typeface="NikoshBAN" pitchFamily="2" charset="0"/>
              <a:cs typeface="NikoshBAN" pitchFamily="2" charset="0"/>
            </a:endParaRPr>
          </a:p>
          <a:p>
            <a:pPr algn="ctr"/>
            <a:r>
              <a:rPr lang="en-US" sz="3200" dirty="0" err="1" smtClean="0">
                <a:solidFill>
                  <a:srgbClr val="FF0000"/>
                </a:solidFill>
                <a:latin typeface="NikoshBAN" pitchFamily="2" charset="0"/>
                <a:cs typeface="NikoshBAN" pitchFamily="2" charset="0"/>
              </a:rPr>
              <a:t>শূন্যস্থান</a:t>
            </a:r>
            <a:r>
              <a:rPr lang="en-US" sz="3200" dirty="0" smtClean="0">
                <a:solidFill>
                  <a:srgbClr val="FF0000"/>
                </a:solidFill>
                <a:latin typeface="NikoshBAN" pitchFamily="2" charset="0"/>
                <a:cs typeface="NikoshBAN" pitchFamily="2" charset="0"/>
              </a:rPr>
              <a:t> </a:t>
            </a:r>
            <a:r>
              <a:rPr lang="en-US" sz="3200" dirty="0" err="1" smtClean="0">
                <a:solidFill>
                  <a:srgbClr val="FF0000"/>
                </a:solidFill>
                <a:latin typeface="NikoshBAN" pitchFamily="2" charset="0"/>
                <a:cs typeface="NikoshBAN" pitchFamily="2" charset="0"/>
              </a:rPr>
              <a:t>পূরণ</a:t>
            </a:r>
            <a:r>
              <a:rPr lang="en-US" sz="3200" dirty="0" smtClean="0">
                <a:solidFill>
                  <a:srgbClr val="FF0000"/>
                </a:solidFill>
                <a:latin typeface="NikoshBAN" pitchFamily="2" charset="0"/>
                <a:cs typeface="NikoshBAN" pitchFamily="2" charset="0"/>
              </a:rPr>
              <a:t> </a:t>
            </a:r>
            <a:r>
              <a:rPr lang="en-US" sz="3200" dirty="0" err="1" smtClean="0">
                <a:solidFill>
                  <a:srgbClr val="FF0000"/>
                </a:solidFill>
                <a:latin typeface="NikoshBAN" pitchFamily="2" charset="0"/>
                <a:cs typeface="NikoshBAN" pitchFamily="2" charset="0"/>
              </a:rPr>
              <a:t>কর</a:t>
            </a:r>
            <a:r>
              <a:rPr lang="en-US" sz="3200" dirty="0" smtClean="0">
                <a:solidFill>
                  <a:srgbClr val="FF0000"/>
                </a:solidFill>
                <a:latin typeface="NikoshBAN" pitchFamily="2" charset="0"/>
                <a:cs typeface="NikoshBAN" pitchFamily="2" charset="0"/>
              </a:rPr>
              <a:t>-</a:t>
            </a:r>
            <a:endParaRPr lang="en-US" sz="3200" dirty="0" smtClean="0">
              <a:solidFill>
                <a:srgbClr val="FF0000"/>
              </a:solidFill>
              <a:latin typeface="NikoshBAN" pitchFamily="2" charset="0"/>
              <a:cs typeface="NikoshBAN" pitchFamily="2" charset="0"/>
            </a:endParaRPr>
          </a:p>
          <a:p>
            <a:endParaRPr lang="bn-BD" sz="3200" dirty="0" smtClean="0">
              <a:solidFill>
                <a:schemeClr val="tx1"/>
              </a:solidFill>
              <a:latin typeface="NikoshBAN" pitchFamily="2" charset="0"/>
              <a:cs typeface="NikoshBAN" pitchFamily="2" charset="0"/>
            </a:endParaRPr>
          </a:p>
          <a:p>
            <a:r>
              <a:rPr lang="en-US" sz="3200" dirty="0" smtClean="0">
                <a:solidFill>
                  <a:schemeClr val="tx1"/>
                </a:solidFill>
                <a:latin typeface="NikoshBAN" pitchFamily="2" charset="0"/>
                <a:cs typeface="NikoshBAN" pitchFamily="2" charset="0"/>
              </a:rPr>
              <a:t>১। </a:t>
            </a:r>
            <a:r>
              <a:rPr lang="bn-BD" sz="3200" dirty="0" smtClean="0">
                <a:solidFill>
                  <a:schemeClr val="tx1"/>
                </a:solidFill>
                <a:latin typeface="NikoshBAN" pitchFamily="2" charset="0"/>
                <a:cs typeface="NikoshBAN" pitchFamily="2" charset="0"/>
              </a:rPr>
              <a:t>আহসান মঞ্জিল  _______________ শতকের নিদর্শন। </a:t>
            </a:r>
          </a:p>
          <a:p>
            <a:endParaRPr lang="bn-BD" sz="3200" dirty="0">
              <a:solidFill>
                <a:schemeClr val="tx1"/>
              </a:solidFill>
              <a:latin typeface="NikoshBAN" pitchFamily="2" charset="0"/>
              <a:cs typeface="NikoshBAN" pitchFamily="2" charset="0"/>
            </a:endParaRPr>
          </a:p>
          <a:p>
            <a:r>
              <a:rPr lang="bn-BD" sz="3200" dirty="0" smtClean="0">
                <a:solidFill>
                  <a:schemeClr val="tx1"/>
                </a:solidFill>
                <a:latin typeface="NikoshBAN" pitchFamily="2" charset="0"/>
                <a:cs typeface="NikoshBAN" pitchFamily="2" charset="0"/>
              </a:rPr>
              <a:t>২। আহসান মঞ্জিল বাংলার ___________ রাজপ্রাসাদ।</a:t>
            </a:r>
          </a:p>
          <a:p>
            <a:endParaRPr lang="bn-BD" sz="3200" dirty="0">
              <a:solidFill>
                <a:schemeClr val="tx1"/>
              </a:solidFill>
              <a:latin typeface="NikoshBAN" pitchFamily="2" charset="0"/>
              <a:cs typeface="NikoshBAN" pitchFamily="2" charset="0"/>
            </a:endParaRPr>
          </a:p>
          <a:p>
            <a:r>
              <a:rPr lang="bn-BD" sz="3200" dirty="0" smtClean="0">
                <a:solidFill>
                  <a:schemeClr val="tx1"/>
                </a:solidFill>
                <a:latin typeface="NikoshBAN" pitchFamily="2" charset="0"/>
                <a:cs typeface="NikoshBAN" pitchFamily="2" charset="0"/>
              </a:rPr>
              <a:t>৩। বর্তমানে এটি __________ হিসাবে ব্যবহৃত হচ্ছে। </a:t>
            </a:r>
            <a:endParaRPr lang="en-US" sz="3200" dirty="0">
              <a:solidFill>
                <a:schemeClr val="tx1"/>
              </a:solidFill>
              <a:latin typeface="NikoshBAN" pitchFamily="2" charset="0"/>
              <a:cs typeface="NikoshBAN" pitchFamily="2" charset="0"/>
            </a:endParaRPr>
          </a:p>
        </p:txBody>
      </p:sp>
      <p:sp>
        <p:nvSpPr>
          <p:cNvPr id="4" name="TextBox 3"/>
          <p:cNvSpPr txBox="1"/>
          <p:nvPr/>
        </p:nvSpPr>
        <p:spPr>
          <a:xfrm>
            <a:off x="4929187" y="3363462"/>
            <a:ext cx="1457326" cy="523220"/>
          </a:xfrm>
          <a:prstGeom prst="rect">
            <a:avLst/>
          </a:prstGeom>
          <a:noFill/>
          <a:ln w="19050">
            <a:noFill/>
          </a:ln>
        </p:spPr>
        <p:txBody>
          <a:bodyPr wrap="square" rtlCol="0">
            <a:spAutoFit/>
          </a:bodyPr>
          <a:lstStyle/>
          <a:p>
            <a:pPr algn="ctr"/>
            <a:r>
              <a:rPr lang="bn-BD" sz="2800" dirty="0" smtClean="0">
                <a:solidFill>
                  <a:srgbClr val="00B050"/>
                </a:solidFill>
                <a:latin typeface="NikoshBAN" panose="02000000000000000000" pitchFamily="2" charset="0"/>
                <a:cs typeface="NikoshBAN" panose="02000000000000000000" pitchFamily="2" charset="0"/>
              </a:rPr>
              <a:t>আঠারো </a:t>
            </a:r>
            <a:endParaRPr lang="en-US" sz="2800" dirty="0">
              <a:solidFill>
                <a:srgbClr val="00B050"/>
              </a:solidFill>
              <a:latin typeface="NikoshBAN" panose="02000000000000000000" pitchFamily="2" charset="0"/>
              <a:cs typeface="NikoshBAN" panose="02000000000000000000" pitchFamily="2" charset="0"/>
            </a:endParaRPr>
          </a:p>
        </p:txBody>
      </p:sp>
      <p:sp>
        <p:nvSpPr>
          <p:cNvPr id="5" name="TextBox 4"/>
          <p:cNvSpPr txBox="1"/>
          <p:nvPr/>
        </p:nvSpPr>
        <p:spPr>
          <a:xfrm>
            <a:off x="5956300" y="4456800"/>
            <a:ext cx="1571624" cy="523220"/>
          </a:xfrm>
          <a:prstGeom prst="rect">
            <a:avLst/>
          </a:prstGeom>
          <a:noFill/>
          <a:ln w="19050">
            <a:noFill/>
          </a:ln>
        </p:spPr>
        <p:txBody>
          <a:bodyPr wrap="square" rtlCol="0">
            <a:spAutoFit/>
          </a:bodyPr>
          <a:lstStyle/>
          <a:p>
            <a:pPr algn="ctr"/>
            <a:r>
              <a:rPr lang="bn-BD" sz="2800" dirty="0" smtClean="0">
                <a:solidFill>
                  <a:srgbClr val="00B050"/>
                </a:solidFill>
                <a:latin typeface="NikoshBAN" panose="02000000000000000000" pitchFamily="2" charset="0"/>
                <a:cs typeface="NikoshBAN" panose="02000000000000000000" pitchFamily="2" charset="0"/>
              </a:rPr>
              <a:t>নবাবদের </a:t>
            </a:r>
            <a:endParaRPr lang="en-US" sz="2800" dirty="0">
              <a:solidFill>
                <a:srgbClr val="00B050"/>
              </a:solidFill>
              <a:latin typeface="NikoshBAN" panose="02000000000000000000" pitchFamily="2" charset="0"/>
              <a:cs typeface="NikoshBAN" panose="02000000000000000000" pitchFamily="2" charset="0"/>
            </a:endParaRPr>
          </a:p>
        </p:txBody>
      </p:sp>
      <p:sp>
        <p:nvSpPr>
          <p:cNvPr id="6" name="TextBox 5"/>
          <p:cNvSpPr txBox="1"/>
          <p:nvPr/>
        </p:nvSpPr>
        <p:spPr>
          <a:xfrm>
            <a:off x="4293393" y="5368680"/>
            <a:ext cx="1447007" cy="523220"/>
          </a:xfrm>
          <a:prstGeom prst="rect">
            <a:avLst/>
          </a:prstGeom>
          <a:noFill/>
          <a:ln w="19050">
            <a:noFill/>
          </a:ln>
        </p:spPr>
        <p:txBody>
          <a:bodyPr wrap="square" rtlCol="0">
            <a:spAutoFit/>
          </a:bodyPr>
          <a:lstStyle/>
          <a:p>
            <a:r>
              <a:rPr lang="bn-BD" sz="2800" dirty="0" smtClean="0">
                <a:solidFill>
                  <a:srgbClr val="00B050"/>
                </a:solidFill>
                <a:latin typeface="NikoshBAN" panose="02000000000000000000" pitchFamily="2" charset="0"/>
                <a:cs typeface="NikoshBAN" panose="02000000000000000000" pitchFamily="2" charset="0"/>
              </a:rPr>
              <a:t>জাদুঘর </a:t>
            </a:r>
            <a:endParaRPr lang="en-US" sz="2800" dirty="0">
              <a:solidFill>
                <a:srgbClr val="00B050"/>
              </a:solidFill>
              <a:latin typeface="NikoshBAN" panose="02000000000000000000" pitchFamily="2" charset="0"/>
              <a:cs typeface="NikoshBAN" panose="02000000000000000000" pitchFamily="2" charset="0"/>
            </a:endParaRPr>
          </a:p>
        </p:txBody>
      </p:sp>
      <p:sp>
        <p:nvSpPr>
          <p:cNvPr id="8" name="Oval 7"/>
          <p:cNvSpPr/>
          <p:nvPr/>
        </p:nvSpPr>
        <p:spPr>
          <a:xfrm>
            <a:off x="6908800" y="203200"/>
            <a:ext cx="2603500" cy="1625600"/>
          </a:xfrm>
          <a:prstGeom prst="ellipse">
            <a:avLst/>
          </a:prstGeom>
          <a:solidFill>
            <a:srgbClr val="92D050"/>
          </a:solidFill>
          <a:ln>
            <a:noFill/>
          </a:ln>
          <a:effectLst>
            <a:glow rad="228600">
              <a:schemeClr val="accent4">
                <a:satMod val="175000"/>
                <a:alpha val="40000"/>
              </a:schemeClr>
            </a:glow>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a:latin typeface="NikoshBAN" panose="02000000000000000000" pitchFamily="2" charset="0"/>
                <a:cs typeface="NikoshBAN" panose="02000000000000000000" pitchFamily="2" charset="0"/>
              </a:rPr>
              <a:t>মূল্যায়ন </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32113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8100000" scaled="0"/>
        </a:gradFill>
        <a:effectLst/>
      </p:bgPr>
    </p:bg>
    <p:spTree>
      <p:nvGrpSpPr>
        <p:cNvPr id="1" name=""/>
        <p:cNvGrpSpPr/>
        <p:nvPr/>
      </p:nvGrpSpPr>
      <p:grpSpPr>
        <a:xfrm>
          <a:off x="0" y="0"/>
          <a:ext cx="0" cy="0"/>
          <a:chOff x="0" y="0"/>
          <a:chExt cx="0" cy="0"/>
        </a:xfrm>
      </p:grpSpPr>
      <p:sp>
        <p:nvSpPr>
          <p:cNvPr id="3" name="TextBox 2"/>
          <p:cNvSpPr txBox="1"/>
          <p:nvPr/>
        </p:nvSpPr>
        <p:spPr>
          <a:xfrm>
            <a:off x="990600" y="5185773"/>
            <a:ext cx="10287000" cy="584775"/>
          </a:xfrm>
          <a:prstGeom prst="rect">
            <a:avLst/>
          </a:prstGeom>
          <a:noFill/>
        </p:spPr>
        <p:txBody>
          <a:bodyPr wrap="square" rtlCol="0">
            <a:spAutoFit/>
          </a:bodyPr>
          <a:lstStyle/>
          <a:p>
            <a:pPr marL="457200" indent="-457200">
              <a:buFont typeface="Wingdings" pitchFamily="2" charset="2"/>
              <a:buChar char="§"/>
            </a:pPr>
            <a:r>
              <a:rPr lang="bn-BD" sz="3200" dirty="0" smtClean="0">
                <a:ln>
                  <a:solidFill>
                    <a:srgbClr val="002060"/>
                  </a:solidFill>
                </a:ln>
                <a:solidFill>
                  <a:srgbClr val="002060"/>
                </a:solidFill>
                <a:latin typeface="NikoshBAN" panose="02000000000000000000" pitchFamily="2" charset="0"/>
                <a:cs typeface="NikoshBAN" panose="02000000000000000000" pitchFamily="2" charset="0"/>
              </a:rPr>
              <a:t>ঐতিহাসিক নিদর্শন পরিদর্শনের পাঁচটি কারণ লেখ। </a:t>
            </a:r>
            <a:endParaRPr lang="en-US" sz="3200" dirty="0">
              <a:ln>
                <a:solidFill>
                  <a:srgbClr val="002060"/>
                </a:solidFill>
              </a:ln>
              <a:solidFill>
                <a:srgbClr val="002060"/>
              </a:solidFill>
              <a:latin typeface="NikoshBAN" panose="02000000000000000000" pitchFamily="2" charset="0"/>
              <a:cs typeface="NikoshBAN" panose="02000000000000000000" pitchFamily="2" charset="0"/>
            </a:endParaRPr>
          </a:p>
        </p:txBody>
      </p:sp>
      <p:sp>
        <p:nvSpPr>
          <p:cNvPr id="5" name="Oval 4"/>
          <p:cNvSpPr/>
          <p:nvPr/>
        </p:nvSpPr>
        <p:spPr>
          <a:xfrm>
            <a:off x="9385300" y="88900"/>
            <a:ext cx="2603500" cy="1625600"/>
          </a:xfrm>
          <a:prstGeom prst="ellipse">
            <a:avLst/>
          </a:prstGeom>
          <a:solidFill>
            <a:srgbClr val="92D050"/>
          </a:solidFill>
          <a:ln>
            <a:noFill/>
          </a:ln>
          <a:effectLst>
            <a:glow rad="228600">
              <a:schemeClr val="accent4">
                <a:satMod val="175000"/>
                <a:alpha val="40000"/>
              </a:schemeClr>
            </a:glow>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2400" dirty="0">
                <a:ln>
                  <a:solidFill>
                    <a:srgbClr val="002060"/>
                  </a:solidFill>
                </a:ln>
                <a:solidFill>
                  <a:srgbClr val="002060"/>
                </a:solidFill>
                <a:latin typeface="NikoshBAN" panose="02000000000000000000" pitchFamily="2" charset="0"/>
                <a:cs typeface="NikoshBAN" panose="02000000000000000000" pitchFamily="2" charset="0"/>
              </a:rPr>
              <a:t>বাড়ির কাজ</a:t>
            </a:r>
            <a:endParaRPr lang="bn-BD" sz="2400" dirty="0">
              <a:ln>
                <a:solidFill>
                  <a:srgbClr val="002060"/>
                </a:solidFill>
              </a:ln>
              <a:solidFill>
                <a:srgbClr val="002060"/>
              </a:solidFill>
              <a:latin typeface="NikoshBAN" panose="02000000000000000000" pitchFamily="2" charset="0"/>
              <a:cs typeface="NikoshBAN" panose="02000000000000000000" pitchFamily="2" charset="0"/>
            </a:endParaRPr>
          </a:p>
        </p:txBody>
      </p:sp>
      <p:pic>
        <p:nvPicPr>
          <p:cNvPr id="1026" name="Picture 2" descr="C:\Users\Masuda Khatun\Downloads\images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7" y="655638"/>
            <a:ext cx="4206873" cy="424656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asuda Khatun\Downloads\download (2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4600" y="655638"/>
            <a:ext cx="3362325" cy="4246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0018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050" name="Picture 2" descr="C:\Users\Masuda Khatun\Downloads\images (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92300"/>
            <a:ext cx="12192000" cy="49657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689100" y="915650"/>
            <a:ext cx="9994900" cy="769441"/>
          </a:xfrm>
          <a:prstGeom prst="rect">
            <a:avLst/>
          </a:prstGeom>
          <a:solidFill>
            <a:srgbClr val="FFFF00"/>
          </a:solidFill>
        </p:spPr>
        <p:txBody>
          <a:bodyPr wrap="square" lIns="91440" tIns="45720" rIns="91440" bIns="45720">
            <a:spAutoFit/>
          </a:bodyPr>
          <a:lstStyle/>
          <a:p>
            <a:pPr algn="ctr"/>
            <a:r>
              <a:rPr lang="en-US" sz="4400" b="1" dirty="0" err="1" smtClean="0">
                <a:ln w="9525">
                  <a:solidFill>
                    <a:srgbClr val="FF0000"/>
                  </a:solidFill>
                  <a:prstDash val="solid"/>
                </a:ln>
                <a:solidFill>
                  <a:srgbClr val="00B050"/>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সাথে</a:t>
            </a:r>
            <a:r>
              <a:rPr lang="en-US" sz="4400" b="1" dirty="0" smtClean="0">
                <a:ln w="9525">
                  <a:solidFill>
                    <a:srgbClr val="FF0000"/>
                  </a:solidFill>
                  <a:prstDash val="solid"/>
                </a:ln>
                <a:solidFill>
                  <a:srgbClr val="00B050"/>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4400" b="1" dirty="0" err="1" smtClean="0">
                <a:ln w="9525">
                  <a:solidFill>
                    <a:srgbClr val="FF0000"/>
                  </a:solidFill>
                  <a:prstDash val="solid"/>
                </a:ln>
                <a:solidFill>
                  <a:srgbClr val="00B050"/>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থাকার</a:t>
            </a:r>
            <a:r>
              <a:rPr lang="en-US" sz="4400" b="1" dirty="0" smtClean="0">
                <a:ln w="9525">
                  <a:solidFill>
                    <a:srgbClr val="FF0000"/>
                  </a:solidFill>
                  <a:prstDash val="solid"/>
                </a:ln>
                <a:solidFill>
                  <a:srgbClr val="00B050"/>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4400" b="1" dirty="0" err="1" smtClean="0">
                <a:ln w="9525">
                  <a:solidFill>
                    <a:srgbClr val="FF0000"/>
                  </a:solidFill>
                  <a:prstDash val="solid"/>
                </a:ln>
                <a:solidFill>
                  <a:srgbClr val="00B050"/>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জন্য</a:t>
            </a:r>
            <a:r>
              <a:rPr lang="en-US" sz="4400" b="1" dirty="0" smtClean="0">
                <a:ln w="9525">
                  <a:solidFill>
                    <a:srgbClr val="FF0000"/>
                  </a:solidFill>
                  <a:prstDash val="solid"/>
                </a:ln>
                <a:solidFill>
                  <a:srgbClr val="00B050"/>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bn-BD" sz="4400" b="1" dirty="0" smtClean="0">
                <a:ln w="9525">
                  <a:solidFill>
                    <a:srgbClr val="FF0000"/>
                  </a:solidFill>
                  <a:prstDash val="solid"/>
                </a:ln>
                <a:solidFill>
                  <a:srgbClr val="00B050"/>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সবাইকে </a:t>
            </a:r>
            <a:r>
              <a:rPr lang="bn-BD" sz="4400" b="1" dirty="0" smtClean="0">
                <a:ln w="9525">
                  <a:solidFill>
                    <a:srgbClr val="FF0000"/>
                  </a:solidFill>
                  <a:prstDash val="solid"/>
                </a:ln>
                <a:solidFill>
                  <a:srgbClr val="00B050"/>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ধন্যবাদ</a:t>
            </a:r>
            <a:endParaRPr lang="en-US" sz="4400" b="1" cap="none" spc="0" dirty="0">
              <a:ln w="9525">
                <a:solidFill>
                  <a:srgbClr val="FF0000"/>
                </a:solidFill>
                <a:prstDash val="solid"/>
              </a:ln>
              <a:solidFill>
                <a:srgbClr val="00B050"/>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endParaRPr>
          </a:p>
        </p:txBody>
      </p:sp>
      <p:sp>
        <p:nvSpPr>
          <p:cNvPr id="7" name="Rectangle 6"/>
          <p:cNvSpPr/>
          <p:nvPr/>
        </p:nvSpPr>
        <p:spPr>
          <a:xfrm>
            <a:off x="3060700" y="206362"/>
            <a:ext cx="5981700" cy="646331"/>
          </a:xfrm>
          <a:prstGeom prst="rect">
            <a:avLst/>
          </a:prstGeom>
          <a:solidFill>
            <a:srgbClr val="FF0000"/>
          </a:solidFill>
        </p:spPr>
        <p:txBody>
          <a:bodyPr wrap="square" lIns="91440" tIns="45720" rIns="91440" bIns="45720">
            <a:spAutoFit/>
          </a:bodyPr>
          <a:lstStyle/>
          <a:p>
            <a:pPr algn="ctr"/>
            <a:r>
              <a:rPr lang="en-US" sz="3600" b="1" dirty="0" err="1" smtClean="0">
                <a:ln w="9525">
                  <a:solidFill>
                    <a:srgbClr val="FF0000"/>
                  </a:solidFill>
                  <a:prstDash val="solid"/>
                </a:ln>
                <a:solidFill>
                  <a:srgbClr val="00B050"/>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দেখা</a:t>
            </a:r>
            <a:r>
              <a:rPr lang="en-US" sz="3600" b="1" dirty="0" smtClean="0">
                <a:ln w="9525">
                  <a:solidFill>
                    <a:srgbClr val="FF0000"/>
                  </a:solidFill>
                  <a:prstDash val="solid"/>
                </a:ln>
                <a:solidFill>
                  <a:srgbClr val="00B050"/>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3600" b="1" dirty="0" err="1" smtClean="0">
                <a:ln w="9525">
                  <a:solidFill>
                    <a:srgbClr val="FF0000"/>
                  </a:solidFill>
                  <a:prstDash val="solid"/>
                </a:ln>
                <a:solidFill>
                  <a:srgbClr val="00B050"/>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হবে</a:t>
            </a:r>
            <a:r>
              <a:rPr lang="en-US" sz="3600" b="1" dirty="0" smtClean="0">
                <a:ln w="9525">
                  <a:solidFill>
                    <a:srgbClr val="FF0000"/>
                  </a:solidFill>
                  <a:prstDash val="solid"/>
                </a:ln>
                <a:solidFill>
                  <a:srgbClr val="00B050"/>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3600" b="1" dirty="0" err="1" smtClean="0">
                <a:ln w="9525">
                  <a:solidFill>
                    <a:srgbClr val="FF0000"/>
                  </a:solidFill>
                  <a:prstDash val="solid"/>
                </a:ln>
                <a:solidFill>
                  <a:srgbClr val="00B050"/>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পরবর্তী</a:t>
            </a:r>
            <a:r>
              <a:rPr lang="en-US" sz="3600" b="1" dirty="0" smtClean="0">
                <a:ln w="9525">
                  <a:solidFill>
                    <a:srgbClr val="FF0000"/>
                  </a:solidFill>
                  <a:prstDash val="solid"/>
                </a:ln>
                <a:solidFill>
                  <a:srgbClr val="00B050"/>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3600" b="1" dirty="0" err="1" smtClean="0">
                <a:ln w="9525">
                  <a:solidFill>
                    <a:srgbClr val="FF0000"/>
                  </a:solidFill>
                  <a:prstDash val="solid"/>
                </a:ln>
                <a:solidFill>
                  <a:srgbClr val="00B050"/>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পাঠে</a:t>
            </a:r>
            <a:r>
              <a:rPr lang="en-US" sz="3600" b="1" dirty="0" smtClean="0">
                <a:ln w="9525">
                  <a:solidFill>
                    <a:srgbClr val="FF0000"/>
                  </a:solidFill>
                  <a:prstDash val="solid"/>
                </a:ln>
                <a:solidFill>
                  <a:srgbClr val="00B050"/>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a:t>
            </a:r>
            <a:endParaRPr lang="en-US" sz="3600" b="1" cap="none" spc="0" dirty="0">
              <a:ln w="9525">
                <a:solidFill>
                  <a:srgbClr val="FF0000"/>
                </a:solidFill>
                <a:prstDash val="solid"/>
              </a:ln>
              <a:solidFill>
                <a:srgbClr val="00B050"/>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9857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Rectangle 2"/>
          <p:cNvSpPr/>
          <p:nvPr/>
        </p:nvSpPr>
        <p:spPr>
          <a:xfrm>
            <a:off x="3244750" y="152910"/>
            <a:ext cx="4446688" cy="461665"/>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40" tIns="45720" rIns="91440" bIns="45720">
            <a:spAutoFit/>
          </a:bodyPr>
          <a:lstStyle/>
          <a:p>
            <a:pPr algn="ctr"/>
            <a:r>
              <a:rPr lang="en-US" sz="2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এসো</a:t>
            </a:r>
            <a:r>
              <a:rPr lang="en-US" sz="2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আমরা</a:t>
            </a:r>
            <a:r>
              <a:rPr lang="en-US" sz="2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কিছু</a:t>
            </a:r>
            <a:r>
              <a:rPr lang="en-US" sz="2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ছবি</a:t>
            </a:r>
            <a:r>
              <a:rPr lang="en-US" sz="2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দেখি</a:t>
            </a:r>
            <a:r>
              <a:rPr lang="en-US" sz="2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2400" b="0"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3199" y="3380130"/>
            <a:ext cx="2959193" cy="3029576"/>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050" y="319940"/>
            <a:ext cx="2482850" cy="2723135"/>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3200" y="331577"/>
            <a:ext cx="2959193" cy="2452351"/>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6051" y="3581400"/>
            <a:ext cx="2762250" cy="276860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2050" name="Picture 2" descr="C:\Users\Masuda Khatun\Downloads\download (2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21449" y="3287713"/>
            <a:ext cx="2571750" cy="286799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suda Khatun\Downloads\images (2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6174" y="762000"/>
            <a:ext cx="2867025" cy="236413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Masuda Khatun\Downloads\images (2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54250" y="3454400"/>
            <a:ext cx="2857500" cy="278671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Masuda Khatun\Downloads\download (23).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28900" y="952500"/>
            <a:ext cx="2857500" cy="2335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041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4)">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54100" y="1993900"/>
            <a:ext cx="10718800" cy="4152900"/>
          </a:xfrm>
          <a:prstGeom prst="roundRect">
            <a:avLst/>
          </a:prstGeom>
          <a:solidFill>
            <a:srgbClr val="002060"/>
          </a:solidFill>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err="1">
                <a:latin typeface="NikoshBAN" pitchFamily="2" charset="0"/>
                <a:cs typeface="NikoshBAN" pitchFamily="2" charset="0"/>
              </a:rPr>
              <a:t>এই</a:t>
            </a:r>
            <a:r>
              <a:rPr lang="en-US" dirty="0">
                <a:latin typeface="NikoshBAN" pitchFamily="2" charset="0"/>
                <a:cs typeface="NikoshBAN" pitchFamily="2" charset="0"/>
              </a:rPr>
              <a:t> </a:t>
            </a:r>
            <a:r>
              <a:rPr lang="en-US" dirty="0" err="1">
                <a:latin typeface="NikoshBAN" pitchFamily="2" charset="0"/>
                <a:cs typeface="NikoshBAN" pitchFamily="2" charset="0"/>
              </a:rPr>
              <a:t>পাঠ</a:t>
            </a:r>
            <a:r>
              <a:rPr lang="en-US" dirty="0">
                <a:latin typeface="NikoshBAN" pitchFamily="2" charset="0"/>
                <a:cs typeface="NikoshBAN" pitchFamily="2" charset="0"/>
              </a:rPr>
              <a:t> </a:t>
            </a:r>
            <a:r>
              <a:rPr lang="en-US" dirty="0" err="1">
                <a:latin typeface="NikoshBAN" pitchFamily="2" charset="0"/>
                <a:cs typeface="NikoshBAN" pitchFamily="2" charset="0"/>
              </a:rPr>
              <a:t>শেষে</a:t>
            </a:r>
            <a:r>
              <a:rPr lang="en-US" dirty="0">
                <a:latin typeface="NikoshBAN" pitchFamily="2" charset="0"/>
                <a:cs typeface="NikoshBAN" pitchFamily="2" charset="0"/>
              </a:rPr>
              <a:t> </a:t>
            </a:r>
            <a:r>
              <a:rPr lang="en-US" dirty="0" err="1">
                <a:latin typeface="NikoshBAN" pitchFamily="2" charset="0"/>
                <a:cs typeface="NikoshBAN" pitchFamily="2" charset="0"/>
              </a:rPr>
              <a:t>শিক্ষার্থীরা</a:t>
            </a:r>
            <a:r>
              <a:rPr lang="en-US" dirty="0">
                <a:latin typeface="NikoshBAN" pitchFamily="2" charset="0"/>
                <a:cs typeface="NikoshBAN" pitchFamily="2" charset="0"/>
              </a:rPr>
              <a:t>- </a:t>
            </a:r>
            <a:endParaRPr lang="en-US" dirty="0" smtClean="0">
              <a:latin typeface="NikoshBAN" pitchFamily="2" charset="0"/>
              <a:cs typeface="NikoshBAN" pitchFamily="2" charset="0"/>
            </a:endParaRPr>
          </a:p>
          <a:p>
            <a:endParaRPr lang="bn-BD" dirty="0">
              <a:latin typeface="NikoshBAN" pitchFamily="2" charset="0"/>
              <a:cs typeface="NikoshBAN" pitchFamily="2" charset="0"/>
            </a:endParaRPr>
          </a:p>
          <a:p>
            <a:r>
              <a:rPr lang="bn-BD" sz="2800" dirty="0">
                <a:latin typeface="NikoshBAN" pitchFamily="2" charset="0"/>
                <a:cs typeface="NikoshBAN" pitchFamily="2" charset="0"/>
              </a:rPr>
              <a:t>১৫.২.১ বাংলাদেশের কয়েকটি ঐতিহাসিক নিদর্শন ( পাহাড়পুর, মহাস্থানগড়, ময়নামতি, সোনারগাঁ, লালবাগ কেল্লা ও আহসান মঞ্জিল) সম্পর্কে বলতে পারবে। </a:t>
            </a:r>
          </a:p>
          <a:p>
            <a:r>
              <a:rPr lang="bn-BD" sz="2800" dirty="0">
                <a:latin typeface="NikoshBAN" pitchFamily="2" charset="0"/>
                <a:cs typeface="NikoshBAN" pitchFamily="2" charset="0"/>
              </a:rPr>
              <a:t>১৫.২.২ এসব ঐতিহ্যের সাথে সংশ্লিষ্ট সময় ও যুগ সম্পর্কে বলতে পারবে। </a:t>
            </a:r>
          </a:p>
          <a:p>
            <a:r>
              <a:rPr lang="bn-BD" sz="2800" dirty="0">
                <a:latin typeface="NikoshBAN" pitchFamily="2" charset="0"/>
                <a:cs typeface="NikoshBAN" pitchFamily="2" charset="0"/>
              </a:rPr>
              <a:t>১৫.২.৩ এসব ঐতিহ্যের প্রতি শ্রদ্ধাশীল হবে। </a:t>
            </a:r>
          </a:p>
          <a:p>
            <a:r>
              <a:rPr lang="bn-BD" sz="2800" dirty="0">
                <a:latin typeface="NikoshBAN" pitchFamily="2" charset="0"/>
                <a:cs typeface="NikoshBAN" pitchFamily="2" charset="0"/>
              </a:rPr>
              <a:t>১৫.২.৪ ঐ</a:t>
            </a:r>
            <a:r>
              <a:rPr lang="en-US" sz="2800" dirty="0" err="1">
                <a:latin typeface="NikoshBAN" pitchFamily="2" charset="0"/>
                <a:cs typeface="NikoshBAN" pitchFamily="2" charset="0"/>
              </a:rPr>
              <a:t>তি</a:t>
            </a:r>
            <a:r>
              <a:rPr lang="bn-BD" sz="2800" dirty="0">
                <a:latin typeface="NikoshBAN" pitchFamily="2" charset="0"/>
                <a:cs typeface="NikoshBAN" pitchFamily="2" charset="0"/>
              </a:rPr>
              <a:t>হাসিক নিদর্শনগূলো সংরক্ষণ করবে। </a:t>
            </a:r>
            <a:endParaRPr lang="en-US" sz="2800" dirty="0">
              <a:latin typeface="NikoshBAN" pitchFamily="2" charset="0"/>
              <a:cs typeface="NikoshBAN" pitchFamily="2" charset="0"/>
            </a:endParaRPr>
          </a:p>
          <a:p>
            <a:pPr algn="ctr"/>
            <a:endParaRPr lang="en-US" sz="2800" dirty="0"/>
          </a:p>
        </p:txBody>
      </p:sp>
      <p:sp>
        <p:nvSpPr>
          <p:cNvPr id="5" name="Horizontal Scroll 4"/>
          <p:cNvSpPr/>
          <p:nvPr/>
        </p:nvSpPr>
        <p:spPr>
          <a:xfrm>
            <a:off x="4419600" y="457200"/>
            <a:ext cx="3797300" cy="1193800"/>
          </a:xfrm>
          <a:prstGeom prst="horizontalScroll">
            <a:avLst/>
          </a:prstGeom>
          <a:solidFill>
            <a:srgbClr val="FFFF00"/>
          </a:solidFill>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smtClean="0"/>
          </a:p>
          <a:p>
            <a:pPr algn="ctr"/>
            <a:r>
              <a:rPr lang="bn-BD" sz="5400" b="1" dirty="0">
                <a:solidFill>
                  <a:schemeClr val="tx1"/>
                </a:solidFill>
                <a:latin typeface="NikoshBAN" pitchFamily="2" charset="0"/>
                <a:cs typeface="NikoshBAN" pitchFamily="2" charset="0"/>
              </a:rPr>
              <a:t>শিখনফল </a:t>
            </a:r>
            <a:endParaRPr lang="en-US" sz="5400" b="1" dirty="0">
              <a:solidFill>
                <a:schemeClr val="tx1"/>
              </a:solidFill>
              <a:latin typeface="NikoshBAN" pitchFamily="2" charset="0"/>
              <a:cs typeface="NikoshBAN" pitchFamily="2" charset="0"/>
            </a:endParaRPr>
          </a:p>
          <a:p>
            <a:pPr algn="ctr"/>
            <a:endParaRPr lang="en-US" sz="5400" b="1" dirty="0"/>
          </a:p>
        </p:txBody>
      </p:sp>
    </p:spTree>
    <p:extLst>
      <p:ext uri="{BB962C8B-B14F-4D97-AF65-F5344CB8AC3E}">
        <p14:creationId xmlns:p14="http://schemas.microsoft.com/office/powerpoint/2010/main" val="36866805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75000">
              <a:srgbClr val="01A78F"/>
            </a:gs>
            <a:gs pos="100000">
              <a:srgbClr val="3366FF"/>
            </a:gs>
          </a:gsLst>
          <a:lin ang="27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2209800" y="6223001"/>
            <a:ext cx="8699501" cy="5842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b="1"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বুড়িগঙ্গা নদীর তীরে নির্মিত আহসান মঞ্জিল ছিল বাংলার নবাবদের রাজপ্রাসাদ।</a:t>
            </a:r>
            <a:endParaRPr lang="en-US" b="1"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292101"/>
            <a:ext cx="4673600" cy="281939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4587" y="786199"/>
            <a:ext cx="3224213" cy="3269462"/>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2050" name="Picture 2" descr="আহসান মঞ্জিল - উইকিপিডিয়া"/>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850" y="279401"/>
            <a:ext cx="3257550" cy="31877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8" name="Rectangle 7"/>
          <p:cNvSpPr/>
          <p:nvPr/>
        </p:nvSpPr>
        <p:spPr>
          <a:xfrm>
            <a:off x="1428751" y="2272900"/>
            <a:ext cx="214312" cy="121442"/>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280024" y="3405831"/>
            <a:ext cx="2154238" cy="461665"/>
          </a:xfrm>
          <a:prstGeom prst="rect">
            <a:avLst/>
          </a:prstGeom>
          <a:solidFill>
            <a:srgbClr val="00B0F0"/>
          </a:solidFill>
        </p:spPr>
        <p:txBody>
          <a:bodyPr wrap="square" rtlCol="0">
            <a:spAutoFit/>
          </a:bodyPr>
          <a:lstStyle/>
          <a:p>
            <a:r>
              <a:rPr lang="bn-BD" sz="2400" dirty="0" smtClean="0">
                <a:solidFill>
                  <a:srgbClr val="002060"/>
                </a:solidFill>
                <a:latin typeface="NikoshBAN" pitchFamily="2" charset="0"/>
                <a:cs typeface="NikoshBAN" pitchFamily="2" charset="0"/>
              </a:rPr>
              <a:t> নবাবদের ছবি  </a:t>
            </a:r>
            <a:endParaRPr lang="en-US" sz="2400" dirty="0">
              <a:solidFill>
                <a:srgbClr val="002060"/>
              </a:solidFill>
              <a:latin typeface="NikoshBAN" pitchFamily="2" charset="0"/>
              <a:cs typeface="NikoshBAN" pitchFamily="2" charset="0"/>
            </a:endParaRPr>
          </a:p>
        </p:txBody>
      </p:sp>
      <p:pic>
        <p:nvPicPr>
          <p:cNvPr id="3074" name="Picture 2" descr="C:\Users\Masuda Khatun\Downloads\images (2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788" y="3697932"/>
            <a:ext cx="4583112" cy="2385369"/>
          </a:xfrm>
          <a:prstGeom prst="rect">
            <a:avLst/>
          </a:prstGeom>
          <a:noFill/>
          <a:extLst>
            <a:ext uri="{909E8E84-426E-40DD-AFC4-6F175D3DCCD1}">
              <a14:hiddenFill xmlns:a14="http://schemas.microsoft.com/office/drawing/2010/main">
                <a:solidFill>
                  <a:srgbClr val="FFFFFF"/>
                </a:solidFill>
              </a14:hiddenFill>
            </a:ext>
          </a:extLst>
        </p:spPr>
      </p:pic>
      <p:sp>
        <p:nvSpPr>
          <p:cNvPr id="3" name="Left Arrow 2"/>
          <p:cNvSpPr/>
          <p:nvPr/>
        </p:nvSpPr>
        <p:spPr>
          <a:xfrm>
            <a:off x="4895849" y="4470451"/>
            <a:ext cx="3333749" cy="96514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বুড়িগঙ্গ</a:t>
            </a:r>
            <a:r>
              <a:rPr lang="en-US" dirty="0" smtClean="0"/>
              <a:t> </a:t>
            </a:r>
            <a:r>
              <a:rPr lang="en-US" dirty="0" err="1" smtClean="0"/>
              <a:t>নদী</a:t>
            </a:r>
            <a:endParaRPr lang="en-US" dirty="0"/>
          </a:p>
        </p:txBody>
      </p:sp>
      <p:sp>
        <p:nvSpPr>
          <p:cNvPr id="11" name="TextBox 10"/>
          <p:cNvSpPr txBox="1"/>
          <p:nvPr/>
        </p:nvSpPr>
        <p:spPr>
          <a:xfrm>
            <a:off x="9299574" y="4430118"/>
            <a:ext cx="2778126" cy="461665"/>
          </a:xfrm>
          <a:prstGeom prst="rect">
            <a:avLst/>
          </a:prstGeom>
          <a:solidFill>
            <a:srgbClr val="00B0F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square" rtlCol="0">
            <a:spAutoFit/>
          </a:bodyPr>
          <a:lstStyle/>
          <a:p>
            <a:r>
              <a:rPr lang="en-US" sz="2400" dirty="0" err="1" smtClean="0">
                <a:solidFill>
                  <a:srgbClr val="002060"/>
                </a:solidFill>
                <a:latin typeface="NikoshBAN" pitchFamily="2" charset="0"/>
                <a:cs typeface="NikoshBAN" pitchFamily="2" charset="0"/>
              </a:rPr>
              <a:t>আহসান</a:t>
            </a:r>
            <a:r>
              <a:rPr lang="en-US" sz="2400" dirty="0" smtClean="0">
                <a:solidFill>
                  <a:srgbClr val="002060"/>
                </a:solidFill>
                <a:latin typeface="NikoshBAN" pitchFamily="2" charset="0"/>
                <a:cs typeface="NikoshBAN" pitchFamily="2" charset="0"/>
              </a:rPr>
              <a:t> </a:t>
            </a:r>
            <a:r>
              <a:rPr lang="en-US" sz="2400" dirty="0" err="1" smtClean="0">
                <a:solidFill>
                  <a:srgbClr val="002060"/>
                </a:solidFill>
                <a:latin typeface="NikoshBAN" pitchFamily="2" charset="0"/>
                <a:cs typeface="NikoshBAN" pitchFamily="2" charset="0"/>
              </a:rPr>
              <a:t>মন্জিল</a:t>
            </a:r>
            <a:endParaRPr lang="en-US" sz="2400" dirty="0">
              <a:solidFill>
                <a:srgbClr val="002060"/>
              </a:solidFill>
              <a:latin typeface="NikoshBAN" pitchFamily="2" charset="0"/>
              <a:cs typeface="NikoshBAN" pitchFamily="2" charset="0"/>
            </a:endParaRPr>
          </a:p>
        </p:txBody>
      </p:sp>
    </p:spTree>
    <p:extLst>
      <p:ext uri="{BB962C8B-B14F-4D97-AF65-F5344CB8AC3E}">
        <p14:creationId xmlns:p14="http://schemas.microsoft.com/office/powerpoint/2010/main" val="15789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fltVal val="0"/>
                                          </p:val>
                                        </p:tav>
                                        <p:tav tm="100000">
                                          <p:val>
                                            <p:strVal val="#ppt_w"/>
                                          </p:val>
                                        </p:tav>
                                      </p:tavLst>
                                    </p:anim>
                                    <p:anim calcmode="lin" valueType="num">
                                      <p:cBhvr>
                                        <p:cTn id="25" dur="1000" fill="hold"/>
                                        <p:tgtEl>
                                          <p:spTgt spid="8"/>
                                        </p:tgtEl>
                                        <p:attrNameLst>
                                          <p:attrName>ppt_h</p:attrName>
                                        </p:attrNameLst>
                                      </p:cBhvr>
                                      <p:tavLst>
                                        <p:tav tm="0">
                                          <p:val>
                                            <p:fltVal val="0"/>
                                          </p:val>
                                        </p:tav>
                                        <p:tav tm="100000">
                                          <p:val>
                                            <p:strVal val="#ppt_h"/>
                                          </p:val>
                                        </p:tav>
                                      </p:tavLst>
                                    </p:anim>
                                    <p:anim calcmode="lin" valueType="num">
                                      <p:cBhvr>
                                        <p:cTn id="26" dur="1000" fill="hold"/>
                                        <p:tgtEl>
                                          <p:spTgt spid="8"/>
                                        </p:tgtEl>
                                        <p:attrNameLst>
                                          <p:attrName>style.rotation</p:attrName>
                                        </p:attrNameLst>
                                      </p:cBhvr>
                                      <p:tavLst>
                                        <p:tav tm="0">
                                          <p:val>
                                            <p:fltVal val="90"/>
                                          </p:val>
                                        </p:tav>
                                        <p:tav tm="100000">
                                          <p:val>
                                            <p:fltVal val="0"/>
                                          </p:val>
                                        </p:tav>
                                      </p:tavLst>
                                    </p:anim>
                                    <p:animEffect transition="in" filter="fade">
                                      <p:cBhvr>
                                        <p:cTn id="27" dur="1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1+#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additive="base">
                                        <p:cTn id="38" dur="500" fill="hold"/>
                                        <p:tgtEl>
                                          <p:spTgt spid="2"/>
                                        </p:tgtEl>
                                        <p:attrNameLst>
                                          <p:attrName>ppt_x</p:attrName>
                                        </p:attrNameLst>
                                      </p:cBhvr>
                                      <p:tavLst>
                                        <p:tav tm="0">
                                          <p:val>
                                            <p:strVal val="#ppt_x"/>
                                          </p:val>
                                        </p:tav>
                                        <p:tav tm="100000">
                                          <p:val>
                                            <p:strVal val="#ppt_x"/>
                                          </p:val>
                                        </p:tav>
                                      </p:tavLst>
                                    </p:anim>
                                    <p:anim calcmode="lin" valueType="num">
                                      <p:cBhvr additive="base">
                                        <p:cTn id="3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1+#ppt_w/2"/>
                                          </p:val>
                                        </p:tav>
                                        <p:tav tm="100000">
                                          <p:val>
                                            <p:strVal val="#ppt_x"/>
                                          </p:val>
                                        </p:tav>
                                      </p:tavLst>
                                    </p:anim>
                                    <p:anim calcmode="lin" valueType="num">
                                      <p:cBhvr additive="base">
                                        <p:cTn id="45"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75000">
              <a:srgbClr val="01A78F"/>
            </a:gs>
            <a:gs pos="100000">
              <a:srgbClr val="3366FF"/>
            </a:gs>
          </a:gsLst>
          <a:lin ang="189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568326" y="4943802"/>
            <a:ext cx="11083816" cy="1600201"/>
          </a:xfrm>
          <a:prstGeom prst="rect">
            <a:avLst/>
          </a:prstGeom>
          <a:solidFill>
            <a:srgbClr val="00B0F0"/>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2000" b="1" dirty="0" smtClean="0">
                <a:ln w="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মুঘল আমলে বরিশালের জামালপুর পরগনার জমিদার শেখ এনায়েতউল্লাহ এ প্রসাদটি তৈরি করেন। আঠারো শতকে তাঁর পুত্র শেখ মতিউল্লাহ বাণিজ্যিক কেন্দ্র হিসাবে ব্যবহারের উদ্দেশ্যে প্রসাদটি ফরাসি বণিকদের কাছে বিক্রি করে দেন। </a:t>
            </a:r>
            <a:endParaRPr lang="en-US" sz="2000" b="1" dirty="0">
              <a:ln w="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81" y="171450"/>
            <a:ext cx="5891953" cy="371475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1" y="171448"/>
            <a:ext cx="5638800" cy="371475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4" name="Rounded Rectangle 3"/>
          <p:cNvSpPr/>
          <p:nvPr/>
        </p:nvSpPr>
        <p:spPr>
          <a:xfrm>
            <a:off x="1651000" y="4034820"/>
            <a:ext cx="2286000" cy="52322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latin typeface="NikoshBAN" pitchFamily="2" charset="0"/>
              <a:cs typeface="NikoshBAN" pitchFamily="2" charset="0"/>
            </a:endParaRPr>
          </a:p>
          <a:p>
            <a:pPr algn="ctr"/>
            <a:r>
              <a:rPr lang="bn-BD" sz="2400" b="1" dirty="0" smtClean="0">
                <a:latin typeface="NikoshBAN" pitchFamily="2" charset="0"/>
                <a:cs typeface="NikoshBAN" pitchFamily="2" charset="0"/>
              </a:rPr>
              <a:t>মোঘল </a:t>
            </a:r>
            <a:r>
              <a:rPr lang="bn-BD" sz="2400" b="1" dirty="0">
                <a:latin typeface="NikoshBAN" pitchFamily="2" charset="0"/>
                <a:cs typeface="NikoshBAN" pitchFamily="2" charset="0"/>
              </a:rPr>
              <a:t>আমল </a:t>
            </a:r>
            <a:endParaRPr lang="en-US" sz="2400" b="1" dirty="0">
              <a:latin typeface="NikoshBAN" pitchFamily="2" charset="0"/>
              <a:cs typeface="NikoshBAN" pitchFamily="2" charset="0"/>
            </a:endParaRPr>
          </a:p>
          <a:p>
            <a:pPr algn="ctr"/>
            <a:endParaRPr lang="en-US" sz="2400" b="1" dirty="0"/>
          </a:p>
        </p:txBody>
      </p:sp>
      <p:sp>
        <p:nvSpPr>
          <p:cNvPr id="8" name="Rounded Rectangle 7"/>
          <p:cNvSpPr/>
          <p:nvPr/>
        </p:nvSpPr>
        <p:spPr>
          <a:xfrm>
            <a:off x="8411311" y="4038600"/>
            <a:ext cx="2286000" cy="523220"/>
          </a:xfrm>
          <a:prstGeom prst="round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2400" b="1" dirty="0">
                <a:latin typeface="NikoshBAN" pitchFamily="2" charset="0"/>
                <a:cs typeface="NikoshBAN" pitchFamily="2" charset="0"/>
              </a:rPr>
              <a:t>ফরাসি বণিক </a:t>
            </a:r>
            <a:endParaRPr lang="en-US" sz="2400" b="1" dirty="0">
              <a:latin typeface="NikoshBAN" pitchFamily="2" charset="0"/>
              <a:cs typeface="NikoshBAN" pitchFamily="2" charset="0"/>
            </a:endParaRPr>
          </a:p>
        </p:txBody>
      </p:sp>
    </p:spTree>
    <p:extLst>
      <p:ext uri="{BB962C8B-B14F-4D97-AF65-F5344CB8AC3E}">
        <p14:creationId xmlns:p14="http://schemas.microsoft.com/office/powerpoint/2010/main" val="86022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18900000" scaled="0"/>
        </a:gradFill>
        <a:effectLst/>
      </p:bgPr>
    </p:bg>
    <p:spTree>
      <p:nvGrpSpPr>
        <p:cNvPr id="1" name=""/>
        <p:cNvGrpSpPr/>
        <p:nvPr/>
      </p:nvGrpSpPr>
      <p:grpSpPr>
        <a:xfrm>
          <a:off x="0" y="0"/>
          <a:ext cx="0" cy="0"/>
          <a:chOff x="0" y="0"/>
          <a:chExt cx="0" cy="0"/>
        </a:xfrm>
      </p:grpSpPr>
      <p:pic>
        <p:nvPicPr>
          <p:cNvPr id="1026" name="Picture 2" descr="Khwaja Alimullah 1854 A | Dhaka Nawab Family | Flick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489" y="317501"/>
            <a:ext cx="3130549" cy="3262214"/>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09E8E84-426E-40DD-AFC4-6F175D3DCCD1}">
              <a14:hiddenFill xmlns:a14="http://schemas.microsoft.com/office/drawing/2010/main">
                <a:solidFill>
                  <a:srgbClr val="FFFFFF"/>
                </a:solidFill>
              </a14:hiddenFill>
            </a:ext>
          </a:extLst>
        </p:spPr>
      </p:pic>
      <p:sp>
        <p:nvSpPr>
          <p:cNvPr id="6" name="TextBox 5"/>
          <p:cNvSpPr txBox="1"/>
          <p:nvPr/>
        </p:nvSpPr>
        <p:spPr>
          <a:xfrm rot="21395006">
            <a:off x="668338" y="3647162"/>
            <a:ext cx="2747962" cy="523220"/>
          </a:xfrm>
          <a:prstGeom prst="rect">
            <a:avLst/>
          </a:prstGeom>
          <a:solidFill>
            <a:srgbClr val="FF0000"/>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rtlCol="0">
            <a:spAutoFit/>
          </a:bodyPr>
          <a:lstStyle/>
          <a:p>
            <a:r>
              <a:rPr lang="en-US" sz="2800" dirty="0" err="1" smtClean="0">
                <a:latin typeface="NikoshBAN" pitchFamily="2" charset="0"/>
                <a:cs typeface="NikoshBAN" pitchFamily="2" charset="0"/>
              </a:rPr>
              <a:t>খাজা</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আলিমুল্লাহ্</a:t>
            </a:r>
            <a:r>
              <a:rPr lang="en-US" sz="2800" dirty="0" smtClean="0">
                <a:latin typeface="NikoshBAN" pitchFamily="2" charset="0"/>
                <a:cs typeface="NikoshBAN" pitchFamily="2" charset="0"/>
              </a:rPr>
              <a:t>‌ </a:t>
            </a:r>
            <a:endParaRPr lang="en-US" sz="2800" dirty="0">
              <a:latin typeface="NikoshBAN" pitchFamily="2" charset="0"/>
              <a:cs typeface="NikoshBAN" pitchFamily="2" charset="0"/>
            </a:endParaRPr>
          </a:p>
        </p:txBody>
      </p:sp>
      <p:sp>
        <p:nvSpPr>
          <p:cNvPr id="9" name="TextBox 8"/>
          <p:cNvSpPr txBox="1"/>
          <p:nvPr/>
        </p:nvSpPr>
        <p:spPr>
          <a:xfrm>
            <a:off x="4414836" y="3725694"/>
            <a:ext cx="3065464" cy="523220"/>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2800" dirty="0" err="1" smtClean="0">
                <a:latin typeface="NikoshBAN" pitchFamily="2" charset="0"/>
                <a:cs typeface="NikoshBAN" pitchFamily="2" charset="0"/>
              </a:rPr>
              <a:t>খাজা</a:t>
            </a:r>
            <a:r>
              <a:rPr lang="bn-BD" sz="2800" dirty="0" smtClean="0">
                <a:latin typeface="NikoshBAN" pitchFamily="2" charset="0"/>
                <a:cs typeface="NikoshBAN" pitchFamily="2" charset="0"/>
              </a:rPr>
              <a:t> আব্দুল গণি </a:t>
            </a:r>
            <a:endParaRPr lang="en-US" sz="2800" dirty="0">
              <a:latin typeface="NikoshBAN" pitchFamily="2" charset="0"/>
              <a:cs typeface="NikoshBAN" pitchFamily="2"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5700" y="317501"/>
            <a:ext cx="3162300" cy="3262213"/>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11" name="TextBox 10"/>
          <p:cNvSpPr txBox="1"/>
          <p:nvPr/>
        </p:nvSpPr>
        <p:spPr>
          <a:xfrm rot="671510">
            <a:off x="7950602" y="3612307"/>
            <a:ext cx="3847698" cy="523220"/>
          </a:xfrm>
          <a:prstGeom prst="rect">
            <a:avLst/>
          </a:prstGeom>
          <a:solidFill>
            <a:srgbClr val="FFFF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square" rtlCol="0">
            <a:spAutoFit/>
          </a:bodyPr>
          <a:lstStyle/>
          <a:p>
            <a:r>
              <a:rPr lang="en-US" sz="2800" dirty="0" err="1" smtClean="0">
                <a:latin typeface="NikoshBAN" pitchFamily="2" charset="0"/>
                <a:cs typeface="NikoshBAN" pitchFamily="2" charset="0"/>
              </a:rPr>
              <a:t>খাজা</a:t>
            </a:r>
            <a:r>
              <a:rPr lang="en-US" sz="2800" dirty="0" smtClean="0">
                <a:latin typeface="NikoshBAN" pitchFamily="2" charset="0"/>
                <a:cs typeface="NikoshBAN" pitchFamily="2" charset="0"/>
              </a:rPr>
              <a:t> আ</a:t>
            </a:r>
            <a:r>
              <a:rPr lang="bn-BD" sz="2800" dirty="0" smtClean="0">
                <a:latin typeface="NikoshBAN" pitchFamily="2" charset="0"/>
                <a:cs typeface="NikoshBAN" pitchFamily="2" charset="0"/>
              </a:rPr>
              <a:t>হসান উল্লাহ </a:t>
            </a:r>
            <a:endParaRPr lang="en-US" sz="2800" dirty="0">
              <a:latin typeface="NikoshBAN" pitchFamily="2" charset="0"/>
              <a:cs typeface="NikoshBAN" pitchFamily="2"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9093" y="317501"/>
            <a:ext cx="3644107" cy="326221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3" name="Rectangle 12"/>
          <p:cNvSpPr/>
          <p:nvPr/>
        </p:nvSpPr>
        <p:spPr>
          <a:xfrm>
            <a:off x="357189" y="4650383"/>
            <a:ext cx="11344274" cy="1927315"/>
          </a:xfrm>
          <a:prstGeom prst="rect">
            <a:avLst/>
          </a:prstGeom>
          <a:solidFill>
            <a:srgbClr val="FFFF00"/>
          </a:solidFill>
          <a:ln w="28575">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2800" dirty="0" smtClean="0">
                <a:solidFill>
                  <a:srgbClr val="FF0000"/>
                </a:solidFill>
                <a:latin typeface="NikoshBAN" panose="02000000000000000000" pitchFamily="2" charset="0"/>
                <a:cs typeface="NikoshBAN" panose="02000000000000000000" pitchFamily="2" charset="0"/>
              </a:rPr>
              <a:t>১৮৩০ </a:t>
            </a:r>
            <a:r>
              <a:rPr lang="bn-BD" sz="2800" dirty="0" smtClean="0">
                <a:solidFill>
                  <a:srgbClr val="002060"/>
                </a:solidFill>
                <a:latin typeface="NikoshBAN" panose="02000000000000000000" pitchFamily="2" charset="0"/>
                <a:cs typeface="NikoshBAN" panose="02000000000000000000" pitchFamily="2" charset="0"/>
              </a:rPr>
              <a:t>সালে খাজা আলিমুল্লাহ্‌ ফরাসিদের নিকট থেকে প্রসাদটি ক্রয় করে এটিকে আবার প্রাসাদে পরিণত করেন। এই প্রসাদকে কেন্দ্র করে খাজা আব্দুল গণি এটিকে প্রধান ভবন নির্মাণ করেন। তিনি তাঁর পুত্র খাজা আহসানউল্লাহর  নামানুসারে ভবনটির নামকরণ করেন আহসান মঞ্জিল ।</a:t>
            </a:r>
            <a:endParaRPr lang="en-US" sz="280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1673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Rectangle 2"/>
          <p:cNvSpPr/>
          <p:nvPr/>
        </p:nvSpPr>
        <p:spPr>
          <a:xfrm>
            <a:off x="1185864" y="5688013"/>
            <a:ext cx="8829673" cy="509587"/>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2400" dirty="0" smtClean="0">
                <a:solidFill>
                  <a:srgbClr val="002060"/>
                </a:solidFill>
                <a:latin typeface="NikoshBAN" panose="02000000000000000000" pitchFamily="2" charset="0"/>
                <a:cs typeface="NikoshBAN" panose="02000000000000000000" pitchFamily="2" charset="0"/>
              </a:rPr>
              <a:t>এই প্রাসাদে রয়েছে লম্বা বারান্দা, জলসাঘর, দরবারহল এবং রংমহল। </a:t>
            </a:r>
            <a:endParaRPr lang="en-US" sz="2400" dirty="0">
              <a:solidFill>
                <a:srgbClr val="002060"/>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772" y="257174"/>
            <a:ext cx="8617765" cy="517066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2049825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effectLst/>
      </p:bgPr>
    </p:bg>
    <p:spTree>
      <p:nvGrpSpPr>
        <p:cNvPr id="1" name=""/>
        <p:cNvGrpSpPr/>
        <p:nvPr/>
      </p:nvGrpSpPr>
      <p:grpSpPr>
        <a:xfrm>
          <a:off x="0" y="0"/>
          <a:ext cx="0" cy="0"/>
          <a:chOff x="0" y="0"/>
          <a:chExt cx="0" cy="0"/>
        </a:xfrm>
      </p:grpSpPr>
      <p:sp>
        <p:nvSpPr>
          <p:cNvPr id="3" name="Rectangle 2"/>
          <p:cNvSpPr/>
          <p:nvPr/>
        </p:nvSpPr>
        <p:spPr>
          <a:xfrm>
            <a:off x="360363" y="4749801"/>
            <a:ext cx="11641137" cy="1962150"/>
          </a:xfrm>
          <a:prstGeom prst="rect">
            <a:avLst/>
          </a:prstGeom>
          <a:solidFill>
            <a:srgbClr val="92D050"/>
          </a:solidFill>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4000" dirty="0" smtClean="0">
                <a:solidFill>
                  <a:schemeClr val="tx1"/>
                </a:solidFill>
                <a:latin typeface="NikoshBAN" panose="02000000000000000000" pitchFamily="2" charset="0"/>
                <a:cs typeface="NikoshBAN" panose="02000000000000000000" pitchFamily="2" charset="0"/>
              </a:rPr>
              <a:t>বর্তমানে এটি জাদুঘর হিসাবে ব্যবহৃত হচ্ছে। আহসান মঞ্জিল বাংলাদেশের একটি উল্লেখযোগ্য স্থাপত্য নিদর্শন। </a:t>
            </a:r>
            <a:endParaRPr lang="en-US" sz="4000" dirty="0">
              <a:solidFill>
                <a:schemeClr val="tx1"/>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463" y="407175"/>
            <a:ext cx="5519737" cy="3555225"/>
          </a:xfrm>
          <a:prstGeom prst="rect">
            <a:avLst/>
          </a:prstGeom>
          <a:ln>
            <a:noFill/>
          </a:ln>
          <a:effectLst>
            <a:glow rad="228600">
              <a:schemeClr val="accent2">
                <a:satMod val="175000"/>
                <a:alpha val="40000"/>
              </a:schemeClr>
            </a:glow>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3401" y="775475"/>
            <a:ext cx="4857504" cy="3186925"/>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Tree>
    <p:extLst>
      <p:ext uri="{BB962C8B-B14F-4D97-AF65-F5344CB8AC3E}">
        <p14:creationId xmlns:p14="http://schemas.microsoft.com/office/powerpoint/2010/main" val="1542148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410</TotalTime>
  <Words>504</Words>
  <Application>Microsoft Office PowerPoint</Application>
  <PresentationFormat>Custom</PresentationFormat>
  <Paragraphs>95</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Masuda Khatun</cp:lastModifiedBy>
  <cp:revision>47</cp:revision>
  <dcterms:created xsi:type="dcterms:W3CDTF">2016-05-14T07:07:46Z</dcterms:created>
  <dcterms:modified xsi:type="dcterms:W3CDTF">2023-04-06T17:06:16Z</dcterms:modified>
</cp:coreProperties>
</file>