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8" r:id="rId2"/>
    <p:sldId id="256" r:id="rId3"/>
    <p:sldId id="272" r:id="rId4"/>
    <p:sldId id="257" r:id="rId5"/>
    <p:sldId id="268" r:id="rId6"/>
    <p:sldId id="274" r:id="rId7"/>
    <p:sldId id="277" r:id="rId8"/>
    <p:sldId id="279" r:id="rId9"/>
    <p:sldId id="259" r:id="rId10"/>
    <p:sldId id="262" r:id="rId11"/>
    <p:sldId id="269" r:id="rId12"/>
    <p:sldId id="273" r:id="rId13"/>
    <p:sldId id="263" r:id="rId14"/>
    <p:sldId id="264" r:id="rId15"/>
    <p:sldId id="265" r:id="rId16"/>
    <p:sldId id="266" r:id="rId17"/>
    <p:sldId id="271" r:id="rId18"/>
    <p:sldId id="260" r:id="rId19"/>
    <p:sldId id="270" r:id="rId20"/>
    <p:sldId id="261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7FE0482-714E-4097-AFEB-BC87E0CDE3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52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939D-78A1-4067-BE05-627860A9C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282833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D97DE-9A34-41D5-86C9-52F999D0C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71373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E43CF7DB-4FDF-43E5-8052-79CA4CC9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70148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110AD-68CE-49A0-A9F3-6544EDBEF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282447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12E1-6094-427F-B013-C6B4D3D8A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78951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C634-6631-4AEB-ACD1-B2D507201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36715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A08A-DE95-4019-82C8-AF78DC925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62788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F4939-48C6-4EE3-8E89-3E216D47E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56310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B661C-9669-4B5B-A92E-613DA0B3B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215055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5C0D-4EE8-431D-B676-43A4CC230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617302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11EF6-7485-4E82-B41B-4AEE37309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080746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BE038D27-083B-469C-A8F8-1CE87BA5C47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421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942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10588" cy="1325563"/>
          </a:xfrm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السلام عليكم و رحمة الله</a:t>
            </a:r>
            <a:r>
              <a:rPr lang="en-US" altLang="en-US" b="1">
                <a:solidFill>
                  <a:srgbClr val="FF0000"/>
                </a:solidFill>
              </a:rPr>
              <a:t/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7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6000" b="1">
                <a:solidFill>
                  <a:srgbClr val="FF0000"/>
                </a:solidFill>
              </a:rPr>
              <a:t>أهلا و سهلا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60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ar-SA" altLang="en-US" sz="27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/>
            </a:r>
            <a:br>
              <a:rPr lang="en-US" altLang="en-US" sz="2700" b="1">
                <a:solidFill>
                  <a:srgbClr val="FF0000"/>
                </a:solidFill>
              </a:rPr>
            </a:br>
            <a:endParaRPr lang="en-US" altLang="en-US" sz="2700" b="1">
              <a:solidFill>
                <a:srgbClr val="FF0000"/>
              </a:solidFill>
            </a:endParaRPr>
          </a:p>
        </p:txBody>
      </p:sp>
      <p:pic>
        <p:nvPicPr>
          <p:cNvPr id="12296" name="Picture 8" descr="images (7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33528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000" b="1">
                <a:solidFill>
                  <a:srgbClr val="FF0066"/>
                </a:solidFill>
              </a:rPr>
              <a:t>أقرأ المقالة\القصة على الطلاب كقراءة توجيهية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2" y="642937"/>
            <a:ext cx="4954567" cy="1219200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b="1" dirty="0">
                <a:solidFill>
                  <a:schemeClr val="tx1"/>
                </a:solidFill>
              </a:rPr>
              <a:t>القراءة التوجيهية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92434130_1079283609114320_873966072964631756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5867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93014157_1079284792447535_1277592228977442816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05800" cy="548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ar-SA" altLang="en-US" sz="3700" b="1">
                <a:solidFill>
                  <a:srgbClr val="FF0066"/>
                </a:solidFill>
              </a:rPr>
              <a:t>القراءة الجهرية</a:t>
            </a:r>
            <a:br>
              <a:rPr lang="ar-SA" altLang="en-US" sz="3700" b="1">
                <a:solidFill>
                  <a:srgbClr val="FF0066"/>
                </a:solidFill>
              </a:rPr>
            </a:br>
            <a:r>
              <a:rPr lang="ar-SA" altLang="en-US" sz="1900" b="1">
                <a:solidFill>
                  <a:srgbClr val="FF0066"/>
                </a:solidFill>
              </a:rPr>
              <a:t>(العمل الانفرادي)</a:t>
            </a:r>
            <a:endParaRPr lang="en-US" altLang="en-US" sz="1900" b="1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84400"/>
            <a:ext cx="7696200" cy="3759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900" b="1"/>
              <a:t>أمر الطلاب لقراءة القصة جهرا.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900" b="1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981200"/>
          </a:xfrm>
        </p:spPr>
        <p:txBody>
          <a:bodyPr/>
          <a:lstStyle/>
          <a:p>
            <a:r>
              <a:rPr lang="ar-SA" altLang="en-US" sz="3700" b="1">
                <a:solidFill>
                  <a:srgbClr val="FF0066"/>
                </a:solidFill>
              </a:rPr>
              <a:t>القراءة الصامتة</a:t>
            </a:r>
            <a:br>
              <a:rPr lang="ar-SA" altLang="en-US" sz="3700" b="1">
                <a:solidFill>
                  <a:srgbClr val="FF0066"/>
                </a:solidFill>
              </a:rPr>
            </a:br>
            <a:r>
              <a:rPr lang="ar-SA" altLang="en-US" sz="1700" b="1">
                <a:solidFill>
                  <a:srgbClr val="FF0066"/>
                </a:solidFill>
              </a:rPr>
              <a:t>(العمل الانفرادي)</a:t>
            </a:r>
            <a:endParaRPr lang="en-US" altLang="en-US" sz="1700" b="1">
              <a:solidFill>
                <a:srgbClr val="FF00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40750" cy="4422775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أمر الطلاب لقراءة القصة صامتين. وأمرهم</a:t>
            </a: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لوضع الخط تحت الكلمات الجديدة بالرصاص</a:t>
            </a:r>
            <a:endParaRPr lang="en-US" altLang="en-US" sz="4400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600200"/>
          </a:xfrm>
        </p:spPr>
        <p:txBody>
          <a:bodyPr/>
          <a:lstStyle/>
          <a:p>
            <a:r>
              <a:rPr lang="ar-SA" altLang="en-US" b="1">
                <a:solidFill>
                  <a:srgbClr val="CC0066"/>
                </a:solidFill>
              </a:rPr>
              <a:t>بيان معاني الكلمات الجديدة</a:t>
            </a:r>
            <a:br>
              <a:rPr lang="ar-SA" altLang="en-US" b="1">
                <a:solidFill>
                  <a:srgbClr val="CC0066"/>
                </a:solidFill>
              </a:rPr>
            </a:br>
            <a:r>
              <a:rPr lang="ar-SA" altLang="en-US" sz="2900" b="1">
                <a:solidFill>
                  <a:srgbClr val="CC0066"/>
                </a:solidFill>
              </a:rPr>
              <a:t>(العمل الجماعي)</a:t>
            </a:r>
            <a:endParaRPr lang="en-US" altLang="en-US" sz="2900" b="1">
              <a:solidFill>
                <a:srgbClr val="CC0066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82000" cy="2819400"/>
          </a:xfrm>
        </p:spPr>
        <p:txBody>
          <a:bodyPr/>
          <a:lstStyle/>
          <a:p>
            <a:pPr rtl="1"/>
            <a:r>
              <a:rPr lang="ar-SA" altLang="en-US" sz="4500" b="1"/>
              <a:t>أقسم الطلاب إلى ثماني مجموعات. أمرهم لاستخراج الكلمات الجديدة عند الجميع في المجموع بعد المناقشة بينهم.</a:t>
            </a:r>
            <a:endParaRPr lang="en-US" altLang="en-US" sz="4500" b="1"/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92206220_1079283759114305_3469797795177693184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7724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altLang="en-US" sz="3600">
                <a:solidFill>
                  <a:schemeClr val="tx1"/>
                </a:solidFill>
              </a:rPr>
              <a:t>اجب عن الأسئلة شفهيا وكتابة مستخدما للكلمات بين القوسين كما في المثال:</a:t>
            </a:r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905000"/>
            <a:ext cx="7696200" cy="40386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1- لماذا تأخرت؟ (في المكتب): ..............-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2- لماذا تأخرت؟ (في السوق): ..............-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3- لماذا تأخرت؟ (في المدرسة): ..............-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4- لماذا تأخرت؟ (في المستشفى): ..............-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b="1"/>
              <a:t>5- لماذا تأخرت؟ (في المطار): ..............-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الواجب المنزلي</a:t>
            </a:r>
            <a:endParaRPr lang="en-US" altLang="en-US" b="1">
              <a:solidFill>
                <a:srgbClr val="FF0000"/>
              </a:solidFill>
            </a:endParaRPr>
          </a:p>
        </p:txBody>
      </p:sp>
      <p:pic>
        <p:nvPicPr>
          <p:cNvPr id="21511" name="Picture 7" descr="images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2505075"/>
            <a:ext cx="3519487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510588" cy="990600"/>
          </a:xfrm>
        </p:spPr>
        <p:txBody>
          <a:bodyPr/>
          <a:lstStyle/>
          <a:p>
            <a:pPr algn="r"/>
            <a:r>
              <a:rPr lang="ar-SA" altLang="en-US" sz="5600"/>
              <a:t> </a:t>
            </a:r>
            <a:r>
              <a:rPr lang="ar-SA" altLang="en-US" sz="6600">
                <a:solidFill>
                  <a:schemeClr val="tx1"/>
                </a:solidFill>
              </a:rPr>
              <a:t>اجب عن الأسئلة التالية:</a:t>
            </a:r>
            <a:endParaRPr lang="en-US" altLang="en-US" sz="6600">
              <a:solidFill>
                <a:schemeClr val="tx1"/>
              </a:solidFill>
            </a:endParaRPr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1676400" y="3429000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/>
            <a:endParaRPr lang="bn-I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212" name="Rectangle 60"/>
          <p:cNvSpPr>
            <a:spLocks noChangeArrowheads="1"/>
          </p:cNvSpPr>
          <p:nvPr/>
        </p:nvSpPr>
        <p:spPr bwMode="auto">
          <a:xfrm>
            <a:off x="2133600" y="2286000"/>
            <a:ext cx="6092825" cy="277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ar-SA" altLang="en-US" sz="3600"/>
              <a:t>1-متى موعد الاختبار؟</a:t>
            </a:r>
          </a:p>
          <a:p>
            <a:pPr algn="r"/>
            <a:r>
              <a:rPr lang="ar-SA" altLang="en-US" sz="3600"/>
              <a:t>2- هل بدأ ماجد المذاكرة؟</a:t>
            </a:r>
          </a:p>
          <a:p>
            <a:pPr algn="r"/>
            <a:r>
              <a:rPr lang="ar-SA" altLang="en-US" sz="3600"/>
              <a:t>3- متى وصل علي؟</a:t>
            </a:r>
          </a:p>
          <a:p>
            <a:pPr algn="r"/>
            <a:r>
              <a:rPr lang="ar-SA" altLang="en-US" sz="3600"/>
              <a:t>4- لماذا تأخر علي؟</a:t>
            </a:r>
          </a:p>
          <a:p>
            <a:pPr algn="r"/>
            <a:endParaRPr lang="en-US" altLang="en-US" sz="320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ar-SA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تعريف</a:t>
            </a:r>
            <a:endParaRPr lang="en-US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114800" cy="4191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محمد طريق الإسلام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محاضر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مدرسة الصديقية الكامل بزينيده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رقم المتجول: 01719974932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29063" cy="4648200"/>
          </a:xfrm>
        </p:spPr>
        <p:txBody>
          <a:bodyPr/>
          <a:lstStyle/>
          <a:p>
            <a:pPr algn="r" rtl="1"/>
            <a:endParaRPr lang="en-US" altLang="en-US" sz="2700" b="1"/>
          </a:p>
          <a:p>
            <a:pPr algn="r" rtl="1"/>
            <a:endParaRPr lang="en-US" altLang="en-US" sz="2700" b="1"/>
          </a:p>
          <a:p>
            <a:pPr lvl="4" algn="r" rtl="1"/>
            <a:endParaRPr lang="en-US" altLang="en-US" sz="1800" b="1"/>
          </a:p>
          <a:p>
            <a:pPr lvl="4" algn="r" rtl="1"/>
            <a:endParaRPr lang="en-US" altLang="en-US" sz="1800" b="1"/>
          </a:p>
          <a:p>
            <a:pPr algn="r" rtl="1"/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الثامن من الداخل 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مادة:</a:t>
            </a:r>
            <a:r>
              <a:rPr lang="en-US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اللغة العربية الاتصالية</a:t>
            </a: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الموضوع: في حرم المدرسة</a:t>
            </a: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الوقت: 40 دقيقة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FontTx/>
              <a:buNone/>
            </a:pPr>
            <a:endParaRPr lang="en-US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7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pPr algn="ctr"/>
            <a:r>
              <a:rPr lang="en-US" altLang="en-US" sz="8200" b="1">
                <a:solidFill>
                  <a:srgbClr val="FF0000"/>
                </a:solidFill>
              </a:rPr>
              <a:t>}{{}</a:t>
            </a:r>
            <a:r>
              <a:rPr lang="ar-SA" altLang="en-US" sz="8200" b="1">
                <a:solidFill>
                  <a:srgbClr val="FF0000"/>
                </a:solidFill>
              </a:rPr>
              <a:t> شكرا للجميع</a:t>
            </a:r>
            <a:r>
              <a:rPr lang="en-US" altLang="en-US" sz="8200" b="1">
                <a:solidFill>
                  <a:srgbClr val="FF0000"/>
                </a:solidFill>
              </a:rPr>
              <a:t>{}}{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 descr="DT6S2FFWkAEu2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60198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IN" altLang="en-US" sz="3700">
                <a:cs typeface="Vrinda" panose="020B0802040204020203" pitchFamily="34" charset="0"/>
              </a:rPr>
              <a:t>পরিচিতি</a:t>
            </a:r>
            <a:endParaRPr lang="en-US" altLang="en-US" sz="3700">
              <a:cs typeface="Vrinda" panose="020B0802040204020203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9838" cy="4038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শিক্ষক পরিচিতি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 মোঃ তরিকুল ইসলাম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      প্রভাষক</a:t>
            </a:r>
            <a:endParaRPr lang="bn-IN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ঝিনাইদহ সিদ্দিকীয়া কামিল মাদ্রাসা, ঝিনাইদহ।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মোবাইল: 01719974932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779838" cy="4038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পাঠ</a:t>
            </a:r>
            <a:r>
              <a:rPr lang="en-US" altLang="en-US" sz="2100">
                <a:cs typeface="Vrinda" panose="020B0802040204020203" pitchFamily="34" charset="0"/>
              </a:rPr>
              <a:t>পরিচিতি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n-IN" altLang="en-US" sz="2100">
                <a:cs typeface="Vrinda" panose="020B0802040204020203" pitchFamily="34" charset="0"/>
              </a:rPr>
              <a:t>শ্রেনিঃ </a:t>
            </a:r>
            <a:r>
              <a:rPr lang="en-US" altLang="en-US" sz="2100">
                <a:cs typeface="Vrinda" panose="020B0802040204020203" pitchFamily="34" charset="0"/>
              </a:rPr>
              <a:t>দাখিল </a:t>
            </a:r>
            <a:r>
              <a:rPr lang="bn-IN" altLang="en-US" sz="2100">
                <a:cs typeface="Vrinda" panose="020B0802040204020203" pitchFamily="34" charset="0"/>
              </a:rPr>
              <a:t>৮ম</a:t>
            </a:r>
            <a:r>
              <a:rPr lang="en-US" altLang="en-US" sz="2100">
                <a:cs typeface="Vrinda" panose="020B0802040204020203" pitchFamily="34" charset="0"/>
              </a:rPr>
              <a:t> শ্রেণি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n-IN" altLang="en-US" sz="2100">
                <a:cs typeface="Vrinda" panose="020B0802040204020203" pitchFamily="34" charset="0"/>
              </a:rPr>
              <a:t>বিষয়ঃ আরবি ১ম পত্র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অধ্যায়: </a:t>
            </a:r>
            <a:r>
              <a:rPr lang="bn-IN" altLang="en-US" sz="2100">
                <a:cs typeface="Vrinda" panose="020B0802040204020203" pitchFamily="34" charset="0"/>
              </a:rPr>
              <a:t>ত্রয়োদশ পাঠ </a:t>
            </a: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সময়: ৪০ মিনিট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bn-IN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/>
          </a:p>
        </p:txBody>
      </p:sp>
      <p:pic>
        <p:nvPicPr>
          <p:cNvPr id="53255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7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146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895600"/>
          </a:xfrm>
        </p:spPr>
        <p:txBody>
          <a:bodyPr/>
          <a:lstStyle/>
          <a:p>
            <a:r>
              <a:rPr lang="ar-SA" altLang="en-US" sz="10700" b="1">
                <a:latin typeface="Times New Roman" panose="02020603050405020304" pitchFamily="18" charset="0"/>
                <a:cs typeface="Times New Roman" panose="02020603050405020304" pitchFamily="18" charset="0"/>
              </a:rPr>
              <a:t>في حرم المدرسة</a:t>
            </a:r>
            <a:endParaRPr lang="en-US" altLang="en-US" sz="10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>
              <a:lnSpc>
                <a:spcPct val="80000"/>
              </a:lnSpc>
            </a:pPr>
            <a:endParaRPr lang="ar-SA" altLang="en-US" sz="6200" b="1"/>
          </a:p>
          <a:p>
            <a:pPr>
              <a:lnSpc>
                <a:spcPct val="80000"/>
              </a:lnSpc>
            </a:pPr>
            <a:endParaRPr lang="en-US" altLang="en-US" sz="6200" b="1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9" name="Picture 23" descr="images 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3581400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 descr="images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384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6" name="Picture 8" descr="images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images (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 descr="images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dawatul-hoqe-bg20171130183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524000"/>
            <a:ext cx="6905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905000"/>
            <a:ext cx="7696200" cy="4038600"/>
          </a:xfrm>
        </p:spPr>
        <p:txBody>
          <a:bodyPr/>
          <a:lstStyle/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b="1"/>
              <a:t>		</a:t>
            </a:r>
            <a:r>
              <a:rPr lang="ar-SA" altLang="en-US" sz="4900" b="1"/>
              <a:t>بعد نهاية هذا الدرس يعلم .......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 بين من و من كانت المكالمة؟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لماذا تأخر علي؟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متى وصل علي؟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متى موعد الاختبار؟ 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/>
              <a:t>هل بدأ ماجد المذاكرة؟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0646" y="536137"/>
            <a:ext cx="6682701" cy="1051089"/>
          </a:xfrm>
          <a:noFill/>
          <a:ln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 fontAlgn="auto">
              <a:lnSpc>
                <a:spcPct val="89000"/>
              </a:lnSpc>
              <a:spcAft>
                <a:spcPts val="0"/>
              </a:spcAft>
              <a:defRPr/>
            </a:pPr>
            <a:r>
              <a:rPr lang="ar-SA" sz="6000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>نتائج التعلم</a:t>
            </a:r>
            <a: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/>
            </a:r>
            <a:b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</a:br>
            <a:endParaRPr lang="en-US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184</TotalTime>
  <Words>208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Vrinda</vt:lpstr>
      <vt:lpstr>Studio</vt:lpstr>
      <vt:lpstr>السلام عليكم و رحمة الله </vt:lpstr>
      <vt:lpstr>تعريف</vt:lpstr>
      <vt:lpstr>পরিচিতি</vt:lpstr>
      <vt:lpstr>في حرم المدرسة</vt:lpstr>
      <vt:lpstr>PowerPoint Presentation</vt:lpstr>
      <vt:lpstr>PowerPoint Presentation</vt:lpstr>
      <vt:lpstr>PowerPoint Presentation</vt:lpstr>
      <vt:lpstr>PowerPoint Presentation</vt:lpstr>
      <vt:lpstr>نتائج التعلم </vt:lpstr>
      <vt:lpstr>PowerPoint Presentation</vt:lpstr>
      <vt:lpstr>PowerPoint Presentation</vt:lpstr>
      <vt:lpstr>PowerPoint Presentation</vt:lpstr>
      <vt:lpstr>القراءة الجهرية (العمل الانفرادي)</vt:lpstr>
      <vt:lpstr>القراءة الصامتة (العمل الانفرادي)</vt:lpstr>
      <vt:lpstr>بيان معاني الكلمات الجديدة (العمل الجماعي)</vt:lpstr>
      <vt:lpstr>PowerPoint Presentation</vt:lpstr>
      <vt:lpstr>اجب عن الأسئلة شفهيا وكتابة مستخدما للكلمات بين القوسين كما في المثال:</vt:lpstr>
      <vt:lpstr>الواجب المنزلي</vt:lpstr>
      <vt:lpstr> اجب عن الأسئلة التالية:</vt:lpstr>
      <vt:lpstr>}{{} شكرا للجميع{}}{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TORIKUL</dc:creator>
  <cp:lastModifiedBy>Torikul Islam</cp:lastModifiedBy>
  <cp:revision>120</cp:revision>
  <cp:lastPrinted>1601-01-01T00:00:00Z</cp:lastPrinted>
  <dcterms:created xsi:type="dcterms:W3CDTF">2020-02-14T16:18:07Z</dcterms:created>
  <dcterms:modified xsi:type="dcterms:W3CDTF">2023-08-14T13:41:09Z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