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8" r:id="rId2"/>
    <p:sldId id="256" r:id="rId3"/>
    <p:sldId id="272" r:id="rId4"/>
    <p:sldId id="257" r:id="rId5"/>
    <p:sldId id="268" r:id="rId6"/>
    <p:sldId id="274" r:id="rId7"/>
    <p:sldId id="277" r:id="rId8"/>
    <p:sldId id="279" r:id="rId9"/>
    <p:sldId id="259" r:id="rId10"/>
    <p:sldId id="262" r:id="rId11"/>
    <p:sldId id="269" r:id="rId12"/>
    <p:sldId id="273" r:id="rId13"/>
    <p:sldId id="263" r:id="rId14"/>
    <p:sldId id="264" r:id="rId15"/>
    <p:sldId id="265" r:id="rId16"/>
    <p:sldId id="266" r:id="rId17"/>
    <p:sldId id="260" r:id="rId18"/>
    <p:sldId id="270" r:id="rId19"/>
    <p:sldId id="26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524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D666B16-6071-45DC-B800-9290A86697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52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DBF14-EFAF-43F9-AE4A-F430C61ED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66773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40065-C780-4151-B404-FF2AFC58A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115954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5EE8448-C15B-4121-B1DF-A8E50A447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797642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B29E2-4272-4BD9-8BE9-DE9AD2F69E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60692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CD6E-3107-44E2-BF26-BF5742499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11503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3753-C133-4A58-88DA-93BC67245C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396192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D3E7B-51B9-4C8F-A510-E96767545E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554152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494A1-575A-40F6-A2FA-564E7E1BB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920627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F5099-CB69-4D10-AB05-BC6ACEA12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045353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10A98-F246-4B72-BB6A-A228F60F9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83332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CC3DA-CA85-4B59-9CDE-716C87935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11749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5A57EA8-2C2D-415E-ACAD-F965CFCEAE8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4215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942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42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4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42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42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9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10588" cy="1325563"/>
          </a:xfrm>
        </p:spPr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السلام عليكم و رحمة الله</a:t>
            </a:r>
            <a:r>
              <a:rPr lang="en-US" altLang="en-US" b="1">
                <a:solidFill>
                  <a:srgbClr val="FF0000"/>
                </a:solidFill>
              </a:rPr>
              <a:t/>
            </a:r>
            <a:br>
              <a:rPr lang="en-US" altLang="en-US" b="1">
                <a:solidFill>
                  <a:srgbClr val="FF0000"/>
                </a:solidFill>
              </a:rPr>
            </a:br>
            <a:endParaRPr lang="en-US" altLang="en-US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7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6000" b="1">
                <a:solidFill>
                  <a:srgbClr val="FF0000"/>
                </a:solidFill>
              </a:rPr>
              <a:t>أهلا و سهلا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60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ar-SA" altLang="en-US" sz="2700" b="1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/>
            </a:r>
            <a:br>
              <a:rPr lang="en-US" altLang="en-US" sz="2700" b="1">
                <a:solidFill>
                  <a:srgbClr val="FF0000"/>
                </a:solidFill>
              </a:rPr>
            </a:br>
            <a:endParaRPr lang="en-US" altLang="en-US" sz="2700" b="1">
              <a:solidFill>
                <a:srgbClr val="FF0000"/>
              </a:solidFill>
            </a:endParaRPr>
          </a:p>
        </p:txBody>
      </p:sp>
      <p:pic>
        <p:nvPicPr>
          <p:cNvPr id="12296" name="Picture 8" descr="images (1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52800"/>
            <a:ext cx="2667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b="1">
              <a:solidFill>
                <a:srgbClr val="FF0066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000" b="1">
                <a:solidFill>
                  <a:srgbClr val="FF0066"/>
                </a:solidFill>
              </a:rPr>
              <a:t>أقرأ المقالة\القصة على الطلاب كقراءة توجيهية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b="1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7572" y="642937"/>
            <a:ext cx="4954567" cy="1219200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6000" b="1" dirty="0">
                <a:solidFill>
                  <a:schemeClr val="tx1"/>
                </a:solidFill>
              </a:rPr>
              <a:t>القراءة التوجيهية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1" name="Picture 7" descr="92437280_1079283792447635_72120967568870604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"/>
            <a:ext cx="652462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92333300_1079395959103085_712282448725016576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153400" cy="433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676400"/>
          </a:xfrm>
        </p:spPr>
        <p:txBody>
          <a:bodyPr/>
          <a:lstStyle/>
          <a:p>
            <a:r>
              <a:rPr lang="ar-SA" altLang="en-US" sz="3700" b="1">
                <a:solidFill>
                  <a:srgbClr val="FF0066"/>
                </a:solidFill>
              </a:rPr>
              <a:t>القراءة الجهرية</a:t>
            </a:r>
            <a:br>
              <a:rPr lang="ar-SA" altLang="en-US" sz="3700" b="1">
                <a:solidFill>
                  <a:srgbClr val="FF0066"/>
                </a:solidFill>
              </a:rPr>
            </a:br>
            <a:r>
              <a:rPr lang="ar-SA" altLang="en-US" sz="1900" b="1">
                <a:solidFill>
                  <a:srgbClr val="FF0066"/>
                </a:solidFill>
              </a:rPr>
              <a:t>(العمل الانفرادي)</a:t>
            </a:r>
            <a:endParaRPr lang="en-US" altLang="en-US" sz="1900" b="1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84400"/>
            <a:ext cx="7696200" cy="3759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r>
              <a:rPr lang="ar-SA" altLang="en-US" sz="4900" b="1"/>
              <a:t>أمر الطلاب لقراءة القصة جهرا.</a:t>
            </a:r>
          </a:p>
          <a:p>
            <a:pPr algn="ctr">
              <a:buFont typeface="Wingdings" panose="05000000000000000000" pitchFamily="2" charset="2"/>
              <a:buNone/>
            </a:pPr>
            <a:endParaRPr lang="ar-SA" altLang="en-US" sz="4900" b="1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900" b="1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10588" cy="1981200"/>
          </a:xfrm>
        </p:spPr>
        <p:txBody>
          <a:bodyPr/>
          <a:lstStyle/>
          <a:p>
            <a:r>
              <a:rPr lang="ar-SA" altLang="en-US" sz="3700" b="1">
                <a:solidFill>
                  <a:srgbClr val="FF0066"/>
                </a:solidFill>
              </a:rPr>
              <a:t>القراءة الصامتة</a:t>
            </a:r>
            <a:br>
              <a:rPr lang="ar-SA" altLang="en-US" sz="3700" b="1">
                <a:solidFill>
                  <a:srgbClr val="FF0066"/>
                </a:solidFill>
              </a:rPr>
            </a:br>
            <a:r>
              <a:rPr lang="ar-SA" altLang="en-US" sz="1700" b="1">
                <a:solidFill>
                  <a:srgbClr val="FF0066"/>
                </a:solidFill>
              </a:rPr>
              <a:t>(العمل الانفرادي)</a:t>
            </a:r>
            <a:endParaRPr lang="en-US" altLang="en-US" sz="1700" b="1">
              <a:solidFill>
                <a:srgbClr val="FF0066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40750" cy="4422775"/>
          </a:xfrm>
        </p:spPr>
        <p:txBody>
          <a:bodyPr/>
          <a:lstStyle/>
          <a:p>
            <a:pPr algn="ctr" rtl="1">
              <a:buFont typeface="Wingdings" panose="05000000000000000000" pitchFamily="2" charset="2"/>
              <a:buNone/>
            </a:pP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أمر الطلاب لقراءة القصة صامتين. وأمرهم</a:t>
            </a:r>
            <a:endParaRPr lang="en-US" altLang="en-US" sz="4400" b="1"/>
          </a:p>
          <a:p>
            <a:pPr algn="ctr" rtl="1">
              <a:buFont typeface="Wingdings" panose="05000000000000000000" pitchFamily="2" charset="2"/>
              <a:buNone/>
            </a:pPr>
            <a:r>
              <a:rPr lang="ar-SA" altLang="en-US" sz="4400" b="1"/>
              <a:t>لوضع الخط تحت الكلمات الجديدة بالرصاص</a:t>
            </a:r>
            <a:endParaRPr lang="en-US" altLang="en-US" sz="4400" b="1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600200"/>
          </a:xfrm>
        </p:spPr>
        <p:txBody>
          <a:bodyPr/>
          <a:lstStyle/>
          <a:p>
            <a:r>
              <a:rPr lang="ar-SA" altLang="en-US" b="1">
                <a:solidFill>
                  <a:srgbClr val="CC0066"/>
                </a:solidFill>
              </a:rPr>
              <a:t>بيان معاني الكلمات الجديدة</a:t>
            </a:r>
            <a:br>
              <a:rPr lang="ar-SA" altLang="en-US" b="1">
                <a:solidFill>
                  <a:srgbClr val="CC0066"/>
                </a:solidFill>
              </a:rPr>
            </a:br>
            <a:r>
              <a:rPr lang="ar-SA" altLang="en-US" sz="2900" b="1">
                <a:solidFill>
                  <a:srgbClr val="CC0066"/>
                </a:solidFill>
              </a:rPr>
              <a:t>(العمل الجماعي)</a:t>
            </a:r>
            <a:endParaRPr lang="en-US" altLang="en-US" sz="2900" b="1">
              <a:solidFill>
                <a:srgbClr val="CC0066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819400"/>
            <a:ext cx="8382000" cy="2819400"/>
          </a:xfrm>
        </p:spPr>
        <p:txBody>
          <a:bodyPr/>
          <a:lstStyle/>
          <a:p>
            <a:pPr rtl="1"/>
            <a:r>
              <a:rPr lang="ar-SA" altLang="en-US" sz="4500" b="1"/>
              <a:t>أقسم الطلاب إلى ثماني مجموعات. أمرهم لاستخراج الكلمات الجديدة عند الجميع في المجموع بعد المناقشة بينهم.</a:t>
            </a:r>
            <a:endParaRPr lang="en-US" altLang="en-US" sz="4500" b="1"/>
          </a:p>
          <a:p>
            <a:endParaRPr lang="en-US" altLang="en-US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92482432_1079283682447646_4150925294166867968_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en-US" b="1">
                <a:solidFill>
                  <a:srgbClr val="FF0000"/>
                </a:solidFill>
              </a:rPr>
              <a:t>الواجب المنزلي</a:t>
            </a:r>
            <a:endParaRPr lang="en-US" altLang="en-US" b="1">
              <a:solidFill>
                <a:srgbClr val="FF0000"/>
              </a:solidFill>
            </a:endParaRPr>
          </a:p>
        </p:txBody>
      </p:sp>
      <p:pic>
        <p:nvPicPr>
          <p:cNvPr id="21511" name="Picture 7" descr="images (1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14600"/>
            <a:ext cx="4052888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124200"/>
            <a:ext cx="8510588" cy="1325563"/>
          </a:xfrm>
        </p:spPr>
        <p:txBody>
          <a:bodyPr/>
          <a:lstStyle/>
          <a:p>
            <a:pPr algn="ctr"/>
            <a:r>
              <a:rPr lang="ar-SA" altLang="en-US" sz="6200"/>
              <a:t>اكتب عن كرة القدم</a:t>
            </a:r>
            <a:endParaRPr lang="en-US" altLang="en-US" sz="6200"/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r>
              <a:rPr lang="ar-SA" altLang="en-US" sz="5600" b="1">
                <a:solidFill>
                  <a:srgbClr val="FF0000"/>
                </a:solidFill>
              </a:rPr>
              <a:t>شكرا للجميع</a:t>
            </a:r>
            <a:endParaRPr lang="en-US" altLang="en-US" sz="5600" b="1">
              <a:solidFill>
                <a:srgbClr val="FF0000"/>
              </a:solidFill>
            </a:endParaRPr>
          </a:p>
        </p:txBody>
      </p:sp>
      <p:pic>
        <p:nvPicPr>
          <p:cNvPr id="22533" name="Picture 5" descr="unna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32385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ar-SA" altLang="en-U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تعريف</a:t>
            </a:r>
            <a:endParaRPr lang="en-US" altLang="en-US" sz="5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362200"/>
            <a:ext cx="4114800" cy="4191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endParaRPr lang="en-US" altLang="en-US" sz="2700" b="1"/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محمد طريق الإسلام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محاضر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مدرسة الصديقية الكامل بزينيده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زينيده</a:t>
            </a:r>
          </a:p>
          <a:p>
            <a:pPr algn="r" rtl="1">
              <a:buFont typeface="Wingdings" panose="05000000000000000000" pitchFamily="2" charset="2"/>
              <a:buNone/>
            </a:pP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رقم المتجول: 01719974932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3929063" cy="4648200"/>
          </a:xfrm>
        </p:spPr>
        <p:txBody>
          <a:bodyPr/>
          <a:lstStyle/>
          <a:p>
            <a:pPr algn="r" rtl="1"/>
            <a:endParaRPr lang="en-US" altLang="en-US" sz="2700" b="1"/>
          </a:p>
          <a:p>
            <a:pPr algn="r" rtl="1"/>
            <a:endParaRPr lang="en-US" altLang="en-US" sz="2700" b="1"/>
          </a:p>
          <a:p>
            <a:pPr lvl="4" algn="r" rtl="1"/>
            <a:endParaRPr lang="en-US" altLang="en-US" sz="1800" b="1"/>
          </a:p>
          <a:p>
            <a:pPr lvl="4" algn="r" rtl="1"/>
            <a:endParaRPr lang="en-US" altLang="en-US" sz="1800" b="1"/>
          </a:p>
          <a:p>
            <a:pPr algn="r" rtl="1"/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الصف الثامن من الداخل 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مادة:</a:t>
            </a:r>
            <a:r>
              <a:rPr lang="en-US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اللغة العربية الاتصالية</a:t>
            </a: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الموضوع: كرة القدم</a:t>
            </a:r>
          </a:p>
          <a:p>
            <a:pPr algn="r" rtl="1"/>
            <a:r>
              <a:rPr lang="ar-SA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الوقت: 40 دقيقة</a:t>
            </a:r>
            <a:endParaRPr lang="en-US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spcBef>
                <a:spcPct val="0"/>
              </a:spcBef>
              <a:buClrTx/>
              <a:buFontTx/>
              <a:buNone/>
            </a:pPr>
            <a:endParaRPr lang="en-US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7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n-IN" altLang="en-US" sz="3700">
                <a:cs typeface="Vrinda" panose="020B0802040204020203" pitchFamily="34" charset="0"/>
              </a:rPr>
              <a:t>পরিচিতি</a:t>
            </a:r>
            <a:endParaRPr lang="en-US" altLang="en-US" sz="3700">
              <a:cs typeface="Vrinda" panose="020B0802040204020203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9838" cy="4038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শিক্ষক পরিচিতি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মোঃ তরিকুল ইসলাম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      প্রভাষক</a:t>
            </a:r>
            <a:endParaRPr lang="bn-IN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ঝিনাইদহ সিদ্দিকীয়া কামিল মাদ্রাসা, ঝিনাইদহ।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মোবাইল: 01719974932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78363" y="1905000"/>
            <a:ext cx="3779837" cy="4038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/>
              <a:t>পাঠ</a:t>
            </a:r>
            <a:r>
              <a:rPr lang="en-US" altLang="en-US" sz="2100">
                <a:cs typeface="Vrinda" panose="020B0802040204020203" pitchFamily="34" charset="0"/>
              </a:rPr>
              <a:t>পরিচিতি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	</a:t>
            </a:r>
            <a:r>
              <a:rPr lang="bn-IN" altLang="en-US" sz="2100">
                <a:cs typeface="Vrinda" panose="020B0802040204020203" pitchFamily="34" charset="0"/>
              </a:rPr>
              <a:t>শ্রেনিঃ </a:t>
            </a:r>
            <a:r>
              <a:rPr lang="en-US" altLang="en-US" sz="2100">
                <a:cs typeface="Vrinda" panose="020B0802040204020203" pitchFamily="34" charset="0"/>
              </a:rPr>
              <a:t>দাখিল </a:t>
            </a:r>
            <a:r>
              <a:rPr lang="bn-IN" altLang="en-US" sz="2100">
                <a:cs typeface="Vrinda" panose="020B0802040204020203" pitchFamily="34" charset="0"/>
              </a:rPr>
              <a:t>৮</a:t>
            </a:r>
            <a:r>
              <a:rPr lang="en-US" altLang="en-US" sz="2100">
                <a:cs typeface="NikoshLightBAN" panose="02000000000000000000" pitchFamily="2" charset="0"/>
              </a:rPr>
              <a:t>ম</a:t>
            </a:r>
            <a:r>
              <a:rPr lang="en-US" altLang="en-US" sz="2100">
                <a:cs typeface="Vrinda" panose="020B0802040204020203" pitchFamily="34" charset="0"/>
              </a:rPr>
              <a:t> শ্রেণি</a:t>
            </a:r>
            <a:r>
              <a:rPr lang="bn-IN" altLang="en-US" sz="2100">
                <a:cs typeface="Vrinda" panose="020B0802040204020203" pitchFamily="34" charset="0"/>
              </a:rPr>
              <a:t> </a:t>
            </a: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	</a:t>
            </a:r>
            <a:r>
              <a:rPr lang="bn-IN" altLang="en-US" sz="2100">
                <a:cs typeface="Vrinda" panose="020B0802040204020203" pitchFamily="34" charset="0"/>
              </a:rPr>
              <a:t>বিষয়ঃ আরবি ১ম পত্র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	অধ্যায়: </a:t>
            </a:r>
            <a:r>
              <a:rPr lang="bn-IN" altLang="en-US" sz="2100">
                <a:cs typeface="Vrinda" panose="020B0802040204020203" pitchFamily="34" charset="0"/>
              </a:rPr>
              <a:t>উনবিংশ পাঠ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>
                <a:cs typeface="Vrinda" panose="020B0802040204020203" pitchFamily="34" charset="0"/>
              </a:rPr>
              <a:t>		সময়: ৪০ মিনিট</a:t>
            </a:r>
            <a:endParaRPr lang="bn-IN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bn-IN" altLang="en-US" sz="2100">
              <a:cs typeface="Vrinda" panose="020B0802040204020203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>
              <a:cs typeface="Vrinda" panose="020B0802040204020203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/>
          </a:p>
        </p:txBody>
      </p:sp>
      <p:pic>
        <p:nvPicPr>
          <p:cNvPr id="53255" name="Picture 7" descr="Torikul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1084263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7" name="Picture 9" descr="91883928_675608446340770_3874453597873766400_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1392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895600"/>
          </a:xfrm>
        </p:spPr>
        <p:txBody>
          <a:bodyPr/>
          <a:lstStyle/>
          <a:p>
            <a:r>
              <a:rPr lang="ar-SA" altLang="en-US" sz="20800" b="1" i="0">
                <a:latin typeface="Times New Roman" panose="02020603050405020304" pitchFamily="18" charset="0"/>
                <a:cs typeface="Times New Roman" panose="02020603050405020304" pitchFamily="18" charset="0"/>
              </a:rPr>
              <a:t>كرة القدم</a:t>
            </a:r>
            <a:r>
              <a:rPr lang="ar-SA" altLang="en-US" sz="37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r-SA" altLang="en-US" sz="37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1">
              <a:lnSpc>
                <a:spcPct val="80000"/>
              </a:lnSpc>
            </a:pPr>
            <a:endParaRPr lang="ar-SA" altLang="en-US" sz="6200" b="1"/>
          </a:p>
          <a:p>
            <a:pPr>
              <a:lnSpc>
                <a:spcPct val="80000"/>
              </a:lnSpc>
            </a:pPr>
            <a:endParaRPr lang="en-US" altLang="en-US" sz="6200" b="1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9" name="Picture 23" descr="hqdefa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52578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5" name="Picture 7" descr="udraji_92427588351beb815cde3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400800" cy="361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6" name="Picture 6" descr="download (1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371600"/>
            <a:ext cx="381952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5" name="Picture 5" descr="download (1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143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905000"/>
            <a:ext cx="7696200" cy="4038600"/>
          </a:xfrm>
        </p:spPr>
        <p:txBody>
          <a:bodyPr/>
          <a:lstStyle/>
          <a:p>
            <a:pPr algn="r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en-US" b="1"/>
          </a:p>
          <a:p>
            <a:pPr algn="r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ar-SA" altLang="en-US" sz="3900" b="1">
                <a:latin typeface="Times New Roman" panose="02020603050405020304" pitchFamily="18" charset="0"/>
                <a:cs typeface="Times New Roman" panose="02020603050405020304" pitchFamily="18" charset="0"/>
              </a:rPr>
              <a:t>يعلم الطلاب</a:t>
            </a:r>
            <a:r>
              <a:rPr lang="en-US" altLang="en-US"/>
              <a:t> </a:t>
            </a:r>
            <a:r>
              <a:rPr lang="ar-SA" altLang="en-US" sz="4900" b="1">
                <a:latin typeface="Times New Roman" panose="02020603050405020304" pitchFamily="18" charset="0"/>
                <a:cs typeface="Times New Roman" panose="02020603050405020304" pitchFamily="18" charset="0"/>
              </a:rPr>
              <a:t>بعد نهاية هذا الدرس .......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إلى أين يدعو تحسين تحميدا ولماذا؟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هل يذهب تحميد؟ ولماذا؟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ماذا يفضل تحميد؟</a:t>
            </a:r>
          </a:p>
          <a:p>
            <a:pPr algn="just" rtl="1">
              <a:lnSpc>
                <a:spcPct val="9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ar-SA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ما هي فوائد كرة القدم؟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50646" y="536137"/>
            <a:ext cx="6682701" cy="1051089"/>
          </a:xfrm>
          <a:noFill/>
          <a:ln>
            <a:solidFill>
              <a:schemeClr val="tx2">
                <a:lumMod val="75000"/>
                <a:lumOff val="2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tlCol="0"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685800" fontAlgn="auto">
              <a:lnSpc>
                <a:spcPct val="89000"/>
              </a:lnSpc>
              <a:spcAft>
                <a:spcPts val="0"/>
              </a:spcAft>
              <a:defRPr/>
            </a:pPr>
            <a:r>
              <a:rPr lang="ar-SA" sz="6000" spc="50" dirty="0">
                <a:ln w="11430"/>
                <a:solidFill>
                  <a:srgbClr val="CC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>نتائج التعلم</a:t>
            </a:r>
            <a: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  <a:t/>
            </a:r>
            <a:br>
              <a:rPr lang="ar-SA" sz="44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j-cs"/>
              </a:rPr>
            </a:br>
            <a:endParaRPr lang="en-US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168</TotalTime>
  <Words>139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Times New Roman</vt:lpstr>
      <vt:lpstr>Wingdings</vt:lpstr>
      <vt:lpstr>Vrinda</vt:lpstr>
      <vt:lpstr>NikoshLightBAN</vt:lpstr>
      <vt:lpstr>Studio</vt:lpstr>
      <vt:lpstr>السلام عليكم و رحمة الله </vt:lpstr>
      <vt:lpstr>تعريف</vt:lpstr>
      <vt:lpstr>পরিচিতি</vt:lpstr>
      <vt:lpstr>كرة القدم </vt:lpstr>
      <vt:lpstr>PowerPoint Presentation</vt:lpstr>
      <vt:lpstr>PowerPoint Presentation</vt:lpstr>
      <vt:lpstr>PowerPoint Presentation</vt:lpstr>
      <vt:lpstr>PowerPoint Presentation</vt:lpstr>
      <vt:lpstr>نتائج التعلم </vt:lpstr>
      <vt:lpstr>PowerPoint Presentation</vt:lpstr>
      <vt:lpstr>PowerPoint Presentation</vt:lpstr>
      <vt:lpstr>PowerPoint Presentation</vt:lpstr>
      <vt:lpstr>القراءة الجهرية (العمل الانفرادي)</vt:lpstr>
      <vt:lpstr>القراءة الصامتة (العمل الانفرادي)</vt:lpstr>
      <vt:lpstr>بيان معاني الكلمات الجديدة (العمل الجماعي)</vt:lpstr>
      <vt:lpstr>PowerPoint Presentation</vt:lpstr>
      <vt:lpstr>الواجب المنزلي</vt:lpstr>
      <vt:lpstr>اكتب عن كرة القدم</vt:lpstr>
      <vt:lpstr>شكرا للجميع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TORIKUL</dc:creator>
  <cp:lastModifiedBy>Torikul Islam</cp:lastModifiedBy>
  <cp:revision>113</cp:revision>
  <cp:lastPrinted>1601-01-01T00:00:00Z</cp:lastPrinted>
  <dcterms:created xsi:type="dcterms:W3CDTF">2020-02-14T16:18:07Z</dcterms:created>
  <dcterms:modified xsi:type="dcterms:W3CDTF">2023-08-14T13:46:31Z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