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8" r:id="rId2"/>
    <p:sldId id="256" r:id="rId3"/>
    <p:sldId id="272" r:id="rId4"/>
    <p:sldId id="257" r:id="rId5"/>
    <p:sldId id="268" r:id="rId6"/>
    <p:sldId id="274" r:id="rId7"/>
    <p:sldId id="277" r:id="rId8"/>
    <p:sldId id="279" r:id="rId9"/>
    <p:sldId id="275" r:id="rId10"/>
    <p:sldId id="278" r:id="rId11"/>
    <p:sldId id="280" r:id="rId12"/>
    <p:sldId id="259" r:id="rId13"/>
    <p:sldId id="262" r:id="rId14"/>
    <p:sldId id="269" r:id="rId15"/>
    <p:sldId id="273" r:id="rId16"/>
    <p:sldId id="263" r:id="rId17"/>
    <p:sldId id="264" r:id="rId18"/>
    <p:sldId id="265" r:id="rId19"/>
    <p:sldId id="266" r:id="rId20"/>
    <p:sldId id="271" r:id="rId21"/>
    <p:sldId id="260" r:id="rId22"/>
    <p:sldId id="270" r:id="rId23"/>
    <p:sldId id="261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5F5C2C-F7C1-4842-B3F5-9B8B651A871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547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0548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54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54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54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54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DAD1F-1895-43F6-9321-43F7915BA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47376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CAC6A-6E51-4A07-9BCE-B8036F3A8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505332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E55E15-C742-42B9-8AFB-4893F8DDC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85478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5AABD8-87FD-4885-B543-2108ABC0F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5979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A6169-BCCC-4BFA-8903-508F2F3B8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941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361B1-93BB-4810-B773-4F9573DE1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366644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9E9E4-3111-4538-9250-C321B70F4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98439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AEC0F-96E8-4F3F-AB83-375C833C8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11693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92B4-2CC4-4A72-84AB-86529FEED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45937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94C93-4C2D-4090-AFD3-13CBC00E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582166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F67E-1D7F-4048-B7E1-CEC098AC4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5876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2503-5E41-41A2-B702-D49B0AA4E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33151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908A85A-1D9D-4EC9-B0B2-F4F5E5CF39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44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44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44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44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44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44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10588" cy="1325563"/>
          </a:xfrm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السلام عليكم و رحمة الله</a:t>
            </a:r>
            <a:r>
              <a:rPr lang="en-US" altLang="en-US" b="1">
                <a:solidFill>
                  <a:srgbClr val="FF0000"/>
                </a:solidFill>
              </a:rPr>
              <a:t/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6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5400" b="1">
                <a:solidFill>
                  <a:srgbClr val="FF0000"/>
                </a:solidFill>
              </a:rPr>
              <a:t>أهلا و سهلا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54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ar-SA" altLang="en-US" sz="24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/>
            </a:r>
            <a:br>
              <a:rPr lang="en-US" altLang="en-US" sz="2400" b="1">
                <a:solidFill>
                  <a:srgbClr val="FF0000"/>
                </a:solidFill>
              </a:rPr>
            </a:br>
            <a:endParaRPr lang="en-US" altLang="en-US" sz="2400" b="1">
              <a:solidFill>
                <a:srgbClr val="FF0000"/>
              </a:solidFill>
            </a:endParaRPr>
          </a:p>
        </p:txBody>
      </p:sp>
      <p:pic>
        <p:nvPicPr>
          <p:cNvPr id="12296" name="Picture 8" descr="images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25146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 descr="download (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562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 descr="download (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586038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1" name="Picture 5" descr="maxresde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077200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1600200"/>
            <a:ext cx="8229600" cy="4530725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/>
              <a:t>		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/>
              <a:t>	</a:t>
            </a:r>
            <a:r>
              <a:rPr lang="ar-SA" altLang="en-US" sz="4400" b="1">
                <a:cs typeface="Times New Roman" panose="02020603050405020304" pitchFamily="18" charset="0"/>
              </a:rPr>
              <a:t>بعد نهاية هذا الدرس</a:t>
            </a:r>
            <a:r>
              <a:rPr lang="ar-SA" altLang="en-US" sz="4400" b="1"/>
              <a:t> </a:t>
            </a:r>
            <a:r>
              <a:rPr lang="ar-SA" altLang="en-US" sz="4400" b="1">
                <a:cs typeface="Times New Roman" panose="02020603050405020304" pitchFamily="18" charset="0"/>
              </a:rPr>
              <a:t>يعلم الطلاب</a:t>
            </a:r>
            <a:r>
              <a:rPr lang="ar-SA" altLang="en-US" sz="4400" b="1"/>
              <a:t>.......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 </a:t>
            </a:r>
            <a:r>
              <a:rPr lang="ar-SA" altLang="en-US" b="1">
                <a:cs typeface="Times New Roman" panose="02020603050405020304" pitchFamily="18" charset="0"/>
              </a:rPr>
              <a:t>لماذا يسافر المسلمون إلى بيت الله الحرام بمكة المكرمة؟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بماذا تشتهر المدينة المنورة؟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أين يقع قبر النبي (ص)؟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أين تقع الروضة الشريفة في المسجد النبوي؟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9382" y="280542"/>
            <a:ext cx="7145654" cy="1047946"/>
          </a:xfrm>
          <a:noFill/>
          <a:ln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 fontAlgn="auto">
              <a:lnSpc>
                <a:spcPct val="89000"/>
              </a:lnSpc>
              <a:spcAft>
                <a:spcPts val="0"/>
              </a:spcAft>
              <a:defRPr/>
            </a:pPr>
            <a:r>
              <a:rPr lang="ar-SA" sz="6000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>نتائج التعلم</a:t>
            </a:r>
            <a:r>
              <a:rPr lang="ar-S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/>
            </a:r>
            <a:br>
              <a:rPr lang="ar-S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</a:br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3600" b="1">
                <a:solidFill>
                  <a:srgbClr val="FF0066"/>
                </a:solidFill>
              </a:rPr>
              <a:t>أقرأ المقالة\القصة على الطلاب كقراءة توجيهية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2" y="642937"/>
            <a:ext cx="4954567" cy="1219200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b="1" dirty="0">
                <a:solidFill>
                  <a:schemeClr val="tx1"/>
                </a:solidFill>
              </a:rPr>
              <a:t>القراءة التوجيهية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92242894_1079285109114170_4632608492048351232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"/>
            <a:ext cx="537686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92157603_1079284612447553_3621878326521495552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077200" cy="405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ar-SA" altLang="en-US" sz="4800" b="1">
                <a:solidFill>
                  <a:srgbClr val="FF0066"/>
                </a:solidFill>
              </a:rPr>
              <a:t>القراءة الجهرية</a:t>
            </a:r>
            <a:br>
              <a:rPr lang="ar-SA" altLang="en-US" sz="4800" b="1">
                <a:solidFill>
                  <a:srgbClr val="FF0066"/>
                </a:solidFill>
              </a:rPr>
            </a:br>
            <a:r>
              <a:rPr lang="ar-SA" altLang="en-US" sz="2800" b="1">
                <a:solidFill>
                  <a:srgbClr val="FF0066"/>
                </a:solidFill>
              </a:rPr>
              <a:t>(العمل الانفرادي)</a:t>
            </a:r>
            <a:endParaRPr lang="en-US" altLang="en-US" sz="2800" b="1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2938"/>
            <a:ext cx="8229600" cy="42179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4400" b="1"/>
          </a:p>
          <a:p>
            <a:pPr algn="ctr">
              <a:buFont typeface="Wingdings" panose="05000000000000000000" pitchFamily="2" charset="2"/>
              <a:buNone/>
            </a:pPr>
            <a:endParaRPr lang="ar-SA" altLang="en-US" sz="4400" b="1"/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400" b="1"/>
              <a:t>أمر الطلاب لقراءة القصة جهرا.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4400" b="1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400" b="1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981200"/>
          </a:xfrm>
        </p:spPr>
        <p:txBody>
          <a:bodyPr/>
          <a:lstStyle/>
          <a:p>
            <a:r>
              <a:rPr lang="ar-SA" altLang="en-US" sz="4800" b="1">
                <a:solidFill>
                  <a:srgbClr val="FF0066"/>
                </a:solidFill>
              </a:rPr>
              <a:t>القراءة الصامتة</a:t>
            </a:r>
            <a:br>
              <a:rPr lang="ar-SA" altLang="en-US" sz="4800" b="1">
                <a:solidFill>
                  <a:srgbClr val="FF0066"/>
                </a:solidFill>
              </a:rPr>
            </a:br>
            <a:r>
              <a:rPr lang="ar-SA" altLang="en-US" sz="2400" b="1">
                <a:solidFill>
                  <a:srgbClr val="FF0066"/>
                </a:solidFill>
              </a:rPr>
              <a:t>(العمل الانفرادي)</a:t>
            </a:r>
            <a:endParaRPr lang="en-US" altLang="en-US" sz="2400" b="1">
              <a:solidFill>
                <a:srgbClr val="FF00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40750" cy="4422775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en-US" altLang="en-US" sz="40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000" b="1"/>
              <a:t>أمر الطلاب لقراءة القصة صامتين. وأمرهم</a:t>
            </a:r>
            <a:endParaRPr lang="en-US" altLang="en-US" sz="40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000" b="1"/>
              <a:t>لوضع الخط تحت الكلمات الجديدة بالرصاص</a:t>
            </a:r>
            <a:endParaRPr lang="en-US" altLang="en-US" sz="4000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600200"/>
          </a:xfrm>
        </p:spPr>
        <p:txBody>
          <a:bodyPr/>
          <a:lstStyle/>
          <a:p>
            <a:r>
              <a:rPr lang="ar-SA" altLang="en-US" b="1">
                <a:solidFill>
                  <a:srgbClr val="CC0066"/>
                </a:solidFill>
              </a:rPr>
              <a:t>بيان معاني الكلمات الجديدة</a:t>
            </a:r>
            <a:br>
              <a:rPr lang="ar-SA" altLang="en-US" b="1">
                <a:solidFill>
                  <a:srgbClr val="CC0066"/>
                </a:solidFill>
              </a:rPr>
            </a:br>
            <a:r>
              <a:rPr lang="ar-SA" altLang="en-US" sz="4300" b="1">
                <a:solidFill>
                  <a:srgbClr val="CC0066"/>
                </a:solidFill>
              </a:rPr>
              <a:t>(العمل الجماعي)</a:t>
            </a:r>
            <a:endParaRPr lang="en-US" altLang="en-US" sz="4300" b="1">
              <a:solidFill>
                <a:srgbClr val="CC0066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82000" cy="2819400"/>
          </a:xfrm>
        </p:spPr>
        <p:txBody>
          <a:bodyPr/>
          <a:lstStyle/>
          <a:p>
            <a:pPr rtl="1"/>
            <a:r>
              <a:rPr lang="ar-SA" altLang="en-US" sz="4300" b="1"/>
              <a:t>أقسم الطلاب إلى ثماني مجموعات. أمرهم لاستخراج الكلمات الجديدة عند الجميع في المجموع بعد المناقشة بينهم.</a:t>
            </a:r>
            <a:endParaRPr lang="en-US" altLang="en-US" sz="4300" b="1"/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92123922_1079284875780860_1515531630469447680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229600" cy="632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ar-SA" altLang="en-US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تعريف</a:t>
            </a:r>
            <a:endParaRPr lang="en-US" altLang="en-US" sz="6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114800" cy="4191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محمد طريق الإسلام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محاضر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مدرسة الصديقية الكامل بزينيده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رقم المتجول: 01719974932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29063" cy="4648200"/>
          </a:xfrm>
        </p:spPr>
        <p:txBody>
          <a:bodyPr/>
          <a:lstStyle/>
          <a:p>
            <a:pPr algn="r" rtl="1"/>
            <a:endParaRPr lang="en-US" altLang="en-US" sz="2400" b="1"/>
          </a:p>
          <a:p>
            <a:pPr algn="r" rtl="1"/>
            <a:endParaRPr lang="en-US" altLang="en-US" sz="2400" b="1"/>
          </a:p>
          <a:p>
            <a:pPr lvl="4" algn="r" rtl="1"/>
            <a:endParaRPr lang="en-US" altLang="en-US" sz="1600" b="1"/>
          </a:p>
          <a:p>
            <a:pPr lvl="4" algn="r" rtl="1"/>
            <a:endParaRPr lang="en-US" altLang="en-US" sz="1600" b="1"/>
          </a:p>
          <a:p>
            <a:pPr algn="r" rtl="1"/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الثامن من الداخل</a:t>
            </a:r>
          </a:p>
          <a:p>
            <a:pPr algn="r" rtl="1"/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مادة: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اللغة العربية الاتصالية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الموضوع: المسجد النبوي</a:t>
            </a:r>
          </a:p>
          <a:p>
            <a:pPr algn="r" rtl="1"/>
            <a:r>
              <a:rPr lang="ar-S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الوقت: 40 دقيقة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7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sz="10400"/>
              <a:t>التقييم</a:t>
            </a:r>
            <a:endParaRPr lang="en-US" altLang="en-US" sz="10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295400"/>
            <a:ext cx="5791200" cy="10668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3200" b="1"/>
              <a:t>كون جملا مفيدة من عندك بالكلمات التالية: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ar-SA" altLang="en-US" sz="3200" b="1"/>
          </a:p>
        </p:txBody>
      </p:sp>
      <p:graphicFrame>
        <p:nvGraphicFramePr>
          <p:cNvPr id="52268" name="Group 44"/>
          <p:cNvGraphicFramePr>
            <a:graphicFrameLocks noGrp="1"/>
          </p:cNvGraphicFramePr>
          <p:nvPr>
            <p:ph sz="half" idx="2"/>
          </p:nvPr>
        </p:nvGraphicFramePr>
        <p:xfrm>
          <a:off x="4876800" y="2895600"/>
          <a:ext cx="3352800" cy="323532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58261554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880039861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الجمل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الكلمات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69010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تشاهد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537026"/>
                  </a:ext>
                </a:extLst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حجرة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692219"/>
                  </a:ext>
                </a:extLst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عاصمة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69638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أخرج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533331"/>
                  </a:ext>
                </a:extLst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الفاسدة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865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الواجب المنزلي</a:t>
            </a:r>
            <a:endParaRPr lang="en-US" altLang="en-US" b="1">
              <a:solidFill>
                <a:srgbClr val="FF0000"/>
              </a:solidFill>
            </a:endParaRPr>
          </a:p>
        </p:txBody>
      </p:sp>
      <p:pic>
        <p:nvPicPr>
          <p:cNvPr id="21511" name="Picture 7" descr="images (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900362" cy="290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457200" y="2041525"/>
            <a:ext cx="7162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ar-SA" altLang="en-US" sz="3600" b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صف عن المدينة المنورة في خمسة أسطر-</a:t>
            </a:r>
          </a:p>
          <a:p>
            <a:pPr algn="r" rtl="1"/>
            <a:r>
              <a:rPr lang="ar-SA" altLang="en-US" sz="3600" b="1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صف عن المسجد الذي في قريتك في خمسة أسطر-</a:t>
            </a:r>
            <a:endParaRPr lang="bn-IN" altLang="en-US" sz="3600" b="1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pPr algn="ctr"/>
            <a:r>
              <a:rPr lang="ar-SA" altLang="en-US" sz="7200" b="1">
                <a:solidFill>
                  <a:srgbClr val="FF0000"/>
                </a:solidFill>
              </a:rPr>
              <a:t>شكرا للجميع</a:t>
            </a:r>
            <a:endParaRPr lang="en-US" alt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 descr="্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bn-IN" altLang="en-US" sz="4800">
                <a:cs typeface="Vrinda" panose="020B0802040204020203" pitchFamily="34" charset="0"/>
              </a:rPr>
              <a:t>পরিচিতি</a:t>
            </a:r>
            <a:endParaRPr lang="en-US" altLang="en-US" sz="4800">
              <a:cs typeface="Vrinda" panose="020B0802040204020203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শিক্ষক পরিচিতি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 মোঃ তরিকুল ইসলাম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	      প্রভাষক</a:t>
            </a:r>
            <a:endParaRPr lang="bn-IN" altLang="en-US" sz="24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ঝিনাইদহ সিদ্দিকীয়া কামিল মাদ্রাসা, ঝিনাইদহ।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cs typeface="Vrinda" panose="020B0802040204020203" pitchFamily="34" charset="0"/>
              </a:rPr>
              <a:t>মোবাইল: 01719974932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cs typeface="Vrinda" panose="020B0802040204020203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পাঠ</a:t>
            </a:r>
            <a:r>
              <a:rPr lang="en-US" altLang="en-US" sz="2000">
                <a:cs typeface="Vrinda" panose="020B0802040204020203" pitchFamily="34" charset="0"/>
              </a:rPr>
              <a:t>পরিচিতি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	</a:t>
            </a:r>
            <a:r>
              <a:rPr lang="bn-IN" altLang="en-US" sz="2000">
                <a:cs typeface="Vrinda" panose="020B0802040204020203" pitchFamily="34" charset="0"/>
              </a:rPr>
              <a:t>বিষয়ঃ আরবি ১ম পত্র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	</a:t>
            </a:r>
            <a:r>
              <a:rPr lang="bn-IN" altLang="en-US" sz="2000">
                <a:cs typeface="Vrinda" panose="020B0802040204020203" pitchFamily="34" charset="0"/>
              </a:rPr>
              <a:t>শ্রেনিঃ </a:t>
            </a:r>
            <a:r>
              <a:rPr lang="en-US" altLang="en-US" sz="2000">
                <a:cs typeface="Vrinda" panose="020B0802040204020203" pitchFamily="34" charset="0"/>
              </a:rPr>
              <a:t>দাখিল ৯ম শ্রেণি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	অধ্যায়: </a:t>
            </a:r>
            <a:r>
              <a:rPr lang="bn-IN" altLang="en-US" sz="2000">
                <a:cs typeface="Vrinda" panose="020B0802040204020203" pitchFamily="34" charset="0"/>
              </a:rPr>
              <a:t>৪র্থ</a:t>
            </a:r>
            <a:r>
              <a:rPr lang="en-US" altLang="en-US" sz="2000">
                <a:cs typeface="Vrinda" panose="020B0802040204020203" pitchFamily="34" charset="0"/>
              </a:rPr>
              <a:t> অধ্যায়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Vrinda" panose="020B0802040204020203" pitchFamily="34" charset="0"/>
              </a:rPr>
              <a:t>		সময়: ৪০ মিনিট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n-IN" altLang="en-US" sz="2000">
              <a:cs typeface="Vrinda" panose="020B0802040204020203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>
              <a:cs typeface="Vrinda" panose="020B0802040204020203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pic>
        <p:nvPicPr>
          <p:cNvPr id="53255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7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2895600"/>
          </a:xfrm>
        </p:spPr>
        <p:txBody>
          <a:bodyPr/>
          <a:lstStyle/>
          <a:p>
            <a:r>
              <a:rPr lang="ar-SA" altLang="en-US" sz="121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المسجد النبوي</a:t>
            </a:r>
            <a:endParaRPr lang="en-US" altLang="en-US" sz="12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SA" altLang="en-US" sz="5800" b="1"/>
          </a:p>
          <a:p>
            <a:endParaRPr lang="en-US" altLang="en-US" sz="5800" b="1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9" name="Picture 23" descr="MN-kk202003251615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524000"/>
            <a:ext cx="690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 descr="1486224031_p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04938"/>
            <a:ext cx="57150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1543417712_na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38238"/>
            <a:ext cx="73437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download 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195888" cy="389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download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download (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187</TotalTime>
  <Words>138</Words>
  <Application>Microsoft Office PowerPoint</Application>
  <PresentationFormat>On-screen Show (4:3)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Garamond</vt:lpstr>
      <vt:lpstr>Times New Roman</vt:lpstr>
      <vt:lpstr>Verdana</vt:lpstr>
      <vt:lpstr>Wingdings</vt:lpstr>
      <vt:lpstr>Vrinda</vt:lpstr>
      <vt:lpstr>Level</vt:lpstr>
      <vt:lpstr>السلام عليكم و رحمة الله </vt:lpstr>
      <vt:lpstr>تعريف</vt:lpstr>
      <vt:lpstr>পরিচিতি</vt:lpstr>
      <vt:lpstr>المسجد النبوي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نتائج التعلم </vt:lpstr>
      <vt:lpstr>PowerPoint Presentation</vt:lpstr>
      <vt:lpstr>PowerPoint Presentation</vt:lpstr>
      <vt:lpstr>PowerPoint Presentation</vt:lpstr>
      <vt:lpstr>القراءة الجهرية (العمل الانفرادي)</vt:lpstr>
      <vt:lpstr>القراءة الصامتة (العمل الانفرادي)</vt:lpstr>
      <vt:lpstr>بيان معاني الكلمات الجديدة (العمل الجماعي)</vt:lpstr>
      <vt:lpstr>PowerPoint Presentation</vt:lpstr>
      <vt:lpstr>التقييم</vt:lpstr>
      <vt:lpstr>الواجب المنزلي</vt:lpstr>
      <vt:lpstr>PowerPoint Presentation</vt:lpstr>
      <vt:lpstr>شكرا للجميع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TORIKUL</dc:creator>
  <cp:lastModifiedBy>Torikul Islam</cp:lastModifiedBy>
  <cp:revision>116</cp:revision>
  <cp:lastPrinted>1601-01-01T00:00:00Z</cp:lastPrinted>
  <dcterms:created xsi:type="dcterms:W3CDTF">2020-02-14T16:18:07Z</dcterms:created>
  <dcterms:modified xsi:type="dcterms:W3CDTF">2023-08-14T13:54:27Z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