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8" r:id="rId2"/>
    <p:sldId id="303" r:id="rId3"/>
    <p:sldId id="269" r:id="rId4"/>
    <p:sldId id="446" r:id="rId5"/>
    <p:sldId id="448" r:id="rId6"/>
    <p:sldId id="469" r:id="rId7"/>
    <p:sldId id="470" r:id="rId8"/>
    <p:sldId id="445" r:id="rId9"/>
    <p:sldId id="450" r:id="rId10"/>
    <p:sldId id="451" r:id="rId11"/>
    <p:sldId id="452" r:id="rId12"/>
    <p:sldId id="456" r:id="rId13"/>
    <p:sldId id="457" r:id="rId14"/>
    <p:sldId id="458" r:id="rId15"/>
    <p:sldId id="459" r:id="rId16"/>
    <p:sldId id="449" r:id="rId17"/>
    <p:sldId id="447" r:id="rId18"/>
    <p:sldId id="471" r:id="rId19"/>
    <p:sldId id="272" r:id="rId20"/>
    <p:sldId id="278" r:id="rId21"/>
    <p:sldId id="415" r:id="rId22"/>
    <p:sldId id="413" r:id="rId23"/>
    <p:sldId id="455" r:id="rId24"/>
    <p:sldId id="411" r:id="rId25"/>
    <p:sldId id="412" r:id="rId26"/>
    <p:sldId id="439" r:id="rId27"/>
    <p:sldId id="440" r:id="rId28"/>
    <p:sldId id="441" r:id="rId29"/>
    <p:sldId id="442" r:id="rId30"/>
    <p:sldId id="409" r:id="rId31"/>
    <p:sldId id="416" r:id="rId32"/>
    <p:sldId id="410" r:id="rId33"/>
    <p:sldId id="422" r:id="rId34"/>
    <p:sldId id="424" r:id="rId35"/>
    <p:sldId id="472" r:id="rId36"/>
    <p:sldId id="425" r:id="rId37"/>
    <p:sldId id="467" r:id="rId38"/>
    <p:sldId id="473" r:id="rId39"/>
    <p:sldId id="468" r:id="rId40"/>
    <p:sldId id="428" r:id="rId41"/>
    <p:sldId id="429" r:id="rId42"/>
    <p:sldId id="462" r:id="rId43"/>
    <p:sldId id="464" r:id="rId44"/>
    <p:sldId id="460" r:id="rId45"/>
    <p:sldId id="463" r:id="rId46"/>
    <p:sldId id="466" r:id="rId47"/>
    <p:sldId id="30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0FD39F-7924-4A1F-865E-DF3A3A5524FB}">
          <p14:sldIdLst>
            <p14:sldId id="268"/>
            <p14:sldId id="303"/>
            <p14:sldId id="269"/>
            <p14:sldId id="446"/>
            <p14:sldId id="448"/>
            <p14:sldId id="469"/>
            <p14:sldId id="470"/>
            <p14:sldId id="445"/>
            <p14:sldId id="450"/>
            <p14:sldId id="451"/>
            <p14:sldId id="452"/>
            <p14:sldId id="456"/>
            <p14:sldId id="457"/>
            <p14:sldId id="458"/>
            <p14:sldId id="459"/>
            <p14:sldId id="449"/>
            <p14:sldId id="447"/>
            <p14:sldId id="471"/>
            <p14:sldId id="272"/>
            <p14:sldId id="278"/>
            <p14:sldId id="415"/>
            <p14:sldId id="413"/>
            <p14:sldId id="455"/>
            <p14:sldId id="411"/>
            <p14:sldId id="412"/>
            <p14:sldId id="439"/>
            <p14:sldId id="440"/>
            <p14:sldId id="441"/>
            <p14:sldId id="442"/>
            <p14:sldId id="409"/>
            <p14:sldId id="416"/>
            <p14:sldId id="410"/>
            <p14:sldId id="422"/>
            <p14:sldId id="424"/>
            <p14:sldId id="472"/>
            <p14:sldId id="425"/>
            <p14:sldId id="467"/>
            <p14:sldId id="473"/>
            <p14:sldId id="468"/>
            <p14:sldId id="428"/>
            <p14:sldId id="429"/>
            <p14:sldId id="462"/>
            <p14:sldId id="464"/>
            <p14:sldId id="460"/>
            <p14:sldId id="463"/>
            <p14:sldId id="466"/>
            <p14:sldId id="305"/>
          </p14:sldIdLst>
        </p14:section>
        <p14:section name="Untitled Section" id="{D2BD7CBB-7138-49F2-9A4E-F2A44D5A753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ik" initials="M" lastIdx="1" clrIdx="0">
    <p:extLst>
      <p:ext uri="{19B8F6BF-5375-455C-9EA6-DF929625EA0E}">
        <p15:presenceInfo xmlns:p15="http://schemas.microsoft.com/office/powerpoint/2012/main" userId="b2c680ad30301d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4EC"/>
    <a:srgbClr val="9AF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C6F19-75C1-485A-8700-E24BB0A5ADD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D69A0-B297-4057-981E-F9D60847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62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Instructions: (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) ' Engage 2 students to read and act out the conversation.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One of the SS will be Faria and the other will be Raihan. The rest of the SS will listen.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D69A0-B297-4057-981E-F9D608470B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59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ii) Ask ss to find unknown words and elicit the meaning. The teacher will help if necessary.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D69A0-B297-4057-981E-F9D608470B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0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iii) Ask SS to read the conversation again and match the table referring to 1.4 and engage in peer checking. (iv) Complete the activities in One and a half hours.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D69A0-B297-4057-981E-F9D608470B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NewRomanPS-BoldMT"/>
              </a:rPr>
              <a:t>Thus ss will make </a:t>
            </a:r>
            <a:r>
              <a:rPr lang="en-US" sz="1200" dirty="0">
                <a:latin typeface="TimesNewRomanPS-BoldM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NewRomanPS-BoldMT"/>
              </a:rPr>
              <a:t>Similarities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Dissimilarities according to TG </a:t>
            </a:r>
            <a:endParaRPr lang="en-US" b="0" dirty="0">
              <a:latin typeface="TimesNewRomanPS-Bold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D69A0-B297-4057-981E-F9D608470B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SS will do and Teacher will be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D69A0-B297-4057-981E-F9D608470B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43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SS will do and Teacher will be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D69A0-B297-4057-981E-F9D608470B2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6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SS will do and Teacher will be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D69A0-B297-4057-981E-F9D608470B2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5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3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33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7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              Note: Teacher will show picture and ask above Question and ss  will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              Take answer from 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9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              SS will Reply one by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5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              SS will Reply one by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0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Firstly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SS will take part in a questionnaire survey. </a:t>
            </a:r>
            <a:r>
              <a:rPr lang="en-GB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Then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they will be exposed to a story (a narrative of a student containing his/her school experience in an ideal environment/scenario). </a:t>
            </a:r>
          </a:p>
          <a:p>
            <a:pPr algn="just"/>
            <a:r>
              <a:rPr lang="en-GB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After that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they will be engaged in identifying problems of their school in comparison to the story’s stated facts and discuss. </a:t>
            </a:r>
          </a:p>
          <a:p>
            <a:pPr algn="just"/>
            <a:r>
              <a:rPr lang="en-GB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Finally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they will write a text about their dream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0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1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3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3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97" y="0"/>
            <a:ext cx="12191999" cy="6858000"/>
          </a:xfrm>
          <a:prstGeom prst="rect">
            <a:avLst/>
          </a:prstGeom>
          <a:ln>
            <a:noFill/>
          </a:ln>
        </p:spPr>
      </p:pic>
      <p:sp>
        <p:nvSpPr>
          <p:cNvPr id="6" name="Frame 5"/>
          <p:cNvSpPr/>
          <p:nvPr userDrawn="1"/>
        </p:nvSpPr>
        <p:spPr>
          <a:xfrm>
            <a:off x="-101897" y="0"/>
            <a:ext cx="12293896" cy="6858000"/>
          </a:xfrm>
          <a:prstGeom prst="frame">
            <a:avLst>
              <a:gd name="adj1" fmla="val 160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6509808"/>
            <a:ext cx="203796" cy="241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306" y="145498"/>
            <a:ext cx="203796" cy="24190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37822" y="6509808"/>
            <a:ext cx="10934164" cy="2769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Manik Chandra Majumder #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Teacher #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Gazirhat High School #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Senbag, Noakhali #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Mobile No: 01717155169 #  Email : manikmajumder01@gmail.com</a:t>
            </a:r>
          </a:p>
        </p:txBody>
      </p:sp>
    </p:spTree>
    <p:extLst>
      <p:ext uri="{BB962C8B-B14F-4D97-AF65-F5344CB8AC3E}">
        <p14:creationId xmlns:p14="http://schemas.microsoft.com/office/powerpoint/2010/main" val="280551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6790-705C-4BFB-A4D0-83FDDE34EC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C956-231D-4C2B-B775-B047FF9D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9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13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A999EE-8099-47FD-B408-2F6D1829AD0A}"/>
              </a:ext>
            </a:extLst>
          </p:cNvPr>
          <p:cNvSpPr txBox="1"/>
          <p:nvPr/>
        </p:nvSpPr>
        <p:spPr>
          <a:xfrm>
            <a:off x="4657726" y="154200"/>
            <a:ext cx="4286249" cy="621708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</a:t>
            </a:r>
            <a:r>
              <a:rPr lang="en-US" sz="6000" b="1" dirty="0">
                <a:solidFill>
                  <a:srgbClr val="FF0000"/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n-US" sz="6000" b="1" dirty="0">
                <a:solidFill>
                  <a:srgbClr val="00FF00"/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6000" b="1" dirty="0">
                <a:solidFill>
                  <a:srgbClr val="C00000"/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</a:p>
          <a:p>
            <a:pPr lvl="0"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6000" b="1" dirty="0">
                <a:solidFill>
                  <a:srgbClr val="7030A0"/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You </a:t>
            </a:r>
          </a:p>
          <a:p>
            <a:pPr lvl="0" algn="ctr"/>
            <a:r>
              <a:rPr lang="en-US" sz="4000" b="1" dirty="0">
                <a:solidFill>
                  <a:srgbClr val="FF00FF"/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To</a:t>
            </a:r>
            <a:r>
              <a:rPr lang="en-US" sz="4000" b="1" dirty="0">
                <a:solidFill>
                  <a:srgbClr val="7030A0"/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000" b="1" dirty="0">
                <a:solidFill>
                  <a:srgbClr val="A5A5A5">
                    <a:lumMod val="50000"/>
                  </a:srgbClr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Attend</a:t>
            </a:r>
          </a:p>
          <a:p>
            <a:pPr lvl="0" algn="ctr"/>
            <a:r>
              <a:rPr lang="en-US" sz="4000" b="1" dirty="0">
                <a:solidFill>
                  <a:srgbClr val="A5A5A5">
                    <a:lumMod val="50000"/>
                  </a:srgbClr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</a:p>
          <a:p>
            <a:pPr lvl="0" algn="ctr"/>
            <a:r>
              <a:rPr lang="en-US" sz="4000" b="1" dirty="0">
                <a:solidFill>
                  <a:srgbClr val="C00000"/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Digital</a:t>
            </a:r>
          </a:p>
          <a:p>
            <a:pPr lvl="0" algn="ctr"/>
            <a:r>
              <a:rPr lang="en-US" sz="4000" b="1" dirty="0">
                <a:solidFill>
                  <a:srgbClr val="0000FF"/>
                </a:solidFill>
                <a:latin typeface="Elephant" panose="020209040905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Class</a:t>
            </a:r>
            <a:endParaRPr lang="en-US" sz="6000" b="1" dirty="0">
              <a:solidFill>
                <a:srgbClr val="7030A0"/>
              </a:solidFill>
              <a:latin typeface="Elephant" panose="020209040905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Wide Latin" panose="020A0A070505050204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F6A24-449A-44B2-A55C-BC1A58DAD3A6}"/>
              </a:ext>
            </a:extLst>
          </p:cNvPr>
          <p:cNvSpPr txBox="1"/>
          <p:nvPr/>
        </p:nvSpPr>
        <p:spPr>
          <a:xfrm>
            <a:off x="2978461" y="5005454"/>
            <a:ext cx="668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FF"/>
                </a:solidFill>
                <a:latin typeface="Wide Latin" panose="020A0A070505050204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5"/>
            <a:ext cx="4657725" cy="6248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371475"/>
            <a:ext cx="3086099" cy="5999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5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B9FAB-0675-4B68-891A-525EC5001652}"/>
              </a:ext>
            </a:extLst>
          </p:cNvPr>
          <p:cNvSpPr txBox="1"/>
          <p:nvPr/>
        </p:nvSpPr>
        <p:spPr>
          <a:xfrm>
            <a:off x="4100511" y="77956"/>
            <a:ext cx="327183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0" u="none" strike="noStrike" baseline="0">
                <a:latin typeface="TimesNewRomanPS-BoldMT"/>
              </a:rPr>
              <a:t>New vocabulary: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88FCD-8FAD-447A-8A2A-A2A1BD565518}"/>
              </a:ext>
            </a:extLst>
          </p:cNvPr>
          <p:cNvSpPr txBox="1"/>
          <p:nvPr/>
        </p:nvSpPr>
        <p:spPr>
          <a:xfrm>
            <a:off x="1481527" y="856008"/>
            <a:ext cx="1039817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600" b="0" i="0" u="none" strike="noStrike" baseline="0" dirty="0">
                <a:latin typeface="TimesNewRomanPSMT"/>
              </a:rPr>
              <a:t>Available, Tiny, Bin, </a:t>
            </a:r>
            <a:r>
              <a:rPr lang="en-GB" sz="3600" b="0" i="0" u="none" strike="noStrike" baseline="0" dirty="0">
                <a:solidFill>
                  <a:srgbClr val="00B0F0"/>
                </a:solidFill>
                <a:latin typeface="TimesNewRomanPSMT"/>
              </a:rPr>
              <a:t>Facility</a:t>
            </a:r>
            <a:r>
              <a:rPr lang="en-GB" sz="3600" b="0" i="0" u="none" strike="noStrike" baseline="0" dirty="0">
                <a:latin typeface="TimesNewRomanPSMT"/>
              </a:rPr>
              <a:t>, Unfortunate, Improve,</a:t>
            </a:r>
          </a:p>
          <a:p>
            <a:pPr algn="l"/>
            <a:r>
              <a:rPr lang="en-GB" sz="3600" b="0" i="0" u="none" strike="noStrike" baseline="0" dirty="0">
                <a:latin typeface="TimesNewRomanPSMT"/>
              </a:rPr>
              <a:t>Remove,</a:t>
            </a:r>
            <a:r>
              <a:rPr lang="en-US" sz="3600" b="0" i="0" u="none" strike="noStrike" baseline="0" dirty="0">
                <a:latin typeface="TimesNewRomanPSMT"/>
              </a:rPr>
              <a:t>Vacation, Muddy Road.</a:t>
            </a:r>
            <a:endParaRPr lang="en-US" sz="4800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EA6E816-13D1-4F11-B74D-BE689E2EAB08}"/>
              </a:ext>
            </a:extLst>
          </p:cNvPr>
          <p:cNvSpPr/>
          <p:nvPr/>
        </p:nvSpPr>
        <p:spPr>
          <a:xfrm>
            <a:off x="4205443" y="2275202"/>
            <a:ext cx="4467069" cy="755528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Key Word: </a:t>
            </a:r>
            <a:r>
              <a:rPr lang="en-US" sz="3600" b="1" dirty="0">
                <a:solidFill>
                  <a:srgbClr val="00B0F0"/>
                </a:solidFill>
                <a:latin typeface="TimesNewRomanPSMT"/>
              </a:rPr>
              <a:t>facility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FA9876D-6A2B-4445-A28F-1960A9C7D4EE}"/>
              </a:ext>
            </a:extLst>
          </p:cNvPr>
          <p:cNvSpPr/>
          <p:nvPr/>
        </p:nvSpPr>
        <p:spPr>
          <a:xfrm>
            <a:off x="1496517" y="2871831"/>
            <a:ext cx="10245776" cy="755528"/>
          </a:xfrm>
          <a:prstGeom prst="downArrowCallout">
            <a:avLst>
              <a:gd name="adj1" fmla="val 31745"/>
              <a:gd name="adj2" fmla="val 44840"/>
              <a:gd name="adj3" fmla="val 19048"/>
              <a:gd name="adj4" fmla="val 729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Meaning: Something that make our work easier 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D80D2260-49F1-4CC3-9278-970E47E8DCF2}"/>
              </a:ext>
            </a:extLst>
          </p:cNvPr>
          <p:cNvSpPr/>
          <p:nvPr/>
        </p:nvSpPr>
        <p:spPr>
          <a:xfrm>
            <a:off x="923534" y="3738559"/>
            <a:ext cx="10818759" cy="1200329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NewRomanPS-BoldMT"/>
              </a:rPr>
              <a:t>Example Sentence: </a:t>
            </a:r>
          </a:p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The library has all the </a:t>
            </a:r>
            <a:r>
              <a:rPr lang="en-US" sz="2800" b="1" dirty="0">
                <a:solidFill>
                  <a:srgbClr val="00B0F0"/>
                </a:solidFill>
                <a:latin typeface="TimesNewRomanPSMT"/>
              </a:rPr>
              <a:t>facilities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to read as many books as you like</a:t>
            </a:r>
            <a:r>
              <a:rPr lang="en-US" sz="3200" dirty="0">
                <a:solidFill>
                  <a:schemeClr val="tx1"/>
                </a:solidFill>
                <a:latin typeface="TimesNewRomanPSMT"/>
              </a:rPr>
              <a:t>.</a:t>
            </a:r>
            <a:endParaRPr lang="en-US" sz="3200" b="1" dirty="0">
              <a:solidFill>
                <a:srgbClr val="00B0F0"/>
              </a:solidFill>
              <a:latin typeface="TimesNewRomanPSM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B154F-B008-438A-B777-09D38C0633C7}"/>
              </a:ext>
            </a:extLst>
          </p:cNvPr>
          <p:cNvSpPr/>
          <p:nvPr/>
        </p:nvSpPr>
        <p:spPr>
          <a:xfrm>
            <a:off x="799476" y="5050088"/>
            <a:ext cx="10818760" cy="756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NewRomanPS-BoldMT"/>
              </a:rPr>
              <a:t>Your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Sentence: City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 dwellers enjoy many modern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NewRomanPS-BoldMT"/>
              </a:rPr>
              <a:t>facilities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8126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B9FAB-0675-4B68-891A-525EC5001652}"/>
              </a:ext>
            </a:extLst>
          </p:cNvPr>
          <p:cNvSpPr txBox="1"/>
          <p:nvPr/>
        </p:nvSpPr>
        <p:spPr>
          <a:xfrm>
            <a:off x="4100511" y="77956"/>
            <a:ext cx="327183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0" u="none" strike="noStrike" baseline="0">
                <a:latin typeface="TimesNewRomanPS-BoldMT"/>
              </a:rPr>
              <a:t>New vocabulary: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88FCD-8FAD-447A-8A2A-A2A1BD565518}"/>
              </a:ext>
            </a:extLst>
          </p:cNvPr>
          <p:cNvSpPr txBox="1"/>
          <p:nvPr/>
        </p:nvSpPr>
        <p:spPr>
          <a:xfrm>
            <a:off x="1481527" y="856008"/>
            <a:ext cx="1039817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600" b="0" i="0" u="none" strike="noStrike" baseline="0" dirty="0">
                <a:latin typeface="TimesNewRomanPSMT"/>
              </a:rPr>
              <a:t>Available, Tiny, Bin, Facility, </a:t>
            </a:r>
            <a:r>
              <a:rPr lang="en-GB" sz="3600" b="0" i="0" u="none" strike="noStrike" baseline="0" dirty="0">
                <a:solidFill>
                  <a:srgbClr val="00B0F0"/>
                </a:solidFill>
                <a:latin typeface="TimesNewRomanPSMT"/>
              </a:rPr>
              <a:t>Unfortunate</a:t>
            </a:r>
            <a:r>
              <a:rPr lang="en-GB" sz="3600" b="0" i="0" u="none" strike="noStrike" baseline="0" dirty="0">
                <a:latin typeface="TimesNewRomanPSMT"/>
              </a:rPr>
              <a:t>, Improve,</a:t>
            </a:r>
          </a:p>
          <a:p>
            <a:pPr algn="l"/>
            <a:r>
              <a:rPr lang="en-GB" sz="3600" b="0" i="0" u="none" strike="noStrike" baseline="0" dirty="0">
                <a:latin typeface="TimesNewRomanPSMT"/>
              </a:rPr>
              <a:t>Remove,</a:t>
            </a:r>
            <a:r>
              <a:rPr lang="en-US" sz="3600" b="0" i="0" u="none" strike="noStrike" baseline="0" dirty="0">
                <a:latin typeface="TimesNewRomanPSMT"/>
              </a:rPr>
              <a:t>Vacation, Muddy Road.</a:t>
            </a:r>
            <a:endParaRPr lang="en-US" sz="4800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EA6E816-13D1-4F11-B74D-BE689E2EAB08}"/>
              </a:ext>
            </a:extLst>
          </p:cNvPr>
          <p:cNvSpPr/>
          <p:nvPr/>
        </p:nvSpPr>
        <p:spPr>
          <a:xfrm>
            <a:off x="3602985" y="2247905"/>
            <a:ext cx="6032839" cy="755528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Key Word: </a:t>
            </a:r>
            <a:r>
              <a:rPr lang="en-US" sz="3600" b="1" dirty="0">
                <a:solidFill>
                  <a:srgbClr val="00B0F0"/>
                </a:solidFill>
                <a:latin typeface="TimesNewRomanPSMT"/>
              </a:rPr>
              <a:t>Unfortunate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FA9876D-6A2B-4445-A28F-1960A9C7D4EE}"/>
              </a:ext>
            </a:extLst>
          </p:cNvPr>
          <p:cNvSpPr/>
          <p:nvPr/>
        </p:nvSpPr>
        <p:spPr>
          <a:xfrm>
            <a:off x="2986983" y="2871831"/>
            <a:ext cx="6691860" cy="755528"/>
          </a:xfrm>
          <a:prstGeom prst="downArrowCallout">
            <a:avLst>
              <a:gd name="adj1" fmla="val 31745"/>
              <a:gd name="adj2" fmla="val 44840"/>
              <a:gd name="adj3" fmla="val 19048"/>
              <a:gd name="adj4" fmla="val 729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Meaning: Unlucky 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D80D2260-49F1-4CC3-9278-970E47E8DCF2}"/>
              </a:ext>
            </a:extLst>
          </p:cNvPr>
          <p:cNvSpPr/>
          <p:nvPr/>
        </p:nvSpPr>
        <p:spPr>
          <a:xfrm>
            <a:off x="1161738" y="3651120"/>
            <a:ext cx="10094235" cy="1200329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NewRomanPS-BoldMT"/>
              </a:rPr>
              <a:t>Example Sentence: </a:t>
            </a:r>
          </a:p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It is very </a:t>
            </a:r>
            <a:r>
              <a:rPr lang="en-GB" sz="3200" b="1" dirty="0">
                <a:solidFill>
                  <a:srgbClr val="00B0F0"/>
                </a:solidFill>
                <a:latin typeface="TimesNewRomanPSMT"/>
              </a:rPr>
              <a:t>unfortunate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that I couldn’t join the picnic</a:t>
            </a:r>
            <a:r>
              <a:rPr lang="en-US" sz="3600" dirty="0">
                <a:solidFill>
                  <a:schemeClr val="tx1"/>
                </a:solidFill>
                <a:latin typeface="TimesNewRomanPSMT"/>
              </a:rPr>
              <a:t>.</a:t>
            </a:r>
            <a:endParaRPr lang="en-US" sz="3600" b="1" dirty="0">
              <a:solidFill>
                <a:srgbClr val="00B0F0"/>
              </a:solidFill>
              <a:latin typeface="TimesNewRomanPSM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B154F-B008-438A-B777-09D38C0633C7}"/>
              </a:ext>
            </a:extLst>
          </p:cNvPr>
          <p:cNvSpPr/>
          <p:nvPr/>
        </p:nvSpPr>
        <p:spPr>
          <a:xfrm>
            <a:off x="686620" y="5050088"/>
            <a:ext cx="10818760" cy="756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NewRomanPS-BoldMT"/>
              </a:rPr>
              <a:t>Your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Sentence: It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 is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NewRomanPS-BoldMT"/>
              </a:rPr>
              <a:t>unfortunate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 that he couldn't</a:t>
            </a:r>
            <a:r>
              <a:rPr lang="en-US" sz="3200" b="1" dirty="0">
                <a:solidFill>
                  <a:prstClr val="black"/>
                </a:solidFill>
                <a:latin typeface="TimesNewRomanPS-BoldMT"/>
              </a:rPr>
              <a:t> get a job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6665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B9FAB-0675-4B68-891A-525EC5001652}"/>
              </a:ext>
            </a:extLst>
          </p:cNvPr>
          <p:cNvSpPr txBox="1"/>
          <p:nvPr/>
        </p:nvSpPr>
        <p:spPr>
          <a:xfrm>
            <a:off x="4100511" y="77956"/>
            <a:ext cx="327183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0" u="none" strike="noStrike" baseline="0">
                <a:latin typeface="TimesNewRomanPS-BoldMT"/>
              </a:rPr>
              <a:t>New vocabulary: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88FCD-8FAD-447A-8A2A-A2A1BD565518}"/>
              </a:ext>
            </a:extLst>
          </p:cNvPr>
          <p:cNvSpPr txBox="1"/>
          <p:nvPr/>
        </p:nvSpPr>
        <p:spPr>
          <a:xfrm>
            <a:off x="1481527" y="856008"/>
            <a:ext cx="1039817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600" b="0" i="0" u="none" strike="noStrike" baseline="0" dirty="0">
                <a:latin typeface="TimesNewRomanPSMT"/>
              </a:rPr>
              <a:t>Available, Tiny, Bin, Facility, Unfortunate, </a:t>
            </a:r>
            <a:r>
              <a:rPr lang="en-GB" sz="3600" b="0" i="0" u="none" strike="noStrike" baseline="0" dirty="0">
                <a:solidFill>
                  <a:srgbClr val="00B0F0"/>
                </a:solidFill>
                <a:latin typeface="TimesNewRomanPSMT"/>
              </a:rPr>
              <a:t>Improve</a:t>
            </a:r>
            <a:r>
              <a:rPr lang="en-GB" sz="3600" b="0" i="0" u="none" strike="noStrike" baseline="0" dirty="0">
                <a:latin typeface="TimesNewRomanPSMT"/>
              </a:rPr>
              <a:t>,</a:t>
            </a:r>
          </a:p>
          <a:p>
            <a:pPr algn="l"/>
            <a:r>
              <a:rPr lang="en-GB" sz="3600" b="0" i="0" u="none" strike="noStrike" baseline="0" dirty="0">
                <a:latin typeface="TimesNewRomanPSMT"/>
              </a:rPr>
              <a:t>Remove,</a:t>
            </a:r>
            <a:r>
              <a:rPr lang="en-US" sz="3600" b="0" i="0" u="none" strike="noStrike" baseline="0" dirty="0">
                <a:latin typeface="TimesNewRomanPSMT"/>
              </a:rPr>
              <a:t>Vacation, Muddy Road.</a:t>
            </a:r>
            <a:endParaRPr lang="en-US" sz="4800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EA6E816-13D1-4F11-B74D-BE689E2EAB08}"/>
              </a:ext>
            </a:extLst>
          </p:cNvPr>
          <p:cNvSpPr/>
          <p:nvPr/>
        </p:nvSpPr>
        <p:spPr>
          <a:xfrm>
            <a:off x="3602985" y="2247905"/>
            <a:ext cx="6032839" cy="755528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Key Word: </a:t>
            </a:r>
            <a:r>
              <a:rPr lang="en-US" sz="3600" b="1" dirty="0">
                <a:solidFill>
                  <a:srgbClr val="00B0F0"/>
                </a:solidFill>
                <a:latin typeface="TimesNewRomanPSMT"/>
              </a:rPr>
              <a:t>improve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FA9876D-6A2B-4445-A28F-1960A9C7D4EE}"/>
              </a:ext>
            </a:extLst>
          </p:cNvPr>
          <p:cNvSpPr/>
          <p:nvPr/>
        </p:nvSpPr>
        <p:spPr>
          <a:xfrm>
            <a:off x="1658244" y="2941512"/>
            <a:ext cx="8518397" cy="755528"/>
          </a:xfrm>
          <a:prstGeom prst="downArrowCallout">
            <a:avLst>
              <a:gd name="adj1" fmla="val 31745"/>
              <a:gd name="adj2" fmla="val 44840"/>
              <a:gd name="adj3" fmla="val 19048"/>
              <a:gd name="adj4" fmla="val 729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Meaning: become better/ develop  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D80D2260-49F1-4CC3-9278-970E47E8DCF2}"/>
              </a:ext>
            </a:extLst>
          </p:cNvPr>
          <p:cNvSpPr/>
          <p:nvPr/>
        </p:nvSpPr>
        <p:spPr>
          <a:xfrm>
            <a:off x="2754950" y="3697040"/>
            <a:ext cx="6682100" cy="1200329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NewRomanPS-BoldMT"/>
              </a:rPr>
              <a:t>Example Sentence: </a:t>
            </a:r>
          </a:p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Try to  </a:t>
            </a:r>
            <a:r>
              <a:rPr lang="en-GB" sz="3200" b="1" dirty="0">
                <a:solidFill>
                  <a:srgbClr val="00B0F0"/>
                </a:solidFill>
                <a:latin typeface="TimesNewRomanPSMT"/>
              </a:rPr>
              <a:t>improve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your computer skill</a:t>
            </a:r>
            <a:r>
              <a:rPr lang="en-US" sz="3600" dirty="0">
                <a:solidFill>
                  <a:schemeClr val="tx1"/>
                </a:solidFill>
                <a:latin typeface="TimesNewRomanPSMT"/>
              </a:rPr>
              <a:t>.</a:t>
            </a:r>
            <a:endParaRPr lang="en-US" sz="3600" b="1" dirty="0">
              <a:solidFill>
                <a:srgbClr val="00B0F0"/>
              </a:solidFill>
              <a:latin typeface="TimesNewRomanPSM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B154F-B008-438A-B777-09D38C0633C7}"/>
              </a:ext>
            </a:extLst>
          </p:cNvPr>
          <p:cNvSpPr/>
          <p:nvPr/>
        </p:nvSpPr>
        <p:spPr>
          <a:xfrm>
            <a:off x="142875" y="4897369"/>
            <a:ext cx="12049125" cy="756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NewRomanPS-BoldMT"/>
              </a:rPr>
              <a:t>Your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Sentence: </a:t>
            </a:r>
            <a:r>
              <a:rPr lang="en-US" sz="3200" b="1" dirty="0">
                <a:solidFill>
                  <a:prstClr val="black"/>
                </a:solidFill>
                <a:latin typeface="TimesNewRomanPS-BoldMT"/>
              </a:rPr>
              <a:t>We should try to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TimesNewRomanPS-BoldMT"/>
              </a:rPr>
              <a:t>improve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 our proficiency in English  </a:t>
            </a:r>
          </a:p>
        </p:txBody>
      </p:sp>
    </p:spTree>
    <p:extLst>
      <p:ext uri="{BB962C8B-B14F-4D97-AF65-F5344CB8AC3E}">
        <p14:creationId xmlns:p14="http://schemas.microsoft.com/office/powerpoint/2010/main" val="15136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B9FAB-0675-4B68-891A-525EC5001652}"/>
              </a:ext>
            </a:extLst>
          </p:cNvPr>
          <p:cNvSpPr txBox="1"/>
          <p:nvPr/>
        </p:nvSpPr>
        <p:spPr>
          <a:xfrm>
            <a:off x="4100511" y="77956"/>
            <a:ext cx="327183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0" u="none" strike="noStrike" baseline="0">
                <a:latin typeface="TimesNewRomanPS-BoldMT"/>
              </a:rPr>
              <a:t>New vocabulary: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88FCD-8FAD-447A-8A2A-A2A1BD565518}"/>
              </a:ext>
            </a:extLst>
          </p:cNvPr>
          <p:cNvSpPr txBox="1"/>
          <p:nvPr/>
        </p:nvSpPr>
        <p:spPr>
          <a:xfrm>
            <a:off x="1481527" y="856008"/>
            <a:ext cx="1039817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600" b="0" i="0" u="none" strike="noStrike" baseline="0" dirty="0">
                <a:latin typeface="TimesNewRomanPSMT"/>
              </a:rPr>
              <a:t>Available, Tiny, Bin, Facility, Unfortunate, Improve,</a:t>
            </a:r>
          </a:p>
          <a:p>
            <a:pPr algn="l"/>
            <a:r>
              <a:rPr lang="en-GB" sz="3600" b="0" i="0" u="none" strike="noStrike" baseline="0" dirty="0">
                <a:solidFill>
                  <a:srgbClr val="7444EC"/>
                </a:solidFill>
                <a:latin typeface="TimesNewRomanPSMT"/>
              </a:rPr>
              <a:t>Remove</a:t>
            </a:r>
            <a:r>
              <a:rPr lang="en-GB" sz="3600" b="0" i="0" u="none" strike="noStrike" baseline="0" dirty="0">
                <a:latin typeface="TimesNewRomanPSMT"/>
              </a:rPr>
              <a:t>,</a:t>
            </a:r>
            <a:r>
              <a:rPr lang="en-US" sz="3600" b="0" i="0" u="none" strike="noStrike" baseline="0" dirty="0">
                <a:latin typeface="TimesNewRomanPSMT"/>
              </a:rPr>
              <a:t>Vacation, Muddy Road.</a:t>
            </a:r>
            <a:endParaRPr lang="en-US" sz="4800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EA6E816-13D1-4F11-B74D-BE689E2EAB08}"/>
              </a:ext>
            </a:extLst>
          </p:cNvPr>
          <p:cNvSpPr/>
          <p:nvPr/>
        </p:nvSpPr>
        <p:spPr>
          <a:xfrm>
            <a:off x="3170068" y="2371710"/>
            <a:ext cx="6032839" cy="755528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Key Word: </a:t>
            </a:r>
            <a:r>
              <a:rPr lang="en-US" sz="3600" b="1" dirty="0">
                <a:solidFill>
                  <a:srgbClr val="00B0F0"/>
                </a:solidFill>
                <a:latin typeface="TimesNewRomanPSMT"/>
              </a:rPr>
              <a:t>Remove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FA9876D-6A2B-4445-A28F-1960A9C7D4EE}"/>
              </a:ext>
            </a:extLst>
          </p:cNvPr>
          <p:cNvSpPr/>
          <p:nvPr/>
        </p:nvSpPr>
        <p:spPr>
          <a:xfrm>
            <a:off x="1686819" y="3153391"/>
            <a:ext cx="8518397" cy="755528"/>
          </a:xfrm>
          <a:prstGeom prst="downArrowCallout">
            <a:avLst>
              <a:gd name="adj1" fmla="val 31745"/>
              <a:gd name="adj2" fmla="val 44840"/>
              <a:gd name="adj3" fmla="val 19048"/>
              <a:gd name="adj4" fmla="val 729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Meaning: delate/ take out  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D80D2260-49F1-4CC3-9278-970E47E8DCF2}"/>
              </a:ext>
            </a:extLst>
          </p:cNvPr>
          <p:cNvSpPr/>
          <p:nvPr/>
        </p:nvSpPr>
        <p:spPr>
          <a:xfrm>
            <a:off x="871538" y="4058877"/>
            <a:ext cx="10629900" cy="1200329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NewRomanPS-BoldMT"/>
              </a:rPr>
              <a:t>Example Sentence: </a:t>
            </a:r>
          </a:p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To be better speaker you have to </a:t>
            </a:r>
            <a:r>
              <a:rPr lang="en-GB" sz="3200" b="1" dirty="0">
                <a:solidFill>
                  <a:srgbClr val="00B0F0"/>
                </a:solidFill>
                <a:latin typeface="TimesNewRomanPSMT"/>
              </a:rPr>
              <a:t>remove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shyness</a:t>
            </a:r>
            <a:r>
              <a:rPr lang="en-US" sz="3600" dirty="0">
                <a:solidFill>
                  <a:schemeClr val="tx1"/>
                </a:solidFill>
                <a:latin typeface="TimesNewRomanPSMT"/>
              </a:rPr>
              <a:t>.</a:t>
            </a:r>
            <a:endParaRPr lang="en-US" sz="3600" b="1" dirty="0">
              <a:solidFill>
                <a:srgbClr val="00B0F0"/>
              </a:solidFill>
              <a:latin typeface="TimesNewRomanPSM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B154F-B008-438A-B777-09D38C0633C7}"/>
              </a:ext>
            </a:extLst>
          </p:cNvPr>
          <p:cNvSpPr/>
          <p:nvPr/>
        </p:nvSpPr>
        <p:spPr>
          <a:xfrm>
            <a:off x="75306" y="5232316"/>
            <a:ext cx="12049125" cy="756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NewRomanPS-BoldMT"/>
              </a:rPr>
              <a:t>Your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Sentence: </a:t>
            </a:r>
            <a:r>
              <a:rPr lang="en-US" sz="3200" b="1" noProof="0" dirty="0">
                <a:solidFill>
                  <a:prstClr val="black"/>
                </a:solidFill>
                <a:latin typeface="TimesNewRomanPS-BoldMT"/>
              </a:rPr>
              <a:t>Work sincerely to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 </a:t>
            </a:r>
            <a:r>
              <a:rPr lang="en-US" sz="3200" b="1" noProof="0" dirty="0">
                <a:solidFill>
                  <a:srgbClr val="00B0F0"/>
                </a:solidFill>
                <a:latin typeface="TimesNewRomanPS-BoldMT"/>
              </a:rPr>
              <a:t>remove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 poverty from the country.  </a:t>
            </a:r>
          </a:p>
        </p:txBody>
      </p:sp>
    </p:spTree>
    <p:extLst>
      <p:ext uri="{BB962C8B-B14F-4D97-AF65-F5344CB8AC3E}">
        <p14:creationId xmlns:p14="http://schemas.microsoft.com/office/powerpoint/2010/main" val="15605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B9FAB-0675-4B68-891A-525EC5001652}"/>
              </a:ext>
            </a:extLst>
          </p:cNvPr>
          <p:cNvSpPr txBox="1"/>
          <p:nvPr/>
        </p:nvSpPr>
        <p:spPr>
          <a:xfrm>
            <a:off x="4100511" y="77956"/>
            <a:ext cx="327183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0" u="none" strike="noStrike" baseline="0">
                <a:latin typeface="TimesNewRomanPS-BoldMT"/>
              </a:rPr>
              <a:t>New vocabulary: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88FCD-8FAD-447A-8A2A-A2A1BD565518}"/>
              </a:ext>
            </a:extLst>
          </p:cNvPr>
          <p:cNvSpPr txBox="1"/>
          <p:nvPr/>
        </p:nvSpPr>
        <p:spPr>
          <a:xfrm>
            <a:off x="1336623" y="1064105"/>
            <a:ext cx="1039817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600" b="0" i="0" u="none" strike="noStrike" baseline="0" dirty="0">
                <a:latin typeface="TimesNewRomanPSMT"/>
              </a:rPr>
              <a:t>Available, Tiny, Bin, Facility, Unfortunate, Improve,</a:t>
            </a:r>
          </a:p>
          <a:p>
            <a:pPr algn="l"/>
            <a:r>
              <a:rPr lang="en-GB" sz="3600" b="0" i="0" u="none" strike="noStrike" baseline="0" dirty="0">
                <a:latin typeface="TimesNewRomanPSMT"/>
              </a:rPr>
              <a:t>Remove,</a:t>
            </a:r>
            <a:r>
              <a:rPr lang="en-US" sz="3600" b="1" i="0" u="none" strike="noStrike" baseline="0" dirty="0">
                <a:solidFill>
                  <a:srgbClr val="00B0F0"/>
                </a:solidFill>
                <a:latin typeface="TimesNewRomanPSMT"/>
              </a:rPr>
              <a:t>Vacation, </a:t>
            </a:r>
            <a:r>
              <a:rPr lang="en-US" sz="3600" b="0" i="0" u="none" strike="noStrike" baseline="0" dirty="0">
                <a:latin typeface="TimesNewRomanPSMT"/>
              </a:rPr>
              <a:t>Muddy Road.</a:t>
            </a:r>
            <a:endParaRPr lang="en-US" sz="4800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EA6E816-13D1-4F11-B74D-BE689E2EAB08}"/>
              </a:ext>
            </a:extLst>
          </p:cNvPr>
          <p:cNvSpPr/>
          <p:nvPr/>
        </p:nvSpPr>
        <p:spPr>
          <a:xfrm>
            <a:off x="3223470" y="2132461"/>
            <a:ext cx="6032839" cy="755528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Key Word: </a:t>
            </a:r>
            <a:r>
              <a:rPr lang="en-US" sz="3600" b="1" dirty="0">
                <a:solidFill>
                  <a:srgbClr val="00B0F0"/>
                </a:solidFill>
                <a:latin typeface="TimesNewRomanPSMT"/>
              </a:rPr>
              <a:t>Vacation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FA9876D-6A2B-4445-A28F-1960A9C7D4EE}"/>
              </a:ext>
            </a:extLst>
          </p:cNvPr>
          <p:cNvSpPr/>
          <p:nvPr/>
        </p:nvSpPr>
        <p:spPr>
          <a:xfrm>
            <a:off x="0" y="2799996"/>
            <a:ext cx="11734800" cy="1020625"/>
          </a:xfrm>
          <a:prstGeom prst="downArrowCallout">
            <a:avLst>
              <a:gd name="adj1" fmla="val 22707"/>
              <a:gd name="adj2" fmla="val 40959"/>
              <a:gd name="adj3" fmla="val 19048"/>
              <a:gd name="adj4" fmla="val 4722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NewRomanPSMT"/>
              </a:rPr>
              <a:t>Holiday/A time when </a:t>
            </a:r>
            <a:r>
              <a:rPr lang="en-GB" sz="3600" dirty="0">
                <a:solidFill>
                  <a:schemeClr val="tx1"/>
                </a:solidFill>
                <a:latin typeface="TimesNewRomanPSMT"/>
              </a:rPr>
              <a:t>someone does not go to work or school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D80D2260-49F1-4CC3-9278-970E47E8DCF2}"/>
              </a:ext>
            </a:extLst>
          </p:cNvPr>
          <p:cNvSpPr/>
          <p:nvPr/>
        </p:nvSpPr>
        <p:spPr>
          <a:xfrm>
            <a:off x="600076" y="3511543"/>
            <a:ext cx="11279628" cy="1867405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NewRomanPS-BoldMT"/>
              </a:rPr>
              <a:t>Example Sentence: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-BoldMT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In summer </a:t>
            </a:r>
            <a:r>
              <a:rPr lang="en-US" sz="3200" b="1" dirty="0">
                <a:solidFill>
                  <a:srgbClr val="00B0F0"/>
                </a:solidFill>
                <a:latin typeface="TimesNewRomanPSMT"/>
              </a:rPr>
              <a:t>vacation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, I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will go to my village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home.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NewRomanPS-BoldM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B154F-B008-438A-B777-09D38C0633C7}"/>
              </a:ext>
            </a:extLst>
          </p:cNvPr>
          <p:cNvSpPr/>
          <p:nvPr/>
        </p:nvSpPr>
        <p:spPr>
          <a:xfrm>
            <a:off x="602103" y="5397414"/>
            <a:ext cx="10268653" cy="679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NewRomanPS-BoldMT"/>
              </a:rPr>
              <a:t>Your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Sentence:</a:t>
            </a:r>
            <a:r>
              <a:rPr lang="en-US" sz="3200" dirty="0">
                <a:solidFill>
                  <a:schemeClr val="tx1"/>
                </a:solidFill>
                <a:latin typeface="TimesNewRomanPSMT"/>
              </a:rPr>
              <a:t>In winter vacation, I </a:t>
            </a:r>
            <a:r>
              <a:rPr lang="en-GB" sz="3200" dirty="0">
                <a:solidFill>
                  <a:schemeClr val="tx1"/>
                </a:solidFill>
                <a:latin typeface="TimesNewRomanPSMT"/>
              </a:rPr>
              <a:t>will visit Cox’s Bazar</a:t>
            </a:r>
            <a:r>
              <a:rPr lang="en-US" sz="3200" dirty="0">
                <a:solidFill>
                  <a:schemeClr val="tx1"/>
                </a:solidFill>
                <a:latin typeface="TimesNewRomanPSMT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32573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B9FAB-0675-4B68-891A-525EC5001652}"/>
              </a:ext>
            </a:extLst>
          </p:cNvPr>
          <p:cNvSpPr txBox="1"/>
          <p:nvPr/>
        </p:nvSpPr>
        <p:spPr>
          <a:xfrm>
            <a:off x="4100511" y="77956"/>
            <a:ext cx="327183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0" u="none" strike="noStrike" baseline="0">
                <a:latin typeface="TimesNewRomanPS-BoldMT"/>
              </a:rPr>
              <a:t>New vocabulary: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88FCD-8FAD-447A-8A2A-A2A1BD565518}"/>
              </a:ext>
            </a:extLst>
          </p:cNvPr>
          <p:cNvSpPr txBox="1"/>
          <p:nvPr/>
        </p:nvSpPr>
        <p:spPr>
          <a:xfrm>
            <a:off x="1336623" y="1064105"/>
            <a:ext cx="1039817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600" b="0" i="0" u="none" strike="noStrike" baseline="0" dirty="0">
                <a:latin typeface="TimesNewRomanPSMT"/>
              </a:rPr>
              <a:t>Available, Tiny, Bin, Facility, Unfortunate, Improve,</a:t>
            </a:r>
          </a:p>
          <a:p>
            <a:pPr algn="l"/>
            <a:r>
              <a:rPr lang="en-GB" sz="3600" b="0" i="0" u="none" strike="noStrike" baseline="0" dirty="0">
                <a:latin typeface="TimesNewRomanPSMT"/>
              </a:rPr>
              <a:t>Remove,</a:t>
            </a:r>
            <a:r>
              <a:rPr lang="en-US" sz="3600" b="0" i="0" u="none" strike="noStrike" baseline="0" dirty="0">
                <a:latin typeface="TimesNewRomanPSMT"/>
              </a:rPr>
              <a:t>Vacation, </a:t>
            </a:r>
            <a:r>
              <a:rPr lang="en-US" sz="3600" b="1" i="0" u="none" strike="noStrike" baseline="0" dirty="0">
                <a:solidFill>
                  <a:srgbClr val="00B0F0"/>
                </a:solidFill>
                <a:latin typeface="TimesNewRomanPSMT"/>
              </a:rPr>
              <a:t>Muddy</a:t>
            </a:r>
            <a:r>
              <a:rPr lang="en-US" sz="3600" b="0" i="0" u="none" strike="noStrike" baseline="0" dirty="0">
                <a:latin typeface="TimesNewRomanPSMT"/>
              </a:rPr>
              <a:t> </a:t>
            </a:r>
            <a:r>
              <a:rPr lang="en-US" sz="3600" b="1" i="0" u="none" strike="noStrike" baseline="0" dirty="0">
                <a:solidFill>
                  <a:srgbClr val="00B0F0"/>
                </a:solidFill>
                <a:latin typeface="TimesNewRomanPSMT"/>
              </a:rPr>
              <a:t>Road</a:t>
            </a:r>
            <a:r>
              <a:rPr lang="en-US" sz="3600" b="0" i="0" u="none" strike="noStrike" baseline="0" dirty="0">
                <a:latin typeface="TimesNewRomanPSMT"/>
              </a:rPr>
              <a:t>.</a:t>
            </a:r>
            <a:endParaRPr lang="en-US" sz="4800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EA6E816-13D1-4F11-B74D-BE689E2EAB08}"/>
              </a:ext>
            </a:extLst>
          </p:cNvPr>
          <p:cNvSpPr/>
          <p:nvPr/>
        </p:nvSpPr>
        <p:spPr>
          <a:xfrm>
            <a:off x="2470917" y="2349599"/>
            <a:ext cx="8129587" cy="755528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Key Word: </a:t>
            </a:r>
            <a:r>
              <a:rPr lang="en-US" sz="3600" b="1" dirty="0">
                <a:solidFill>
                  <a:srgbClr val="00B0F0"/>
                </a:solidFill>
                <a:latin typeface="TimesNewRomanPSMT"/>
              </a:rPr>
              <a:t>Muddy road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FA9876D-6A2B-4445-A28F-1960A9C7D4EE}"/>
              </a:ext>
            </a:extLst>
          </p:cNvPr>
          <p:cNvSpPr/>
          <p:nvPr/>
        </p:nvSpPr>
        <p:spPr>
          <a:xfrm>
            <a:off x="879423" y="3181304"/>
            <a:ext cx="10855377" cy="958909"/>
          </a:xfrm>
          <a:prstGeom prst="downArrowCallout">
            <a:avLst>
              <a:gd name="adj1" fmla="val 53504"/>
              <a:gd name="adj2" fmla="val 40959"/>
              <a:gd name="adj3" fmla="val 19048"/>
              <a:gd name="adj4" fmla="val 4722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TimesNewRomanPSMT"/>
              </a:rPr>
              <a:t>Meaning: A road that is covered in </a:t>
            </a:r>
            <a:r>
              <a:rPr lang="en-US" sz="3600" dirty="0">
                <a:solidFill>
                  <a:schemeClr val="tx1"/>
                </a:solidFill>
                <a:latin typeface="TimesNewRomanPSMT"/>
              </a:rPr>
              <a:t>mud.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(</a:t>
            </a:r>
            <a:r>
              <a:rPr lang="as-IN" sz="3600" dirty="0">
                <a:solidFill>
                  <a:schemeClr val="tx1"/>
                </a:solidFill>
                <a:latin typeface="NikoshBAN"/>
              </a:rPr>
              <a:t>কর্দমাক্ত রাস্তা)</a:t>
            </a:r>
            <a:endParaRPr lang="en-GB" sz="3600" dirty="0">
              <a:solidFill>
                <a:schemeClr val="tx1"/>
              </a:solidFill>
              <a:latin typeface="TimesNewRomanPSMT"/>
            </a:endParaRP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D80D2260-49F1-4CC3-9278-970E47E8DCF2}"/>
              </a:ext>
            </a:extLst>
          </p:cNvPr>
          <p:cNvSpPr/>
          <p:nvPr/>
        </p:nvSpPr>
        <p:spPr>
          <a:xfrm>
            <a:off x="1100139" y="4000226"/>
            <a:ext cx="10634662" cy="1240262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NewRomanPS-BoldMT"/>
              </a:rPr>
              <a:t>Example Sentence: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-BoldM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The roads will be </a:t>
            </a:r>
            <a:r>
              <a:rPr lang="en-GB" sz="3600" b="1" dirty="0">
                <a:solidFill>
                  <a:srgbClr val="00B0F0"/>
                </a:solidFill>
                <a:latin typeface="TimesNewRomanPSMT"/>
              </a:rPr>
              <a:t>muddy</a:t>
            </a:r>
            <a:r>
              <a:rPr lang="en-GB" sz="3600" b="1" dirty="0">
                <a:solidFill>
                  <a:schemeClr val="tx1"/>
                </a:solidFill>
                <a:latin typeface="TimesNewRomanPSMT"/>
              </a:rPr>
              <a:t> as it is raining </a:t>
            </a:r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outside.</a:t>
            </a:r>
            <a:endParaRPr lang="en-US" sz="3200" b="1" dirty="0">
              <a:solidFill>
                <a:schemeClr val="tx1"/>
              </a:solidFill>
              <a:latin typeface="TimesNewRomanPS-BoldM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B154F-B008-438A-B777-09D38C0633C7}"/>
              </a:ext>
            </a:extLst>
          </p:cNvPr>
          <p:cNvSpPr/>
          <p:nvPr/>
        </p:nvSpPr>
        <p:spPr>
          <a:xfrm>
            <a:off x="301051" y="5176129"/>
            <a:ext cx="11589897" cy="679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NewRomanPS-BoldMT"/>
              </a:rPr>
              <a:t>Your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</a:rPr>
              <a:t>Sentence</a:t>
            </a:r>
            <a:r>
              <a:rPr lang="en-US" sz="3200" dirty="0">
                <a:solidFill>
                  <a:schemeClr val="tx1"/>
                </a:solidFill>
                <a:latin typeface="TimesNewRomanPSMT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TimesNewRomanPSMT"/>
              </a:rPr>
              <a:t>Rural roads becomes </a:t>
            </a:r>
            <a:r>
              <a:rPr lang="en-US" sz="3200" b="1" dirty="0">
                <a:solidFill>
                  <a:srgbClr val="00B0F0"/>
                </a:solidFill>
                <a:latin typeface="TimesNewRomanPSMT"/>
              </a:rPr>
              <a:t>muddy</a:t>
            </a:r>
            <a:r>
              <a:rPr lang="en-US" sz="3200" b="1" dirty="0">
                <a:solidFill>
                  <a:schemeClr val="tx1"/>
                </a:solidFill>
                <a:latin typeface="TimesNewRomanPSMT"/>
              </a:rPr>
              <a:t> during rainy season.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11435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B9FAB-0675-4B68-891A-525EC5001652}"/>
              </a:ext>
            </a:extLst>
          </p:cNvPr>
          <p:cNvSpPr txBox="1"/>
          <p:nvPr/>
        </p:nvSpPr>
        <p:spPr>
          <a:xfrm>
            <a:off x="4100511" y="77956"/>
            <a:ext cx="327183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0" u="none" strike="noStrike" baseline="0">
                <a:latin typeface="TimesNewRomanPS-BoldMT"/>
              </a:rPr>
              <a:t>New vocabulary: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88FCD-8FAD-447A-8A2A-A2A1BD565518}"/>
              </a:ext>
            </a:extLst>
          </p:cNvPr>
          <p:cNvSpPr txBox="1"/>
          <p:nvPr/>
        </p:nvSpPr>
        <p:spPr>
          <a:xfrm>
            <a:off x="1481527" y="856008"/>
            <a:ext cx="1039817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600" b="1" i="0" u="none" strike="noStrike" baseline="0" dirty="0">
                <a:solidFill>
                  <a:srgbClr val="7444EC"/>
                </a:solidFill>
                <a:latin typeface="TimesNewRomanPSMT"/>
              </a:rPr>
              <a:t>Available</a:t>
            </a:r>
            <a:r>
              <a:rPr lang="en-GB" sz="3600" b="0" i="0" u="none" strike="noStrike" baseline="0" dirty="0">
                <a:latin typeface="TimesNewRomanPSMT"/>
              </a:rPr>
              <a:t>, Tiny, Bin, Facility, Unfortunate, Improve,</a:t>
            </a:r>
          </a:p>
          <a:p>
            <a:pPr algn="l"/>
            <a:r>
              <a:rPr lang="en-GB" sz="3600" b="0" i="0" u="none" strike="noStrike" baseline="0" dirty="0">
                <a:latin typeface="TimesNewRomanPSMT"/>
              </a:rPr>
              <a:t>Remove,</a:t>
            </a:r>
            <a:r>
              <a:rPr lang="en-US" sz="3600" b="0" i="0" u="none" strike="noStrike" baseline="0" dirty="0">
                <a:latin typeface="TimesNewRomanPSMT"/>
              </a:rPr>
              <a:t>Vacation, Muddy Road.</a:t>
            </a:r>
            <a:endParaRPr lang="en-US" sz="4800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EA6E816-13D1-4F11-B74D-BE689E2EAB08}"/>
              </a:ext>
            </a:extLst>
          </p:cNvPr>
          <p:cNvSpPr/>
          <p:nvPr/>
        </p:nvSpPr>
        <p:spPr>
          <a:xfrm>
            <a:off x="2977152" y="2311169"/>
            <a:ext cx="6237689" cy="755528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Key Word: </a:t>
            </a:r>
            <a:r>
              <a:rPr lang="en-US" sz="3600" b="1" dirty="0">
                <a:solidFill>
                  <a:srgbClr val="00B0F0"/>
                </a:solidFill>
                <a:latin typeface="TimesNewRomanPSMT"/>
              </a:rPr>
              <a:t>Available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FA9876D-6A2B-4445-A28F-1960A9C7D4EE}"/>
              </a:ext>
            </a:extLst>
          </p:cNvPr>
          <p:cNvSpPr/>
          <p:nvPr/>
        </p:nvSpPr>
        <p:spPr>
          <a:xfrm>
            <a:off x="2257425" y="2947738"/>
            <a:ext cx="8356313" cy="755528"/>
          </a:xfrm>
          <a:prstGeom prst="downArrowCallout">
            <a:avLst>
              <a:gd name="adj1" fmla="val 25000"/>
              <a:gd name="adj2" fmla="val 30952"/>
              <a:gd name="adj3" fmla="val 9128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Meaning: Ready for use (</a:t>
            </a:r>
            <a:r>
              <a:rPr lang="as-IN" sz="3600" b="1" dirty="0">
                <a:solidFill>
                  <a:schemeClr val="tx1"/>
                </a:solidFill>
                <a:latin typeface="TimesNewRomanPSMT"/>
              </a:rPr>
              <a:t>সুলভ</a:t>
            </a:r>
            <a:r>
              <a:rPr lang="as-IN" sz="3600" dirty="0">
                <a:solidFill>
                  <a:schemeClr val="tx1"/>
                </a:solidFill>
                <a:latin typeface="TimesNewRomanPSMT"/>
              </a:rPr>
              <a:t>)</a:t>
            </a:r>
            <a:endParaRPr lang="en-US" sz="3600" b="1" dirty="0">
              <a:solidFill>
                <a:schemeClr val="tx1"/>
              </a:solidFill>
              <a:latin typeface="TimesNewRomanPSMT"/>
            </a:endParaRP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D80D2260-49F1-4CC3-9278-970E47E8DCF2}"/>
              </a:ext>
            </a:extLst>
          </p:cNvPr>
          <p:cNvSpPr/>
          <p:nvPr/>
        </p:nvSpPr>
        <p:spPr>
          <a:xfrm>
            <a:off x="84942" y="3849760"/>
            <a:ext cx="12022111" cy="1200329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NewRomanPS-BoldMT"/>
              </a:rPr>
              <a:t>Example Sentence: </a:t>
            </a:r>
          </a:p>
          <a:p>
            <a:r>
              <a:rPr lang="en-GB" sz="3200" b="1" dirty="0">
                <a:solidFill>
                  <a:schemeClr val="tx1"/>
                </a:solidFill>
                <a:latin typeface="TimesNewRomanPSMT"/>
              </a:rPr>
              <a:t>Many videos are </a:t>
            </a:r>
            <a:r>
              <a:rPr lang="en-US" sz="3200" b="1" dirty="0">
                <a:solidFill>
                  <a:srgbClr val="00B0F0"/>
                </a:solidFill>
                <a:latin typeface="TimesNewRomanPSMT"/>
              </a:rPr>
              <a:t>available</a:t>
            </a:r>
            <a:r>
              <a:rPr lang="en-US" sz="3200" b="1" dirty="0">
                <a:solidFill>
                  <a:schemeClr val="tx1"/>
                </a:solidFill>
                <a:latin typeface="TimesNewRomanPSMT"/>
              </a:rPr>
              <a:t> to develop our listening skills on </a:t>
            </a:r>
            <a:r>
              <a:rPr lang="en-US" sz="2800" b="1" dirty="0">
                <a:solidFill>
                  <a:schemeClr val="tx1"/>
                </a:solidFill>
                <a:latin typeface="TimesNewRomanPSMT"/>
              </a:rPr>
              <a:t>YouTube.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B154F-B008-438A-B777-09D38C0633C7}"/>
              </a:ext>
            </a:extLst>
          </p:cNvPr>
          <p:cNvSpPr/>
          <p:nvPr/>
        </p:nvSpPr>
        <p:spPr>
          <a:xfrm>
            <a:off x="724525" y="5050088"/>
            <a:ext cx="10818760" cy="756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NewRomanPS-BoldMT"/>
              </a:rPr>
              <a:t>Your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Sentence: In rainy season we get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available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 fish.   </a:t>
            </a:r>
          </a:p>
        </p:txBody>
      </p:sp>
    </p:spTree>
    <p:extLst>
      <p:ext uri="{BB962C8B-B14F-4D97-AF65-F5344CB8AC3E}">
        <p14:creationId xmlns:p14="http://schemas.microsoft.com/office/powerpoint/2010/main" val="18083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38" y="193011"/>
            <a:ext cx="11101387" cy="10772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Look at  the picture of a school. Now, write 5 sentences on what you love about this school. (Pair/Group)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EC7AD6-03DF-A492-4D4F-8552EDC9F337}"/>
              </a:ext>
            </a:extLst>
          </p:cNvPr>
          <p:cNvGrpSpPr/>
          <p:nvPr/>
        </p:nvGrpSpPr>
        <p:grpSpPr>
          <a:xfrm>
            <a:off x="10664079" y="4036340"/>
            <a:ext cx="1527921" cy="2157413"/>
            <a:chOff x="429466" y="2309928"/>
            <a:chExt cx="1527921" cy="21574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AABD3C-CF8E-A9BF-3719-B70AF32B3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47"/>
            <a:stretch/>
          </p:blipFill>
          <p:spPr>
            <a:xfrm>
              <a:off x="429466" y="2309928"/>
              <a:ext cx="1527921" cy="2157413"/>
            </a:xfrm>
            <a:prstGeom prst="ellipse">
              <a:avLst/>
            </a:prstGeom>
            <a:ln w="28575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37A5FD-44A2-E6BF-D383-3E351EA07538}"/>
                </a:ext>
              </a:extLst>
            </p:cNvPr>
            <p:cNvSpPr/>
            <p:nvPr/>
          </p:nvSpPr>
          <p:spPr>
            <a:xfrm>
              <a:off x="637590" y="4015085"/>
              <a:ext cx="1133475" cy="37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Sakib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EDCD67-1161-A7ED-EEFA-BFAB20029F66}"/>
              </a:ext>
            </a:extLst>
          </p:cNvPr>
          <p:cNvGrpSpPr/>
          <p:nvPr/>
        </p:nvGrpSpPr>
        <p:grpSpPr>
          <a:xfrm>
            <a:off x="325051" y="4129796"/>
            <a:ext cx="1566023" cy="2063957"/>
            <a:chOff x="10196509" y="2328189"/>
            <a:chExt cx="1566023" cy="20639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6D012C-3ACE-97F0-4472-D7C0C27B7F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4" r="15214"/>
            <a:stretch/>
          </p:blipFill>
          <p:spPr>
            <a:xfrm>
              <a:off x="10196509" y="2328189"/>
              <a:ext cx="1566023" cy="2063957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C30567-ABCF-5BFE-3EA4-8F85FA398F82}"/>
                </a:ext>
              </a:extLst>
            </p:cNvPr>
            <p:cNvSpPr/>
            <p:nvPr/>
          </p:nvSpPr>
          <p:spPr>
            <a:xfrm>
              <a:off x="10412782" y="3852749"/>
              <a:ext cx="1133475" cy="4370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Apon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8B3A3-FA3C-596C-705C-9033428DB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748" y="1383842"/>
            <a:ext cx="5058503" cy="2329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B682D55-A07C-2FE1-51DB-F56FAA7DCC27}"/>
              </a:ext>
            </a:extLst>
          </p:cNvPr>
          <p:cNvSpPr/>
          <p:nvPr/>
        </p:nvSpPr>
        <p:spPr>
          <a:xfrm>
            <a:off x="1970142" y="3904476"/>
            <a:ext cx="7349987" cy="956603"/>
          </a:xfrm>
          <a:prstGeom prst="wedgeRoundRectCallout">
            <a:avLst>
              <a:gd name="adj1" fmla="val -58305"/>
              <a:gd name="adj2" fmla="val 397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Hi!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Sakib,Would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tell me what you love about this school?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154FF63-541A-27C1-F649-E2494E9E41AC}"/>
              </a:ext>
            </a:extLst>
          </p:cNvPr>
          <p:cNvSpPr/>
          <p:nvPr/>
        </p:nvSpPr>
        <p:spPr>
          <a:xfrm>
            <a:off x="3014132" y="5381396"/>
            <a:ext cx="6526889" cy="956603"/>
          </a:xfrm>
          <a:prstGeom prst="wedgeRoundRectCallout">
            <a:avLst>
              <a:gd name="adj1" fmla="val 62467"/>
              <a:gd name="adj2" fmla="val -102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Sure, I love the beautiful playground.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you?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0A8B16F-A1E7-06CF-E060-A157EF474469}"/>
              </a:ext>
            </a:extLst>
          </p:cNvPr>
          <p:cNvSpPr/>
          <p:nvPr/>
        </p:nvSpPr>
        <p:spPr>
          <a:xfrm>
            <a:off x="2083277" y="4007500"/>
            <a:ext cx="7349987" cy="956603"/>
          </a:xfrm>
          <a:prstGeom prst="wedgeRoundRectCallout">
            <a:avLst>
              <a:gd name="adj1" fmla="val -58305"/>
              <a:gd name="adj2" fmla="val 397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also love it. Besides. I love its spacious and tidy classrooms.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9BE1E31-B3F8-BD1F-4930-5225760B77B9}"/>
              </a:ext>
            </a:extLst>
          </p:cNvPr>
          <p:cNvSpPr/>
          <p:nvPr/>
        </p:nvSpPr>
        <p:spPr>
          <a:xfrm>
            <a:off x="3014132" y="5220336"/>
            <a:ext cx="6526889" cy="1278722"/>
          </a:xfrm>
          <a:prstGeom prst="wedgeRoundRectCallout">
            <a:avLst>
              <a:gd name="adj1" fmla="val 62467"/>
              <a:gd name="adj2" fmla="val -102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Apon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school has a wonderful flower garden. I love it very much.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64C4961-7801-6FDC-1EDF-A6E87D8BDF34}"/>
              </a:ext>
            </a:extLst>
          </p:cNvPr>
          <p:cNvSpPr/>
          <p:nvPr/>
        </p:nvSpPr>
        <p:spPr>
          <a:xfrm>
            <a:off x="1932117" y="3830194"/>
            <a:ext cx="7652305" cy="1333180"/>
          </a:xfrm>
          <a:prstGeom prst="wedgeRoundRectCallout">
            <a:avLst>
              <a:gd name="adj1" fmla="val -58305"/>
              <a:gd name="adj2" fmla="val 397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friend! Its environment is also nice. Everything is neat and clean. There are trees, birds and squirrels.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EA52CFE-1716-965D-3D35-534DED0ED9A0}"/>
              </a:ext>
            </a:extLst>
          </p:cNvPr>
          <p:cNvSpPr/>
          <p:nvPr/>
        </p:nvSpPr>
        <p:spPr>
          <a:xfrm>
            <a:off x="3222256" y="5451725"/>
            <a:ext cx="6526889" cy="956603"/>
          </a:xfrm>
          <a:prstGeom prst="wedgeRoundRectCallout">
            <a:avLst>
              <a:gd name="adj1" fmla="val 62467"/>
              <a:gd name="adj2" fmla="val -102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Really, wonderful.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5A64ED-BA0F-E2C4-692F-C491338F8CC1}"/>
              </a:ext>
            </a:extLst>
          </p:cNvPr>
          <p:cNvSpPr txBox="1"/>
          <p:nvPr/>
        </p:nvSpPr>
        <p:spPr>
          <a:xfrm>
            <a:off x="168812" y="302847"/>
            <a:ext cx="117887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write 5 sentences on what you love about this school.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72506-615A-CB49-D64A-7436F9144813}"/>
              </a:ext>
            </a:extLst>
          </p:cNvPr>
          <p:cNvSpPr txBox="1"/>
          <p:nvPr/>
        </p:nvSpPr>
        <p:spPr>
          <a:xfrm>
            <a:off x="829993" y="1652214"/>
            <a:ext cx="10466363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five things that I love of the school are given below: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beautiful flower garden in front of the school which I like most.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wide playground where the students can play.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is a canteen from where students can take tiffin.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Besides, there is a library from where students can take and 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read various books.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is well decorated and neat and clean.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9B0C14-7649-41E5-935C-595F7396C2F0}"/>
              </a:ext>
            </a:extLst>
          </p:cNvPr>
          <p:cNvSpPr txBox="1"/>
          <p:nvPr/>
        </p:nvSpPr>
        <p:spPr>
          <a:xfrm>
            <a:off x="309562" y="1560915"/>
            <a:ext cx="11572875" cy="261610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Work in pairs.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which of these facilities you have in your school. Tick under </a:t>
            </a:r>
            <a:r>
              <a:rPr lang="en-GB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you have the facilities and tick under </a:t>
            </a:r>
            <a:r>
              <a:rPr lang="en-GB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you don't have the facilities in your school. One is done for you.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9E411-4A6A-43E1-9B7C-34544FF08C7C}"/>
              </a:ext>
            </a:extLst>
          </p:cNvPr>
          <p:cNvSpPr txBox="1"/>
          <p:nvPr/>
        </p:nvSpPr>
        <p:spPr>
          <a:xfrm>
            <a:off x="6288880" y="5964465"/>
            <a:ext cx="502205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next page-------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76212-0714-4E03-87BD-46F4EB48CF0C}"/>
              </a:ext>
            </a:extLst>
          </p:cNvPr>
          <p:cNvSpPr txBox="1"/>
          <p:nvPr/>
        </p:nvSpPr>
        <p:spPr>
          <a:xfrm>
            <a:off x="4824410" y="308760"/>
            <a:ext cx="2928938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Pair Work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>
            <a:extLst>
              <a:ext uri="{FF2B5EF4-FFF2-40B4-BE49-F238E27FC236}">
                <a16:creationId xmlns:a16="http://schemas.microsoft.com/office/drawing/2014/main" id="{38198923-EB38-4483-ACC3-A2AAB7007A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1020" y="246967"/>
            <a:ext cx="4444551" cy="678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41DD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ide Latin" panose="020A0A07050505020404" pitchFamily="18" charset="0"/>
                <a:cs typeface="Times New Roman"/>
              </a:rPr>
              <a:t>Identity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287B53-849C-4A9B-9116-852143F1DB59}"/>
              </a:ext>
            </a:extLst>
          </p:cNvPr>
          <p:cNvSpPr/>
          <p:nvPr/>
        </p:nvSpPr>
        <p:spPr>
          <a:xfrm>
            <a:off x="2663453" y="914898"/>
            <a:ext cx="7939686" cy="32932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4400" b="1" kern="0" dirty="0">
                <a:solidFill>
                  <a:srgbClr val="002060"/>
                </a:solidFill>
                <a:latin typeface="TimesNewRomanPS-BoldMT"/>
                <a:cs typeface="Times New Roman" pitchFamily="18" charset="0"/>
              </a:rPr>
              <a:t>Manik Chandra Majumder</a:t>
            </a:r>
          </a:p>
          <a:p>
            <a:pPr lvl="0"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NewRomanPS-BoldMT"/>
                <a:cs typeface="Times New Roman" pitchFamily="18" charset="0"/>
              </a:rPr>
              <a:t>               </a:t>
            </a:r>
            <a:r>
              <a:rPr lang="en-US" sz="3200" b="1" kern="0" dirty="0">
                <a:solidFill>
                  <a:srgbClr val="C00000"/>
                </a:solidFill>
                <a:latin typeface="TimesNewRomanPS-BoldMT"/>
                <a:cs typeface="Times New Roman" pitchFamily="18" charset="0"/>
              </a:rPr>
              <a:t>Senior Teacher </a:t>
            </a:r>
            <a:endParaRPr lang="en-US" sz="2800" b="1" kern="0" dirty="0">
              <a:solidFill>
                <a:srgbClr val="C00000"/>
              </a:solidFill>
              <a:latin typeface="TimesNewRomanPS-BoldMT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kern="0" dirty="0">
                <a:solidFill>
                  <a:srgbClr val="C00000"/>
                </a:solidFill>
                <a:latin typeface="TimesNewRomanPS-BoldMT"/>
                <a:cs typeface="Times New Roman" pitchFamily="18" charset="0"/>
              </a:rPr>
              <a:t>             </a:t>
            </a:r>
            <a:r>
              <a:rPr lang="en-US" sz="4800" b="1" kern="0" dirty="0">
                <a:solidFill>
                  <a:srgbClr val="0070C0"/>
                </a:solidFill>
                <a:latin typeface="TimesNewRomanPS-BoldMT"/>
                <a:cs typeface="Times New Roman" pitchFamily="18" charset="0"/>
              </a:rPr>
              <a:t>Gazirhat High School</a:t>
            </a:r>
            <a:endParaRPr lang="en-US" sz="2800" b="1" kern="0" dirty="0">
              <a:solidFill>
                <a:srgbClr val="0070C0"/>
              </a:solidFill>
              <a:latin typeface="TimesNewRomanPS-BoldMT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kern="0" dirty="0">
                <a:solidFill>
                  <a:srgbClr val="002060"/>
                </a:solidFill>
                <a:latin typeface="TimesNewRomanPS-BoldMT"/>
                <a:cs typeface="Times New Roman" pitchFamily="18" charset="0"/>
              </a:rPr>
              <a:t>                </a:t>
            </a:r>
            <a:r>
              <a:rPr lang="en-US" sz="2800" b="1" kern="0" dirty="0">
                <a:solidFill>
                  <a:srgbClr val="C00000"/>
                </a:solidFill>
                <a:latin typeface="TimesNewRomanPS-BoldMT"/>
                <a:cs typeface="Times New Roman" pitchFamily="18" charset="0"/>
              </a:rPr>
              <a:t>Senbag, Noakhali.</a:t>
            </a:r>
          </a:p>
          <a:p>
            <a:pPr lvl="0">
              <a:defRPr/>
            </a:pPr>
            <a:r>
              <a:rPr lang="en-US" sz="2800" b="1" kern="0" dirty="0">
                <a:solidFill>
                  <a:srgbClr val="002060"/>
                </a:solidFill>
                <a:latin typeface="TimesNewRomanPS-BoldMT"/>
                <a:cs typeface="Times New Roman" pitchFamily="18" charset="0"/>
              </a:rPr>
              <a:t>        </a:t>
            </a:r>
            <a:r>
              <a:rPr lang="en-US" sz="2800" b="1" kern="0" dirty="0">
                <a:solidFill>
                  <a:srgbClr val="00B050"/>
                </a:solidFill>
                <a:latin typeface="TimesNewRomanPS-BoldMT"/>
                <a:cs typeface="Times New Roman" pitchFamily="18" charset="0"/>
              </a:rPr>
              <a:t>Mobile No: 01717155169</a:t>
            </a:r>
          </a:p>
          <a:p>
            <a:pPr lvl="0">
              <a:defRPr/>
            </a:pPr>
            <a:r>
              <a:rPr lang="en-US" sz="2800" b="1" kern="0" dirty="0">
                <a:solidFill>
                  <a:srgbClr val="00B050"/>
                </a:solidFill>
                <a:latin typeface="TimesNewRomanPS-BoldMT"/>
                <a:cs typeface="Times New Roman" pitchFamily="18" charset="0"/>
              </a:rPr>
              <a:t>      </a:t>
            </a:r>
            <a:r>
              <a:rPr lang="en-US" sz="2800" b="1" kern="0" dirty="0">
                <a:solidFill>
                  <a:srgbClr val="002060"/>
                </a:solidFill>
                <a:latin typeface="TimesNewRomanPS-BoldMT"/>
                <a:cs typeface="Times New Roman" pitchFamily="18" charset="0"/>
              </a:rPr>
              <a:t>Email: manikmajumder01@gmail.com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CC0CD-634E-4992-8549-B72A80FA6920}"/>
              </a:ext>
            </a:extLst>
          </p:cNvPr>
          <p:cNvSpPr/>
          <p:nvPr/>
        </p:nvSpPr>
        <p:spPr>
          <a:xfrm>
            <a:off x="4118697" y="4260741"/>
            <a:ext cx="5029199" cy="21236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3600" kern="0" dirty="0">
                <a:solidFill>
                  <a:prstClr val="black"/>
                </a:solidFill>
                <a:latin typeface="Elephant" panose="02020904090505020303" pitchFamily="18" charset="0"/>
                <a:cs typeface="Times New Roman" pitchFamily="18" charset="0"/>
              </a:rPr>
              <a:t>   </a:t>
            </a:r>
            <a:r>
              <a:rPr lang="en-US" sz="2800" b="1" kern="0" dirty="0">
                <a:solidFill>
                  <a:prstClr val="black"/>
                </a:solidFill>
                <a:latin typeface="Elephant" panose="02020904090505020303" pitchFamily="18" charset="0"/>
                <a:cs typeface="Times New Roman" pitchFamily="18" charset="0"/>
              </a:rPr>
              <a:t>Class : Seven</a:t>
            </a:r>
          </a:p>
          <a:p>
            <a:pPr defTabSz="914400">
              <a:defRPr/>
            </a:pPr>
            <a:r>
              <a:rPr lang="en-US" sz="2400" b="1" kern="0" dirty="0">
                <a:solidFill>
                  <a:prstClr val="black"/>
                </a:solidFill>
                <a:latin typeface="Elephant" panose="02020904090505020303" pitchFamily="18" charset="0"/>
                <a:cs typeface="Times New Roman" pitchFamily="18" charset="0"/>
              </a:rPr>
              <a:t>  </a:t>
            </a:r>
            <a:r>
              <a:rPr lang="en-US" sz="2400" b="1" kern="0" dirty="0">
                <a:solidFill>
                  <a:srgbClr val="C00000"/>
                </a:solidFill>
                <a:latin typeface="Elephant" panose="02020904090505020303" pitchFamily="18" charset="0"/>
                <a:cs typeface="Times New Roman" pitchFamily="18" charset="0"/>
              </a:rPr>
              <a:t>Subject : English </a:t>
            </a:r>
          </a:p>
          <a:p>
            <a:pPr defTabSz="914400">
              <a:defRPr/>
            </a:pPr>
            <a:r>
              <a:rPr lang="en-US" sz="2400" b="1" kern="0" dirty="0">
                <a:solidFill>
                  <a:srgbClr val="C00000"/>
                </a:solidFill>
                <a:latin typeface="Elephant" panose="02020904090505020303" pitchFamily="18" charset="0"/>
                <a:cs typeface="Times New Roman" pitchFamily="18" charset="0"/>
              </a:rPr>
              <a:t>      </a:t>
            </a:r>
            <a:r>
              <a:rPr lang="en-US" sz="2400" b="1" kern="0" dirty="0">
                <a:solidFill>
                  <a:srgbClr val="00B050"/>
                </a:solidFill>
                <a:latin typeface="Elephant" panose="02020904090505020303" pitchFamily="18" charset="0"/>
                <a:cs typeface="Times New Roman" pitchFamily="18" charset="0"/>
              </a:rPr>
              <a:t>Time: 7.50 hours</a:t>
            </a:r>
          </a:p>
          <a:p>
            <a:pPr defTabSz="914400">
              <a:defRPr/>
            </a:pPr>
            <a:r>
              <a:rPr lang="en-US" sz="2400" b="1" kern="0" dirty="0">
                <a:solidFill>
                  <a:prstClr val="black"/>
                </a:solidFill>
                <a:latin typeface="Elephant" panose="02020904090505020303" pitchFamily="18" charset="0"/>
                <a:cs typeface="Times New Roman" pitchFamily="18" charset="0"/>
              </a:rPr>
              <a:t>       Date : 00/00/2023</a:t>
            </a:r>
          </a:p>
          <a:p>
            <a:pPr defTabSz="914400">
              <a:defRPr/>
            </a:pPr>
            <a:endParaRPr lang="en-US" sz="2400" b="1" kern="0" dirty="0">
              <a:solidFill>
                <a:prstClr val="black"/>
              </a:solidFill>
              <a:latin typeface="Elephant" panose="02020904090505020303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411E6-6A02-4E00-AAEB-F2208C652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8" y="4543724"/>
            <a:ext cx="1432913" cy="1840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E86FB-D0B1-64D5-7192-310AFD4F68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3" y="1093216"/>
            <a:ext cx="2007610" cy="2442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48C357E-0E01-45F3-98D2-4C6BFE8F3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89374"/>
              </p:ext>
            </p:extLst>
          </p:nvPr>
        </p:nvGraphicFramePr>
        <p:xfrm>
          <a:off x="414339" y="454675"/>
          <a:ext cx="11044238" cy="551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5399">
                  <a:extLst>
                    <a:ext uri="{9D8B030D-6E8A-4147-A177-3AD203B41FA5}">
                      <a16:colId xmlns:a16="http://schemas.microsoft.com/office/drawing/2014/main" val="1055327512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3468649227"/>
                    </a:ext>
                  </a:extLst>
                </a:gridCol>
                <a:gridCol w="942976">
                  <a:extLst>
                    <a:ext uri="{9D8B030D-6E8A-4147-A177-3AD203B41FA5}">
                      <a16:colId xmlns:a16="http://schemas.microsoft.com/office/drawing/2014/main" val="3933471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Do you have a playground in your school?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60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Do you have a garden in your school? 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99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Do you have a library in your school?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9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Do you have a canteen in your school?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7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Do you have clean classrooms? 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6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Do you have enough light and air in the class-room?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48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Do you have comfortable benches/desks? 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77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Do you have a white/blackboard in the class-room?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03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 Do you have a computer lab in your school? 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61869"/>
                  </a:ext>
                </a:extLst>
              </a:tr>
            </a:tbl>
          </a:graphicData>
        </a:graphic>
      </p:graphicFrame>
      <p:sp>
        <p:nvSpPr>
          <p:cNvPr id="3" name="L-Shape 2">
            <a:extLst>
              <a:ext uri="{FF2B5EF4-FFF2-40B4-BE49-F238E27FC236}">
                <a16:creationId xmlns:a16="http://schemas.microsoft.com/office/drawing/2014/main" id="{4BF13A06-8F51-40F2-BC9D-1792A2A869BA}"/>
              </a:ext>
            </a:extLst>
          </p:cNvPr>
          <p:cNvSpPr/>
          <p:nvPr/>
        </p:nvSpPr>
        <p:spPr>
          <a:xfrm rot="19348196">
            <a:off x="9755071" y="1048305"/>
            <a:ext cx="514967" cy="211055"/>
          </a:xfrm>
          <a:prstGeom prst="corner">
            <a:avLst>
              <a:gd name="adj1" fmla="val 50000"/>
              <a:gd name="adj2" fmla="val 2589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F4668-B6D5-4B2F-8A3C-EB548B82C6B2}"/>
              </a:ext>
            </a:extLst>
          </p:cNvPr>
          <p:cNvSpPr txBox="1"/>
          <p:nvPr/>
        </p:nvSpPr>
        <p:spPr>
          <a:xfrm>
            <a:off x="6436519" y="5960927"/>
            <a:ext cx="502205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next page-------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2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48C357E-0E01-45F3-98D2-4C6BFE8F3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60649"/>
              </p:ext>
            </p:extLst>
          </p:nvPr>
        </p:nvGraphicFramePr>
        <p:xfrm>
          <a:off x="228600" y="198120"/>
          <a:ext cx="117824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58313">
                  <a:extLst>
                    <a:ext uri="{9D8B030D-6E8A-4147-A177-3AD203B41FA5}">
                      <a16:colId xmlns:a16="http://schemas.microsoft.com/office/drawing/2014/main" val="1055327512"/>
                    </a:ext>
                  </a:extLst>
                </a:gridCol>
                <a:gridCol w="1051294">
                  <a:extLst>
                    <a:ext uri="{9D8B030D-6E8A-4147-A177-3AD203B41FA5}">
                      <a16:colId xmlns:a16="http://schemas.microsoft.com/office/drawing/2014/main" val="3468649227"/>
                    </a:ext>
                  </a:extLst>
                </a:gridCol>
                <a:gridCol w="1372818">
                  <a:extLst>
                    <a:ext uri="{9D8B030D-6E8A-4147-A177-3AD203B41FA5}">
                      <a16:colId xmlns:a16="http://schemas.microsoft.com/office/drawing/2014/main" val="3933471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C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C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 Do you have multimedia/ projectors in the class-room?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60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 Do you have a freely available Wifi network in the school?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99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 Do you have pure drinking water in your school?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9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 Do you have clean toilets in your school?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7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 Do you have bins in your school?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6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 Do you have a first aid box in the school?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48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 Do you have trees and birds in your school?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77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 Do you have a notice board in your school?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03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 Do you have pictures/charts on the wall of your classroom?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61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28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437DDDAF-2979-4B8E-ACA2-B0A7BDB93253}"/>
              </a:ext>
            </a:extLst>
          </p:cNvPr>
          <p:cNvSpPr txBox="1"/>
          <p:nvPr/>
        </p:nvSpPr>
        <p:spPr>
          <a:xfrm>
            <a:off x="0" y="305104"/>
            <a:ext cx="12109541" cy="132343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students will make a pair (the boy/girl next to you is your partner)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AE3B207-E185-41D7-9E08-83594A34C248}"/>
              </a:ext>
            </a:extLst>
          </p:cNvPr>
          <p:cNvSpPr/>
          <p:nvPr/>
        </p:nvSpPr>
        <p:spPr>
          <a:xfrm>
            <a:off x="2378113" y="2123585"/>
            <a:ext cx="7858126" cy="596525"/>
          </a:xfrm>
          <a:prstGeom prst="wedgeRoundRectCallout">
            <a:avLst>
              <a:gd name="adj1" fmla="val -55946"/>
              <a:gd name="adj2" fmla="val -36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Sakib,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have a playground in your school?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8818458-77B0-405F-AD35-2C66A8BF81E6}"/>
              </a:ext>
            </a:extLst>
          </p:cNvPr>
          <p:cNvSpPr/>
          <p:nvPr/>
        </p:nvSpPr>
        <p:spPr>
          <a:xfrm>
            <a:off x="2378113" y="2955415"/>
            <a:ext cx="6943653" cy="365299"/>
          </a:xfrm>
          <a:prstGeom prst="wedgeRoundRectCallout">
            <a:avLst>
              <a:gd name="adj1" fmla="val 62833"/>
              <a:gd name="adj2" fmla="val -625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course, But it is not so large like you.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A72B5F3-1867-4FB4-ABF1-E700AFA71C8E}"/>
              </a:ext>
            </a:extLst>
          </p:cNvPr>
          <p:cNvSpPr/>
          <p:nvPr/>
        </p:nvSpPr>
        <p:spPr>
          <a:xfrm>
            <a:off x="2114118" y="4228523"/>
            <a:ext cx="8474423" cy="941219"/>
          </a:xfrm>
          <a:prstGeom prst="wedgeRoundRectCallout">
            <a:avLst>
              <a:gd name="adj1" fmla="val 56759"/>
              <a:gd name="adj2" fmla="val -37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say more.  We have no spacious play ground. We play some indoor games.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5CFB1E9-5C24-42DD-A6AC-DEDA9586C2E5}"/>
              </a:ext>
            </a:extLst>
          </p:cNvPr>
          <p:cNvSpPr/>
          <p:nvPr/>
        </p:nvSpPr>
        <p:spPr>
          <a:xfrm>
            <a:off x="2729761" y="3522024"/>
            <a:ext cx="6943653" cy="443894"/>
          </a:xfrm>
          <a:prstGeom prst="wedgeRoundRectCallout">
            <a:avLst>
              <a:gd name="adj1" fmla="val -58491"/>
              <a:gd name="adj2" fmla="val -132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play outdoor games?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9844AC-B35C-43B5-B684-7325C49C4EAA}"/>
              </a:ext>
            </a:extLst>
          </p:cNvPr>
          <p:cNvGrpSpPr/>
          <p:nvPr/>
        </p:nvGrpSpPr>
        <p:grpSpPr>
          <a:xfrm>
            <a:off x="10581621" y="2494220"/>
            <a:ext cx="1527921" cy="2157413"/>
            <a:chOff x="429466" y="2309928"/>
            <a:chExt cx="1527921" cy="21574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E97499-654E-47E9-A780-BD89F1128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47"/>
            <a:stretch/>
          </p:blipFill>
          <p:spPr>
            <a:xfrm>
              <a:off x="429466" y="2309928"/>
              <a:ext cx="1527921" cy="2157413"/>
            </a:xfrm>
            <a:prstGeom prst="ellipse">
              <a:avLst/>
            </a:prstGeom>
            <a:ln w="28575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D49017-2668-47F9-8E06-D8BECEFAC427}"/>
                </a:ext>
              </a:extLst>
            </p:cNvPr>
            <p:cNvSpPr/>
            <p:nvPr/>
          </p:nvSpPr>
          <p:spPr>
            <a:xfrm>
              <a:off x="637590" y="4015085"/>
              <a:ext cx="1133475" cy="37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Sakib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D52390-9B49-4A7F-A335-15A59A3A1CDA}"/>
              </a:ext>
            </a:extLst>
          </p:cNvPr>
          <p:cNvGrpSpPr/>
          <p:nvPr/>
        </p:nvGrpSpPr>
        <p:grpSpPr>
          <a:xfrm>
            <a:off x="255531" y="1829853"/>
            <a:ext cx="1566023" cy="2063957"/>
            <a:chOff x="10196509" y="2328189"/>
            <a:chExt cx="1566023" cy="206395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E7FBEBD-BC57-40C6-85FF-13B49E180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4" r="15214"/>
            <a:stretch/>
          </p:blipFill>
          <p:spPr>
            <a:xfrm>
              <a:off x="10196509" y="2328189"/>
              <a:ext cx="1566023" cy="2063957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B4EF46-E550-47D2-997A-D653EB5C8BC1}"/>
                </a:ext>
              </a:extLst>
            </p:cNvPr>
            <p:cNvSpPr/>
            <p:nvPr/>
          </p:nvSpPr>
          <p:spPr>
            <a:xfrm>
              <a:off x="10412782" y="3852749"/>
              <a:ext cx="1133475" cy="4370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Apon</a:t>
              </a:r>
            </a:p>
          </p:txBody>
        </p:sp>
      </p:grp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6B2C859-ED74-4377-AD7C-81A8AE4A066F}"/>
              </a:ext>
            </a:extLst>
          </p:cNvPr>
          <p:cNvSpPr/>
          <p:nvPr/>
        </p:nvSpPr>
        <p:spPr>
          <a:xfrm>
            <a:off x="773905" y="5340375"/>
            <a:ext cx="10644187" cy="941220"/>
          </a:xfrm>
          <a:prstGeom prst="wedgeRoundRectCallout">
            <a:avLst>
              <a:gd name="adj1" fmla="val -48171"/>
              <a:gd name="adj2" fmla="val -12256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we have large play ground. We arrange inter school Football/Cricket competition.</a:t>
            </a:r>
          </a:p>
        </p:txBody>
      </p:sp>
    </p:spTree>
    <p:extLst>
      <p:ext uri="{BB962C8B-B14F-4D97-AF65-F5344CB8AC3E}">
        <p14:creationId xmlns:p14="http://schemas.microsoft.com/office/powerpoint/2010/main" val="17506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B153CF-6D35-4DEB-8E4E-163F7C3E37DA}"/>
              </a:ext>
            </a:extLst>
          </p:cNvPr>
          <p:cNvSpPr txBox="1"/>
          <p:nvPr/>
        </p:nvSpPr>
        <p:spPr>
          <a:xfrm>
            <a:off x="1471613" y="485745"/>
            <a:ext cx="9929812" cy="5847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GB" sz="3200" b="1" i="0" u="none" strike="noStrike" baseline="0" dirty="0">
                <a:solidFill>
                  <a:srgbClr val="FF0000"/>
                </a:solidFill>
                <a:latin typeface="TimesNewRomanPS-BoldMT"/>
              </a:rPr>
              <a:t>1.3</a:t>
            </a:r>
            <a:r>
              <a:rPr lang="en-GB" sz="3200" b="1" i="0" u="none" strike="noStrike" baseline="0" dirty="0">
                <a:latin typeface="TimesNewRomanPS-BoldMT"/>
              </a:rPr>
              <a:t> </a:t>
            </a:r>
            <a:r>
              <a:rPr lang="en-GB" sz="2800" b="1" i="0" u="none" strike="noStrike" baseline="0" dirty="0">
                <a:latin typeface="TimesNewRomanPS-BoldMT"/>
              </a:rPr>
              <a:t>Read the conversation. And then, act it out in pairs.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4B632-CF3C-4F90-9AF3-1D3987351C52}"/>
              </a:ext>
            </a:extLst>
          </p:cNvPr>
          <p:cNvSpPr txBox="1"/>
          <p:nvPr/>
        </p:nvSpPr>
        <p:spPr>
          <a:xfrm>
            <a:off x="416151" y="1742352"/>
            <a:ext cx="11584781" cy="38164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200" b="0" i="0" u="none" strike="noStrike" baseline="0" dirty="0">
                <a:latin typeface="TimesNewRomanPSMT"/>
              </a:rPr>
              <a:t>Faria and Raihan are cousins. Faria lives in a village and Raihan lives in a city. During summer vacation, Raihan visits his grandparent’s house. Faria is showing Raihan around. Their conversation goes like that -</a:t>
            </a:r>
          </a:p>
          <a:p>
            <a:pPr algn="just"/>
            <a:r>
              <a:rPr lang="en-GB" sz="3200" b="0" i="0" u="none" strike="noStrike" baseline="0" dirty="0">
                <a:latin typeface="TimesNewRomanPSMT"/>
              </a:rPr>
              <a:t>Faria: Hey Raihan, do you like my village?</a:t>
            </a:r>
          </a:p>
          <a:p>
            <a:pPr algn="just"/>
            <a:r>
              <a:rPr lang="en-GB" sz="3200" b="0" i="0" u="none" strike="noStrike" baseline="0" dirty="0">
                <a:latin typeface="TimesNewRomanPSMT"/>
              </a:rPr>
              <a:t>Raihan: Very much. I really like the calmness here.</a:t>
            </a:r>
          </a:p>
          <a:p>
            <a:pPr algn="just"/>
            <a:r>
              <a:rPr lang="en-GB" sz="3200" b="0" i="0" u="none" strike="noStrike" baseline="0" dirty="0">
                <a:latin typeface="TimesNewRomanPSMT"/>
              </a:rPr>
              <a:t>Faria: That’s true. Okay, let’s go to our school.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DF73B3-62A5-44B6-A839-2814C40C9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/>
          <a:stretch/>
        </p:blipFill>
        <p:spPr>
          <a:xfrm>
            <a:off x="1899138" y="599010"/>
            <a:ext cx="7484013" cy="3301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4B632-CF3C-4F90-9AF3-1D3987351C52}"/>
              </a:ext>
            </a:extLst>
          </p:cNvPr>
          <p:cNvSpPr txBox="1"/>
          <p:nvPr/>
        </p:nvSpPr>
        <p:spPr>
          <a:xfrm>
            <a:off x="1491175" y="4608135"/>
            <a:ext cx="9720775" cy="18466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200" b="0" i="0" u="none" strike="noStrike" baseline="0" dirty="0">
                <a:latin typeface="TimesNewRomanPSMT"/>
              </a:rPr>
              <a:t>Faria: Hey Raihan, do you like my village?</a:t>
            </a:r>
          </a:p>
          <a:p>
            <a:pPr algn="just"/>
            <a:r>
              <a:rPr lang="en-GB" sz="3200" b="0" i="0" u="none" strike="noStrike" baseline="0" dirty="0">
                <a:latin typeface="TimesNewRomanPSMT"/>
              </a:rPr>
              <a:t>Raihan: Very much. I really like the calmness here.</a:t>
            </a:r>
          </a:p>
          <a:p>
            <a:pPr algn="just"/>
            <a:r>
              <a:rPr lang="en-GB" sz="3200" b="0" i="0" u="none" strike="noStrike" baseline="0" dirty="0">
                <a:latin typeface="TimesNewRomanPSMT"/>
              </a:rPr>
              <a:t>Faria: That’s true. Okay, let’s go to our school.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07191-FDC0-4B7D-91C2-88A4C9136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/>
          <a:stretch/>
        </p:blipFill>
        <p:spPr>
          <a:xfrm>
            <a:off x="8643938" y="585787"/>
            <a:ext cx="3243660" cy="5067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8C526-DE49-44E8-B3B2-516AA42888AA}"/>
              </a:ext>
            </a:extLst>
          </p:cNvPr>
          <p:cNvSpPr txBox="1"/>
          <p:nvPr/>
        </p:nvSpPr>
        <p:spPr>
          <a:xfrm>
            <a:off x="304402" y="1547511"/>
            <a:ext cx="8158163" cy="35394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Raihan: That’s great! I’ll love that.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Faria: Here is my school. (Standing in front of the school)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Raihan: Let’s get inside, will that be all right?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Faria: It will be just fine.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Raihan: Look at that!! So nice, I must say. (Pointing to a large body of water)</a:t>
            </a:r>
          </a:p>
        </p:txBody>
      </p:sp>
    </p:spTree>
    <p:extLst>
      <p:ext uri="{BB962C8B-B14F-4D97-AF65-F5344CB8AC3E}">
        <p14:creationId xmlns:p14="http://schemas.microsoft.com/office/powerpoint/2010/main" val="40159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07191-FDC0-4B7D-91C2-88A4C9136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/>
          <a:stretch/>
        </p:blipFill>
        <p:spPr>
          <a:xfrm>
            <a:off x="8743950" y="671512"/>
            <a:ext cx="3329384" cy="5067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8C526-DE49-44E8-B3B2-516AA42888AA}"/>
              </a:ext>
            </a:extLst>
          </p:cNvPr>
          <p:cNvSpPr txBox="1"/>
          <p:nvPr/>
        </p:nvSpPr>
        <p:spPr>
          <a:xfrm>
            <a:off x="628650" y="1381781"/>
            <a:ext cx="7596583" cy="30469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Faria: Hey Raihan, do you like my village?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Raihan: Very much. I really like the calmness here.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Faria: That’s true. Okay, let’s go to our school.</a:t>
            </a:r>
            <a:endParaRPr lang="en-US" sz="3200" b="0" i="0" u="none" strike="noStrike" baseline="0" dirty="0">
              <a:solidFill>
                <a:srgbClr val="666666"/>
              </a:solidFill>
              <a:latin typeface="TimesNewRomanPSMT"/>
            </a:endParaRP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Raihan: That’s great! I’ll love that.</a:t>
            </a:r>
          </a:p>
        </p:txBody>
      </p:sp>
    </p:spTree>
    <p:extLst>
      <p:ext uri="{BB962C8B-B14F-4D97-AF65-F5344CB8AC3E}">
        <p14:creationId xmlns:p14="http://schemas.microsoft.com/office/powerpoint/2010/main" val="31300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07191-FDC0-4B7D-91C2-88A4C9136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7"/>
          <a:stretch/>
        </p:blipFill>
        <p:spPr>
          <a:xfrm>
            <a:off x="8662590" y="1054772"/>
            <a:ext cx="3429397" cy="5067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8C526-DE49-44E8-B3B2-516AA42888AA}"/>
              </a:ext>
            </a:extLst>
          </p:cNvPr>
          <p:cNvSpPr txBox="1"/>
          <p:nvPr/>
        </p:nvSpPr>
        <p:spPr>
          <a:xfrm>
            <a:off x="275829" y="428178"/>
            <a:ext cx="8182372" cy="60016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Faria: That’s a “Dighi”, my dear cousin. Don’t you have one in yours?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Raihan: We have a small one, a pond you can say and it is surrounded by a multi-storied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TimesNewRomanPSMT"/>
              </a:rPr>
              <a:t>school building.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Faria: This’s our school garden (pointing to a garden), we all love it.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Raihan: We have a tiny one too (smiling).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Faria: So, what do you like most about your school?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Raihan: We have a huge library. Do you have a library here?</a:t>
            </a:r>
          </a:p>
        </p:txBody>
      </p:sp>
    </p:spTree>
    <p:extLst>
      <p:ext uri="{BB962C8B-B14F-4D97-AF65-F5344CB8AC3E}">
        <p14:creationId xmlns:p14="http://schemas.microsoft.com/office/powerpoint/2010/main" val="18515567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07191-FDC0-4B7D-91C2-88A4C9136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/>
          <a:stretch/>
        </p:blipFill>
        <p:spPr>
          <a:xfrm>
            <a:off x="8343903" y="344213"/>
            <a:ext cx="3848097" cy="5913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8C526-DE49-44E8-B3B2-516AA42888AA}"/>
              </a:ext>
            </a:extLst>
          </p:cNvPr>
          <p:cNvSpPr txBox="1"/>
          <p:nvPr/>
        </p:nvSpPr>
        <p:spPr>
          <a:xfrm>
            <a:off x="0" y="772839"/>
            <a:ext cx="8343903" cy="44012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2800" b="0" i="0" u="none" strike="noStrike" baseline="0" dirty="0">
                <a:solidFill>
                  <a:srgbClr val="000000"/>
                </a:solidFill>
                <a:latin typeface="TimesNewRomanPSMT"/>
              </a:rPr>
              <a:t>Faria: Yes, but it’s a small one. You know what, here, one thing I don’t like at all.</a:t>
            </a:r>
          </a:p>
          <a:p>
            <a:pPr algn="l"/>
            <a:r>
              <a:rPr lang="en-GB" sz="2800" b="0" i="0" u="none" strike="noStrike" baseline="0" dirty="0">
                <a:solidFill>
                  <a:srgbClr val="000000"/>
                </a:solidFill>
                <a:latin typeface="TimesNewRomanPSMT"/>
              </a:rPr>
              <a:t>It is muddy roads in the rainy season.</a:t>
            </a:r>
          </a:p>
          <a:p>
            <a:pPr algn="l"/>
            <a:r>
              <a:rPr lang="en-GB" sz="2800" b="0" i="0" u="none" strike="noStrike" baseline="0" dirty="0">
                <a:solidFill>
                  <a:srgbClr val="000000"/>
                </a:solidFill>
                <a:latin typeface="TimesNewRomanPSMT"/>
              </a:rPr>
              <a:t>Raihan: Our school is next to a very busy road. The vehicles and their horns</a:t>
            </a:r>
          </a:p>
          <a:p>
            <a:pPr algn="l"/>
            <a:r>
              <a:rPr lang="en-GB" sz="2800" b="0" i="0" u="none" strike="noStrike" baseline="0" dirty="0">
                <a:solidFill>
                  <a:srgbClr val="000000"/>
                </a:solidFill>
                <a:latin typeface="TimesNewRomanPSMT"/>
              </a:rPr>
              <a:t>make me crazy. Also, it’s very risky to cross the road. Hey, look how many birds!</a:t>
            </a:r>
          </a:p>
          <a:p>
            <a:pPr algn="l"/>
            <a:r>
              <a:rPr lang="en-GB" sz="2800" b="0" i="0" u="none" strike="noStrike" baseline="0" dirty="0">
                <a:solidFill>
                  <a:srgbClr val="000000"/>
                </a:solidFill>
                <a:latin typeface="TimesNewRomanPSMT"/>
              </a:rPr>
              <a:t>Faria: Yeah, they nest in the nearby trees.</a:t>
            </a:r>
          </a:p>
          <a:p>
            <a:pPr algn="l"/>
            <a:r>
              <a:rPr lang="en-GB" sz="2800" b="0" i="0" u="none" strike="noStrike" baseline="0" dirty="0">
                <a:solidFill>
                  <a:srgbClr val="000000"/>
                </a:solidFill>
                <a:latin typeface="TimesNewRomanPSMT"/>
              </a:rPr>
              <a:t>Raihan: We don’t have too many trees around our school, so unfortunate.</a:t>
            </a:r>
          </a:p>
        </p:txBody>
      </p:sp>
    </p:spTree>
    <p:extLst>
      <p:ext uri="{BB962C8B-B14F-4D97-AF65-F5344CB8AC3E}">
        <p14:creationId xmlns:p14="http://schemas.microsoft.com/office/powerpoint/2010/main" val="20843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07191-FDC0-4B7D-91C2-88A4C9136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282" b="1"/>
          <a:stretch/>
        </p:blipFill>
        <p:spPr>
          <a:xfrm>
            <a:off x="8643938" y="428178"/>
            <a:ext cx="3548062" cy="5815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8C526-DE49-44E8-B3B2-516AA42888AA}"/>
              </a:ext>
            </a:extLst>
          </p:cNvPr>
          <p:cNvSpPr txBox="1"/>
          <p:nvPr/>
        </p:nvSpPr>
        <p:spPr>
          <a:xfrm>
            <a:off x="328612" y="428178"/>
            <a:ext cx="8143876" cy="60016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Faria: Let’s go to the playground.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Raihan: That’s your playground! Where does it end? If we had such a big one in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TimesNewRomanPSMT"/>
              </a:rPr>
              <a:t>our school!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Faria: A playground is a must in a school. I will love to see your school.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Raihan: Sure, visit us on your next vacation. I’ll show you.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Faria: Won’t it be great if we find a school that has all the good things from both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TimesNewRomanPSMT"/>
              </a:rPr>
              <a:t>of our schools?</a:t>
            </a:r>
          </a:p>
          <a:p>
            <a:pPr algn="l"/>
            <a:r>
              <a:rPr lang="en-GB" sz="3200" b="0" i="0" u="none" strike="noStrike" baseline="0" dirty="0">
                <a:solidFill>
                  <a:srgbClr val="000000"/>
                </a:solidFill>
                <a:latin typeface="TimesNewRomanPSMT"/>
              </a:rPr>
              <a:t>Raihan: ‘A dream school’ that will be……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3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C462DE-3EE2-4B59-BC97-F4B34FB78FCD}"/>
              </a:ext>
            </a:extLst>
          </p:cNvPr>
          <p:cNvSpPr txBox="1"/>
          <p:nvPr/>
        </p:nvSpPr>
        <p:spPr>
          <a:xfrm>
            <a:off x="2138361" y="236249"/>
            <a:ext cx="729138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do you guess about the picture?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4621B-BB68-49EB-82E0-8EA03CCE414A}"/>
              </a:ext>
            </a:extLst>
          </p:cNvPr>
          <p:cNvSpPr txBox="1"/>
          <p:nvPr/>
        </p:nvSpPr>
        <p:spPr>
          <a:xfrm>
            <a:off x="2138361" y="236249"/>
            <a:ext cx="729138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can you see in the picture?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EB4AF-8087-E2C4-692B-5BB4F8CAC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1" y="1069144"/>
            <a:ext cx="9419986" cy="5126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78D3A-12E3-4839-8276-5F7ED3CDD489}"/>
              </a:ext>
            </a:extLst>
          </p:cNvPr>
          <p:cNvSpPr txBox="1"/>
          <p:nvPr/>
        </p:nvSpPr>
        <p:spPr>
          <a:xfrm>
            <a:off x="804074" y="1904001"/>
            <a:ext cx="1058385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1.4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 the conversation again and match the words/ phrases with their meaning.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53E09-6047-4A9B-9EE5-62FDFBD05A3F}"/>
              </a:ext>
            </a:extLst>
          </p:cNvPr>
          <p:cNvSpPr txBox="1"/>
          <p:nvPr/>
        </p:nvSpPr>
        <p:spPr>
          <a:xfrm>
            <a:off x="6407944" y="5682433"/>
            <a:ext cx="502205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next page-------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45CA5B-CB02-4837-B4E8-1267D560EB61}"/>
              </a:ext>
            </a:extLst>
          </p:cNvPr>
          <p:cNvSpPr txBox="1"/>
          <p:nvPr/>
        </p:nvSpPr>
        <p:spPr>
          <a:xfrm>
            <a:off x="1885071" y="2240900"/>
            <a:ext cx="9369083" cy="193899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4000" b="1" i="0" u="none" strike="noStrike" baseline="0" dirty="0">
                <a:solidFill>
                  <a:schemeClr val="bg1"/>
                </a:solidFill>
                <a:latin typeface="TimesNewRomanPS-BoldMT"/>
              </a:rPr>
              <a:t>1.4 Read the conversation again and match the words/phrases with their meanings. One is done for you.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6EC4293-B2EE-40F9-8AE0-8C26E0D21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83936"/>
              </p:ext>
            </p:extLst>
          </p:nvPr>
        </p:nvGraphicFramePr>
        <p:xfrm>
          <a:off x="714375" y="131145"/>
          <a:ext cx="10667365" cy="63693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3453">
                  <a:extLst>
                    <a:ext uri="{9D8B030D-6E8A-4147-A177-3AD203B41FA5}">
                      <a16:colId xmlns:a16="http://schemas.microsoft.com/office/drawing/2014/main" val="2309858233"/>
                    </a:ext>
                  </a:extLst>
                </a:gridCol>
                <a:gridCol w="8443912">
                  <a:extLst>
                    <a:ext uri="{9D8B030D-6E8A-4147-A177-3AD203B41FA5}">
                      <a16:colId xmlns:a16="http://schemas.microsoft.com/office/drawing/2014/main" val="195837400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Words/Phrases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89401"/>
                  </a:ext>
                </a:extLst>
              </a:tr>
              <a:tr h="59657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Calmness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My 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93643"/>
                  </a:ext>
                </a:extLst>
              </a:tr>
              <a:tr h="596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In front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Soiled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91489"/>
                  </a:ext>
                </a:extLst>
              </a:tr>
              <a:tr h="596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Mine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motor car/bus/truck used for transporting people or goods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41965"/>
                  </a:ext>
                </a:extLst>
              </a:tr>
              <a:tr h="596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4.Huge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Bird’s house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20942"/>
                  </a:ext>
                </a:extLst>
              </a:tr>
              <a:tr h="173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Muddy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1358"/>
                  </a:ext>
                </a:extLst>
              </a:tr>
              <a:tr h="596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Multi-storied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Peacefulness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99812"/>
                  </a:ext>
                </a:extLst>
              </a:tr>
              <a:tr h="596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Vehicles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Very big/large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99560"/>
                  </a:ext>
                </a:extLst>
              </a:tr>
              <a:tr h="596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Nest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Before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69010"/>
                  </a:ext>
                </a:extLst>
              </a:tr>
              <a:tr h="596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 Nearby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32216"/>
                  </a:ext>
                </a:extLst>
              </a:tr>
              <a:tr h="596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 Vacation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Having more than two floors /levels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86862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13792C-60F8-F8C6-B232-B5BADC49B51D}"/>
              </a:ext>
            </a:extLst>
          </p:cNvPr>
          <p:cNvCxnSpPr>
            <a:cxnSpLocks/>
          </p:cNvCxnSpPr>
          <p:nvPr/>
        </p:nvCxnSpPr>
        <p:spPr>
          <a:xfrm>
            <a:off x="1556823" y="2731353"/>
            <a:ext cx="2737669" cy="1754646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426587-AFA3-F38A-D6D7-663B723B815C}"/>
              </a:ext>
            </a:extLst>
          </p:cNvPr>
          <p:cNvCxnSpPr>
            <a:cxnSpLocks/>
          </p:cNvCxnSpPr>
          <p:nvPr/>
        </p:nvCxnSpPr>
        <p:spPr>
          <a:xfrm flipV="1">
            <a:off x="1637797" y="886067"/>
            <a:ext cx="2380982" cy="141975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4386AA-C2EA-A1BA-E06D-53215F4534B6}"/>
              </a:ext>
            </a:extLst>
          </p:cNvPr>
          <p:cNvCxnSpPr>
            <a:cxnSpLocks/>
          </p:cNvCxnSpPr>
          <p:nvPr/>
        </p:nvCxnSpPr>
        <p:spPr>
          <a:xfrm flipV="1">
            <a:off x="1443527" y="2026356"/>
            <a:ext cx="2964259" cy="225810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D665DD-D160-E177-3F19-1905EBD755B8}"/>
              </a:ext>
            </a:extLst>
          </p:cNvPr>
          <p:cNvCxnSpPr>
            <a:cxnSpLocks/>
          </p:cNvCxnSpPr>
          <p:nvPr/>
        </p:nvCxnSpPr>
        <p:spPr>
          <a:xfrm>
            <a:off x="1573036" y="914150"/>
            <a:ext cx="2284069" cy="286931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214006-A4C8-487D-4F23-52B254E3B26F}"/>
              </a:ext>
            </a:extLst>
          </p:cNvPr>
          <p:cNvCxnSpPr>
            <a:cxnSpLocks/>
          </p:cNvCxnSpPr>
          <p:nvPr/>
        </p:nvCxnSpPr>
        <p:spPr>
          <a:xfrm>
            <a:off x="1411362" y="1554986"/>
            <a:ext cx="2655051" cy="3471491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01907D-B3FC-5624-7CB6-1A4C7519558F}"/>
              </a:ext>
            </a:extLst>
          </p:cNvPr>
          <p:cNvCxnSpPr>
            <a:cxnSpLocks/>
          </p:cNvCxnSpPr>
          <p:nvPr/>
        </p:nvCxnSpPr>
        <p:spPr>
          <a:xfrm flipV="1">
            <a:off x="1979837" y="5401273"/>
            <a:ext cx="1478135" cy="86019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6D6C58-05A7-9732-60E4-6DE8CB1F26AC}"/>
              </a:ext>
            </a:extLst>
          </p:cNvPr>
          <p:cNvCxnSpPr>
            <a:cxnSpLocks/>
          </p:cNvCxnSpPr>
          <p:nvPr/>
        </p:nvCxnSpPr>
        <p:spPr>
          <a:xfrm flipV="1">
            <a:off x="1443527" y="3315808"/>
            <a:ext cx="2575252" cy="2336424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4C81C7-8816-D0FF-01E3-C6D730395D27}"/>
              </a:ext>
            </a:extLst>
          </p:cNvPr>
          <p:cNvCxnSpPr>
            <a:cxnSpLocks/>
          </p:cNvCxnSpPr>
          <p:nvPr/>
        </p:nvCxnSpPr>
        <p:spPr>
          <a:xfrm flipV="1">
            <a:off x="1201955" y="2786179"/>
            <a:ext cx="2655150" cy="2070687"/>
          </a:xfrm>
          <a:prstGeom prst="straightConnector1">
            <a:avLst/>
          </a:prstGeom>
          <a:noFill/>
          <a:ln w="57150" cap="flat" cmpd="sng" algn="ctr">
            <a:solidFill>
              <a:srgbClr val="A5C24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C7F91E-4B32-DF60-8189-3AE67599427F}"/>
              </a:ext>
            </a:extLst>
          </p:cNvPr>
          <p:cNvCxnSpPr>
            <a:cxnSpLocks/>
          </p:cNvCxnSpPr>
          <p:nvPr/>
        </p:nvCxnSpPr>
        <p:spPr>
          <a:xfrm flipV="1">
            <a:off x="2088474" y="1595943"/>
            <a:ext cx="2351479" cy="176781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11FA5E-BD5F-466E-B8D9-07F0F1DFD70B}"/>
              </a:ext>
            </a:extLst>
          </p:cNvPr>
          <p:cNvCxnSpPr>
            <a:cxnSpLocks/>
          </p:cNvCxnSpPr>
          <p:nvPr/>
        </p:nvCxnSpPr>
        <p:spPr>
          <a:xfrm>
            <a:off x="1637797" y="3588498"/>
            <a:ext cx="2818369" cy="2700772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964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1BD97F1-9661-46A6-9850-F9BAD349C869}"/>
              </a:ext>
            </a:extLst>
          </p:cNvPr>
          <p:cNvSpPr txBox="1"/>
          <p:nvPr/>
        </p:nvSpPr>
        <p:spPr>
          <a:xfrm>
            <a:off x="344657" y="2180492"/>
            <a:ext cx="10902461" cy="4308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>
                <a:latin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Similarities: The things both the schools have.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For example, both schools have gardens.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Dissimilarities: The things that one school has but the other school doesn’t have.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example: There is a big playground in Faria’s school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but there is not a big playground in Raihan’s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school.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A8078-E644-3D16-2CC5-9E9A224E0E80}"/>
              </a:ext>
            </a:extLst>
          </p:cNvPr>
          <p:cNvSpPr txBox="1"/>
          <p:nvPr/>
        </p:nvSpPr>
        <p:spPr>
          <a:xfrm>
            <a:off x="548640" y="368636"/>
            <a:ext cx="10494497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1.5 Read the conversation again, and in pairs/groups write the similarities and dissimilarities (differences) between Faria’s and Raihan’s schools. </a:t>
            </a:r>
          </a:p>
        </p:txBody>
      </p:sp>
    </p:spTree>
    <p:extLst>
      <p:ext uri="{BB962C8B-B14F-4D97-AF65-F5344CB8AC3E}">
        <p14:creationId xmlns:p14="http://schemas.microsoft.com/office/powerpoint/2010/main" val="27181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DC57AD-6B32-43ED-9CFE-A6C832994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51632"/>
              </p:ext>
            </p:extLst>
          </p:nvPr>
        </p:nvGraphicFramePr>
        <p:xfrm>
          <a:off x="245268" y="496888"/>
          <a:ext cx="11701463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445">
                  <a:extLst>
                    <a:ext uri="{9D8B030D-6E8A-4147-A177-3AD203B41FA5}">
                      <a16:colId xmlns:a16="http://schemas.microsoft.com/office/drawing/2014/main" val="2512431644"/>
                    </a:ext>
                  </a:extLst>
                </a:gridCol>
                <a:gridCol w="2870663">
                  <a:extLst>
                    <a:ext uri="{9D8B030D-6E8A-4147-A177-3AD203B41FA5}">
                      <a16:colId xmlns:a16="http://schemas.microsoft.com/office/drawing/2014/main" val="1815884066"/>
                    </a:ext>
                  </a:extLst>
                </a:gridCol>
                <a:gridCol w="2970015">
                  <a:extLst>
                    <a:ext uri="{9D8B030D-6E8A-4147-A177-3AD203B41FA5}">
                      <a16:colId xmlns:a16="http://schemas.microsoft.com/office/drawing/2014/main" val="4006728021"/>
                    </a:ext>
                  </a:extLst>
                </a:gridCol>
                <a:gridCol w="2920340">
                  <a:extLst>
                    <a:ext uri="{9D8B030D-6E8A-4147-A177-3AD203B41FA5}">
                      <a16:colId xmlns:a16="http://schemas.microsoft.com/office/drawing/2014/main" val="1080472296"/>
                    </a:ext>
                  </a:extLst>
                </a:gridCol>
              </a:tblGrid>
              <a:tr h="8088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NewRomanPS-BoldMT"/>
                        </a:rPr>
                        <a:t>         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NewRomanPS-BoldMT"/>
                        </a:rPr>
                        <a:t>Similarities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NewRomanPS-BoldMT"/>
                        </a:rPr>
                        <a:t>                    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NewRomanPS-BoldMT"/>
                        </a:rPr>
                        <a:t>Dissimilarities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727298"/>
                  </a:ext>
                </a:extLst>
              </a:tr>
              <a:tr h="978139"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TimesNewRomanPS-BoldMT"/>
                          <a:cs typeface="Times New Roman" panose="02020603050405020304" pitchFamily="18" charset="0"/>
                        </a:rPr>
                        <a:t>Raihan’s 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u="sng" dirty="0" err="1">
                          <a:latin typeface="TimesNewRomanPS-BoldMT"/>
                          <a:cs typeface="Times New Roman" panose="02020603050405020304" pitchFamily="18" charset="0"/>
                        </a:rPr>
                        <a:t>Faria’s</a:t>
                      </a:r>
                      <a:r>
                        <a:rPr lang="en-US" sz="2800" b="1" u="sng" dirty="0">
                          <a:latin typeface="TimesNewRomanPS-BoldMT"/>
                          <a:cs typeface="Times New Roman" panose="02020603050405020304" pitchFamily="18" charset="0"/>
                        </a:rPr>
                        <a:t> 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>
                          <a:effectLst/>
                          <a:latin typeface="TimesNewRomanPS-BoldMT"/>
                          <a:cs typeface="Times New Roman" panose="02020603050405020304" pitchFamily="18" charset="0"/>
                        </a:rPr>
                        <a:t>Raihan’s school</a:t>
                      </a:r>
                    </a:p>
                    <a:p>
                      <a:endParaRPr lang="en-US" sz="2800" dirty="0">
                        <a:latin typeface="TimesNewRomanPS-BoldM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u="sng" dirty="0" err="1">
                          <a:latin typeface="TimesNewRomanPS-BoldMT"/>
                        </a:rPr>
                        <a:t>Faria’s</a:t>
                      </a:r>
                      <a:r>
                        <a:rPr lang="en-US" sz="2800" b="1" u="sng" dirty="0">
                          <a:latin typeface="TimesNewRomanPS-BoldMT"/>
                        </a:rPr>
                        <a:t> 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846294"/>
                  </a:ext>
                </a:extLst>
              </a:tr>
              <a:tr h="97813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1. A small pond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A large  water 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1. Noisy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Calmness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1261467"/>
                  </a:ext>
                </a:extLst>
              </a:tr>
              <a:tr h="97813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2. A tiny garden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A big garden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2. Risky and busy roads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 Muddy Roads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317600"/>
                  </a:ext>
                </a:extLst>
              </a:tr>
              <a:tr h="53639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3. Huge library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Small library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3. No tree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 Lots of trees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872315"/>
                  </a:ext>
                </a:extLst>
              </a:tr>
              <a:tr h="97813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4. Small playground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Big playground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4.  Multi -storied school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NewRomanPS-BoldMT"/>
                        </a:rPr>
                        <a:t>Two -storied school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323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1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58C8A-F792-8150-981C-89B39C108CA2}"/>
              </a:ext>
            </a:extLst>
          </p:cNvPr>
          <p:cNvSpPr txBox="1"/>
          <p:nvPr/>
        </p:nvSpPr>
        <p:spPr>
          <a:xfrm>
            <a:off x="225083" y="171217"/>
            <a:ext cx="11966917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l"/>
            <a:r>
              <a:rPr lang="en-GB" sz="3200" b="1" i="0" u="none" strike="noStrike" baseline="0" dirty="0">
                <a:solidFill>
                  <a:schemeClr val="bg1"/>
                </a:solidFill>
                <a:latin typeface="TimesNewRomanPS-BoldMT"/>
              </a:rPr>
              <a:t>1.6 Now, in pairs/groups discuss and then make a list of similarities and dissimilarities of your school with Faria’s and Raihan’s schools.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3C5D42-85AA-FC70-709C-ECECC7B32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40526"/>
              </p:ext>
            </p:extLst>
          </p:nvPr>
        </p:nvGraphicFramePr>
        <p:xfrm>
          <a:off x="1778781" y="1997612"/>
          <a:ext cx="9447238" cy="4129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3619">
                  <a:extLst>
                    <a:ext uri="{9D8B030D-6E8A-4147-A177-3AD203B41FA5}">
                      <a16:colId xmlns:a16="http://schemas.microsoft.com/office/drawing/2014/main" val="96650720"/>
                    </a:ext>
                  </a:extLst>
                </a:gridCol>
                <a:gridCol w="4723619">
                  <a:extLst>
                    <a:ext uri="{9D8B030D-6E8A-4147-A177-3AD203B41FA5}">
                      <a16:colId xmlns:a16="http://schemas.microsoft.com/office/drawing/2014/main" val="1290748074"/>
                    </a:ext>
                  </a:extLst>
                </a:gridCol>
              </a:tblGrid>
              <a:tr h="654407">
                <a:tc>
                  <a:txBody>
                    <a:bodyPr/>
                    <a:lstStyle/>
                    <a:p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Similarities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Dissimilarities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19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Spacious classroom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Trees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40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School canteen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Garden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78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School library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Pond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3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Four storeyed Building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Birds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55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School gymnasium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2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Club Activities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4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3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28DA1-11D3-4986-902B-5D56597DBC39}"/>
              </a:ext>
            </a:extLst>
          </p:cNvPr>
          <p:cNvSpPr txBox="1"/>
          <p:nvPr/>
        </p:nvSpPr>
        <p:spPr>
          <a:xfrm>
            <a:off x="404886" y="1549156"/>
            <a:ext cx="11651126" cy="206210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a) The good things in your school.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b) What you need in your school.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c) What should be improved or removed from your school to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make your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a dream school?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33A73-33C1-859C-1936-826F3AEE074B}"/>
              </a:ext>
            </a:extLst>
          </p:cNvPr>
          <p:cNvSpPr txBox="1"/>
          <p:nvPr/>
        </p:nvSpPr>
        <p:spPr>
          <a:xfrm>
            <a:off x="819884" y="352941"/>
            <a:ext cx="10142805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1.7 In pairs/groups, discuss and make a list of- </a:t>
            </a:r>
          </a:p>
        </p:txBody>
      </p:sp>
    </p:spTree>
    <p:extLst>
      <p:ext uri="{BB962C8B-B14F-4D97-AF65-F5344CB8AC3E}">
        <p14:creationId xmlns:p14="http://schemas.microsoft.com/office/powerpoint/2010/main" val="25592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712F8A-FD97-4B61-A6CE-4E81892B7028}"/>
              </a:ext>
            </a:extLst>
          </p:cNvPr>
          <p:cNvSpPr txBox="1"/>
          <p:nvPr/>
        </p:nvSpPr>
        <p:spPr>
          <a:xfrm>
            <a:off x="393896" y="1565432"/>
            <a:ext cx="11408898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good things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our school. Some of them are :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 Big play ground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 flower garden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 Pond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4. Canteen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5. Library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6. Shaheed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inar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7. Auditorium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8. School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gazine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F4F45-D524-26B6-A645-9DAAFC075AEA}"/>
              </a:ext>
            </a:extLst>
          </p:cNvPr>
          <p:cNvSpPr txBox="1"/>
          <p:nvPr/>
        </p:nvSpPr>
        <p:spPr>
          <a:xfrm>
            <a:off x="638395" y="465944"/>
            <a:ext cx="11651126" cy="5847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a) The good things in your school.</a:t>
            </a:r>
          </a:p>
        </p:txBody>
      </p:sp>
    </p:spTree>
    <p:extLst>
      <p:ext uri="{BB962C8B-B14F-4D97-AF65-F5344CB8AC3E}">
        <p14:creationId xmlns:p14="http://schemas.microsoft.com/office/powerpoint/2010/main" val="20310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5EDA9F-86CD-4721-94B2-6085B3B77FD2}"/>
              </a:ext>
            </a:extLst>
          </p:cNvPr>
          <p:cNvSpPr txBox="1"/>
          <p:nvPr/>
        </p:nvSpPr>
        <p:spPr>
          <a:xfrm>
            <a:off x="1103582" y="1174185"/>
            <a:ext cx="10179368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addition many good things, our School need many other things that help us to progress our education.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most important items are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Language Club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Literary Club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Science Club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Sanitary product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Mosque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Internet facilities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Sports club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8F178-7449-F3EC-F2A1-09C2B655CDB4}"/>
              </a:ext>
            </a:extLst>
          </p:cNvPr>
          <p:cNvSpPr txBox="1"/>
          <p:nvPr/>
        </p:nvSpPr>
        <p:spPr>
          <a:xfrm>
            <a:off x="1103582" y="370311"/>
            <a:ext cx="6099077" cy="5847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What you need in your school.</a:t>
            </a:r>
          </a:p>
        </p:txBody>
      </p:sp>
    </p:spTree>
    <p:extLst>
      <p:ext uri="{BB962C8B-B14F-4D97-AF65-F5344CB8AC3E}">
        <p14:creationId xmlns:p14="http://schemas.microsoft.com/office/powerpoint/2010/main" val="1064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9BE0FE-1AC1-4F29-A629-770BDF775F56}"/>
              </a:ext>
            </a:extLst>
          </p:cNvPr>
          <p:cNvSpPr txBox="1"/>
          <p:nvPr/>
        </p:nvSpPr>
        <p:spPr>
          <a:xfrm>
            <a:off x="567398" y="2230618"/>
            <a:ext cx="10557069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make a dream school the following issues should be removed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1.Reading pressure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Class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Punishments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Old furniture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EB5C8-D73B-B74A-540A-8DE4A80303E8}"/>
              </a:ext>
            </a:extLst>
          </p:cNvPr>
          <p:cNvSpPr txBox="1"/>
          <p:nvPr/>
        </p:nvSpPr>
        <p:spPr>
          <a:xfrm>
            <a:off x="314179" y="998806"/>
            <a:ext cx="11651126" cy="10772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What should be improved or removed from your school to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make your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a dream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44583-1CBF-2172-6AA4-7B0DD45F8911}"/>
              </a:ext>
            </a:extLst>
          </p:cNvPr>
          <p:cNvSpPr txBox="1"/>
          <p:nvPr/>
        </p:nvSpPr>
        <p:spPr>
          <a:xfrm>
            <a:off x="870585" y="2371295"/>
            <a:ext cx="1025388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make a dream school the following issues should be improved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Multimedia classroom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Increase library books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Increased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ommon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room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Increased Smart board </a:t>
            </a:r>
          </a:p>
        </p:txBody>
      </p:sp>
    </p:spTree>
    <p:extLst>
      <p:ext uri="{BB962C8B-B14F-4D97-AF65-F5344CB8AC3E}">
        <p14:creationId xmlns:p14="http://schemas.microsoft.com/office/powerpoint/2010/main" val="4102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BD102-B7B2-4327-ADE5-DB32086F256F}"/>
              </a:ext>
            </a:extLst>
          </p:cNvPr>
          <p:cNvSpPr txBox="1"/>
          <p:nvPr/>
        </p:nvSpPr>
        <p:spPr>
          <a:xfrm>
            <a:off x="3383549" y="142439"/>
            <a:ext cx="485298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this school?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AB265-7745-4F56-95B8-A0CC66D2FCC0}"/>
              </a:ext>
            </a:extLst>
          </p:cNvPr>
          <p:cNvSpPr txBox="1"/>
          <p:nvPr/>
        </p:nvSpPr>
        <p:spPr>
          <a:xfrm>
            <a:off x="2349561" y="295477"/>
            <a:ext cx="819626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school do you like to study?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3AFA-3CAA-408C-B446-07F2EC0B6CE7}"/>
              </a:ext>
            </a:extLst>
          </p:cNvPr>
          <p:cNvSpPr txBox="1"/>
          <p:nvPr/>
        </p:nvSpPr>
        <p:spPr>
          <a:xfrm>
            <a:off x="0" y="264698"/>
            <a:ext cx="115737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all the students like to study such a dream school.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DDE14-D5DD-E43D-AA73-032B07964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89" y="1041835"/>
            <a:ext cx="9000607" cy="5183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7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53B76E-6FBF-410D-8BAF-62DD7206B217}"/>
              </a:ext>
            </a:extLst>
          </p:cNvPr>
          <p:cNvSpPr txBox="1"/>
          <p:nvPr/>
        </p:nvSpPr>
        <p:spPr>
          <a:xfrm>
            <a:off x="382006" y="226551"/>
            <a:ext cx="11427988" cy="1569660"/>
          </a:xfrm>
          <a:prstGeom prst="rect">
            <a:avLst/>
          </a:prstGeom>
          <a:solidFill>
            <a:srgbClr val="002060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NewRomanPSMT"/>
                <a:cs typeface="Times New Roman" panose="02020603050405020304" pitchFamily="18" charset="0"/>
              </a:rPr>
              <a:t>1.8 Read Orin’s speeches in the bubbles about her dream school. Now, draw/ design a poster of your dream school and present it to your class/ school. </a:t>
            </a:r>
            <a:endParaRPr lang="en-US" sz="3200" b="1" dirty="0">
              <a:solidFill>
                <a:schemeClr val="bg1"/>
              </a:solidFill>
              <a:latin typeface="TimesNewRomanPSMT"/>
              <a:cs typeface="SutonnyOMJ" panose="01010600010101010101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079638-22CE-4664-8328-1A8D507D6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0" y="1936888"/>
            <a:ext cx="9872663" cy="459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1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A7BF60-B1A4-4C66-B487-72A1338C3AD8}"/>
              </a:ext>
            </a:extLst>
          </p:cNvPr>
          <p:cNvSpPr txBox="1"/>
          <p:nvPr/>
        </p:nvSpPr>
        <p:spPr>
          <a:xfrm>
            <a:off x="414338" y="112980"/>
            <a:ext cx="1136332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 dream school following the word web given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A47D0-0A89-445B-B363-723408B4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43" y="900114"/>
            <a:ext cx="10734674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D7AC56-FD8A-4222-BC1F-3DBC8B975149}"/>
              </a:ext>
            </a:extLst>
          </p:cNvPr>
          <p:cNvSpPr txBox="1"/>
          <p:nvPr/>
        </p:nvSpPr>
        <p:spPr>
          <a:xfrm>
            <a:off x="5357814" y="920621"/>
            <a:ext cx="6634161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NewRomanPS-BoldMT"/>
              </a:rPr>
              <a:t>The name of my dream School is Gazirhat High School. It has a L shaped modern multi storied building. Its design is really unique. There is a very spacious play ground  in front of it. We use both electricity and solar panel.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CF3A77-52C8-4F5F-9682-18DFD27ABF3E}"/>
              </a:ext>
            </a:extLst>
          </p:cNvPr>
          <p:cNvGrpSpPr/>
          <p:nvPr/>
        </p:nvGrpSpPr>
        <p:grpSpPr>
          <a:xfrm>
            <a:off x="200025" y="959299"/>
            <a:ext cx="4969852" cy="5106763"/>
            <a:chOff x="0" y="583231"/>
            <a:chExt cx="4969852" cy="51067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93DD14-E0EF-4E52-8A0F-C1134926A16E}"/>
                </a:ext>
              </a:extLst>
            </p:cNvPr>
            <p:cNvSpPr txBox="1"/>
            <p:nvPr/>
          </p:nvSpPr>
          <p:spPr>
            <a:xfrm>
              <a:off x="0" y="583231"/>
              <a:ext cx="4914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 Black" panose="020B0A04020102020204" pitchFamily="34" charset="0"/>
                </a:rPr>
                <a:t>Gazirhat High School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6B1F60-44B3-4DAA-B5EB-D0990BC1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2" y="1168006"/>
              <a:ext cx="4914900" cy="452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2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81628-A3EA-427B-A7CD-C6C333B6B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/>
        </p:blipFill>
        <p:spPr>
          <a:xfrm>
            <a:off x="1" y="579287"/>
            <a:ext cx="6095999" cy="5245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E6AC9C-2684-47C6-9047-45E5FDFF1680}"/>
              </a:ext>
            </a:extLst>
          </p:cNvPr>
          <p:cNvSpPr txBox="1"/>
          <p:nvPr/>
        </p:nvSpPr>
        <p:spPr>
          <a:xfrm>
            <a:off x="6286500" y="1250799"/>
            <a:ext cx="576951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NewRomanPS-BoldMT"/>
              </a:rPr>
              <a:t>The Class rooms are well equipped with modern technology  such as  laptops, smartboard, nice sitting arrangement.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55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52EBCA-59ED-468C-8627-7E958D089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16768" r="47148"/>
          <a:stretch/>
        </p:blipFill>
        <p:spPr>
          <a:xfrm>
            <a:off x="171451" y="485774"/>
            <a:ext cx="4110240" cy="27146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74A79B-B3DE-47C7-8FA4-989F93E07EFA}"/>
              </a:ext>
            </a:extLst>
          </p:cNvPr>
          <p:cNvSpPr txBox="1"/>
          <p:nvPr/>
        </p:nvSpPr>
        <p:spPr>
          <a:xfrm>
            <a:off x="4583333" y="485774"/>
            <a:ext cx="6911536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NewRomanPS-BoldMT"/>
              </a:rPr>
              <a:t>Here the teachers of my dream school  are very friendly  and cooperative. They are very helpful. We all enjoy very friendly learning atmosphere as we are family members. 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10B18-2A0D-44D9-BB5C-2EA2F7196A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8"/>
          <a:stretch/>
        </p:blipFill>
        <p:spPr>
          <a:xfrm>
            <a:off x="171451" y="3429000"/>
            <a:ext cx="4110240" cy="28700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E17AAC-1883-4900-B4BD-00B339381925}"/>
              </a:ext>
            </a:extLst>
          </p:cNvPr>
          <p:cNvSpPr txBox="1"/>
          <p:nvPr/>
        </p:nvSpPr>
        <p:spPr>
          <a:xfrm>
            <a:off x="4583333" y="3817682"/>
            <a:ext cx="691153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NewRomanPS-BoldMT"/>
              </a:rPr>
              <a:t>The peers are supportive. We help each other, share information. We are always helpful to weaker students.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123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DB03A-DF1A-4EFE-BCDD-9EE98F263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" y="342680"/>
            <a:ext cx="3667125" cy="1935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786031-E143-4C9D-B6E4-899EF1D1C48D}"/>
              </a:ext>
            </a:extLst>
          </p:cNvPr>
          <p:cNvSpPr txBox="1"/>
          <p:nvPr/>
        </p:nvSpPr>
        <p:spPr>
          <a:xfrm>
            <a:off x="4195763" y="216070"/>
            <a:ext cx="7672387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NewRomanPS-BoldMT"/>
              </a:rPr>
              <a:t>The school also provide us curricular and co-curricular activities. We arrange music, drama. Dance, debate and cultural program on various occasion.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5DA9E-2780-4D78-B7C9-8F7C0209F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" y="2718471"/>
            <a:ext cx="3467100" cy="2048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2A53FF-9540-4986-897A-15BC7E3C6150}"/>
              </a:ext>
            </a:extLst>
          </p:cNvPr>
          <p:cNvSpPr txBox="1"/>
          <p:nvPr/>
        </p:nvSpPr>
        <p:spPr>
          <a:xfrm>
            <a:off x="4195763" y="2563550"/>
            <a:ext cx="731282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NewRomanPS-BoldMT"/>
              </a:rPr>
              <a:t>The school has a library which is enriched with not only academic books but also novels, poems, story, science fiction etc. it helps us to develop our potentialities.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E0C6E-78DE-4702-A9F2-B8C3C781B1AC}"/>
              </a:ext>
            </a:extLst>
          </p:cNvPr>
          <p:cNvSpPr txBox="1"/>
          <p:nvPr/>
        </p:nvSpPr>
        <p:spPr>
          <a:xfrm>
            <a:off x="3855062" y="5333845"/>
            <a:ext cx="717947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NewRomanPS-BoldMT"/>
              </a:rPr>
              <a:t>We get fresh  and hygienic food from our school canteen at a very cheap rate.</a:t>
            </a:r>
          </a:p>
        </p:txBody>
      </p:sp>
    </p:spTree>
    <p:extLst>
      <p:ext uri="{BB962C8B-B14F-4D97-AF65-F5344CB8AC3E}">
        <p14:creationId xmlns:p14="http://schemas.microsoft.com/office/powerpoint/2010/main" val="5075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C5E13046-E5DF-4273-8B9A-B30694FD4D1C}"/>
              </a:ext>
            </a:extLst>
          </p:cNvPr>
          <p:cNvSpPr>
            <a:spLocks noGrp="1"/>
          </p:cNvSpPr>
          <p:nvPr/>
        </p:nvSpPr>
        <p:spPr>
          <a:xfrm>
            <a:off x="979268" y="6466720"/>
            <a:ext cx="2743200" cy="246077"/>
          </a:xfrm>
          <a:prstGeom prst="rect">
            <a:avLst/>
          </a:prstGeom>
          <a:ln>
            <a:solidFill>
              <a:srgbClr val="CC0099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2E150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5DE6E6-C50C-4E63-BC48-91C0B224890F}" type="datetime2">
              <a:rPr lang="en-US" smtClean="0"/>
              <a:pPr/>
              <a:t>Tuesday, December 12, 2023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D3EEAD5-ED5C-4830-B9FB-D8944E157A7A}"/>
              </a:ext>
            </a:extLst>
          </p:cNvPr>
          <p:cNvSpPr>
            <a:spLocks noGrp="1"/>
          </p:cNvSpPr>
          <p:nvPr/>
        </p:nvSpPr>
        <p:spPr>
          <a:xfrm>
            <a:off x="10748108" y="6456753"/>
            <a:ext cx="746760" cy="246077"/>
          </a:xfrm>
          <a:prstGeom prst="rect">
            <a:avLst/>
          </a:prstGeom>
          <a:ln>
            <a:solidFill>
              <a:srgbClr val="CC0099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2E150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FDE57B-CA53-4762-B2D2-DC29D43CA3E9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0B2AC-6EEC-4D97-B8D5-B6CEA8039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64" y="4657599"/>
            <a:ext cx="1672575" cy="1821149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D02F356-8AD2-4C75-9183-E5D1E2020C7D}"/>
              </a:ext>
            </a:extLst>
          </p:cNvPr>
          <p:cNvSpPr txBox="1"/>
          <p:nvPr/>
        </p:nvSpPr>
        <p:spPr>
          <a:xfrm>
            <a:off x="1596889" y="2640683"/>
            <a:ext cx="9897979" cy="1342765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more and more at home.</a:t>
            </a:r>
          </a:p>
        </p:txBody>
      </p:sp>
    </p:spTree>
    <p:extLst>
      <p:ext uri="{BB962C8B-B14F-4D97-AF65-F5344CB8AC3E}">
        <p14:creationId xmlns:p14="http://schemas.microsoft.com/office/powerpoint/2010/main" val="323020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00338" y="908432"/>
            <a:ext cx="39624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</a:p>
          <a:p>
            <a:pPr algn="ctr"/>
            <a:r>
              <a:rPr lang="en-US" sz="6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</a:p>
          <a:p>
            <a:pPr algn="ctr"/>
            <a:r>
              <a:rPr lang="en-US" sz="6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</a:p>
          <a:p>
            <a:pPr algn="ctr"/>
            <a:r>
              <a:rPr lang="en-US" sz="6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Today,</a:t>
            </a:r>
          </a:p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612E9-77AB-4206-8F64-00C16C3E3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>
          <a:xfrm>
            <a:off x="1129262" y="894832"/>
            <a:ext cx="5437676" cy="50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AC05CF65-72CC-4FE5-8F16-01F576CCB0EA}"/>
              </a:ext>
            </a:extLst>
          </p:cNvPr>
          <p:cNvSpPr/>
          <p:nvPr/>
        </p:nvSpPr>
        <p:spPr>
          <a:xfrm>
            <a:off x="2153896" y="300037"/>
            <a:ext cx="9032084" cy="91440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NewRomanPSMT"/>
              </a:rPr>
              <a:t>So dear, Our today’s Lesson is---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12E709-64BF-4A9D-B49C-8446B9021544}"/>
              </a:ext>
            </a:extLst>
          </p:cNvPr>
          <p:cNvSpPr/>
          <p:nvPr/>
        </p:nvSpPr>
        <p:spPr>
          <a:xfrm>
            <a:off x="3406163" y="5900517"/>
            <a:ext cx="5881062" cy="600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 Dream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F9EAA-5E12-1710-9883-6CCDF7B44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96" y="957483"/>
            <a:ext cx="9000607" cy="4943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72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8A73C3-D063-45C2-8EAF-4648A1E6D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334"/>
            <a:ext cx="2403333" cy="3283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A33BE-0A34-6164-CD0D-042493185A67}"/>
              </a:ext>
            </a:extLst>
          </p:cNvPr>
          <p:cNvSpPr txBox="1"/>
          <p:nvPr/>
        </p:nvSpPr>
        <p:spPr>
          <a:xfrm>
            <a:off x="2262656" y="1659285"/>
            <a:ext cx="9624543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focus of this unit is on </a:t>
            </a:r>
            <a:endParaRPr lang="en-GB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Competency 3: </a:t>
            </a:r>
            <a:r>
              <a:rPr lang="en-GB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practice democratic norms in accordance with relevant social practices. </a:t>
            </a:r>
            <a:endParaRPr lang="en-GB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in this unit </a:t>
            </a:r>
            <a:endParaRPr lang="en-US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 will experience, reflect on, maintain and use basic democratic norms and social practices while engaged in simple oral and written communication.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8A73C3-D063-45C2-8EAF-4648A1E6D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334"/>
            <a:ext cx="2403333" cy="3283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007DBE-FB12-8374-4A6F-005BC1C96B16}"/>
              </a:ext>
            </a:extLst>
          </p:cNvPr>
          <p:cNvSpPr txBox="1"/>
          <p:nvPr/>
        </p:nvSpPr>
        <p:spPr>
          <a:xfrm>
            <a:off x="2403333" y="808235"/>
            <a:ext cx="9439422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Learning Experience (7.5 hours): </a:t>
            </a:r>
            <a:endParaRPr lang="en-US" sz="3200" b="1" i="0" u="none" strike="noStrike" baseline="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en-GB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Firstly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SS will take part in a questionnaire survey. </a:t>
            </a:r>
          </a:p>
          <a:p>
            <a:pPr algn="just"/>
            <a:r>
              <a:rPr lang="en-GB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Then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they will be exposed to a story (a narrative of a student containing his/her school experience in an ideal environment/scenario). </a:t>
            </a:r>
          </a:p>
          <a:p>
            <a:pPr algn="just"/>
            <a:r>
              <a:rPr lang="en-GB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After that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they will be engaged in identifying problems of their school in comparison to the story’s stated facts and discuss. </a:t>
            </a:r>
          </a:p>
          <a:p>
            <a:pPr algn="just"/>
            <a:r>
              <a:rPr lang="en-GB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Finally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they will write a text about their dream school.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19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B9FAB-0675-4B68-891A-525EC5001652}"/>
              </a:ext>
            </a:extLst>
          </p:cNvPr>
          <p:cNvSpPr txBox="1"/>
          <p:nvPr/>
        </p:nvSpPr>
        <p:spPr>
          <a:xfrm>
            <a:off x="4100511" y="77956"/>
            <a:ext cx="327183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0" u="none" strike="noStrike" baseline="0">
                <a:latin typeface="TimesNewRomanPS-BoldMT"/>
              </a:rPr>
              <a:t>New vocabulary: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88FCD-8FAD-447A-8A2A-A2A1BD565518}"/>
              </a:ext>
            </a:extLst>
          </p:cNvPr>
          <p:cNvSpPr txBox="1"/>
          <p:nvPr/>
        </p:nvSpPr>
        <p:spPr>
          <a:xfrm>
            <a:off x="1481527" y="856008"/>
            <a:ext cx="1039817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600" b="0" i="0" u="none" strike="noStrike" baseline="0" dirty="0">
                <a:latin typeface="TimesNewRomanPSMT"/>
              </a:rPr>
              <a:t>Available, </a:t>
            </a:r>
            <a:r>
              <a:rPr lang="en-GB" sz="3600" b="0" i="0" u="none" strike="noStrike" baseline="0" dirty="0">
                <a:solidFill>
                  <a:srgbClr val="00B0F0"/>
                </a:solidFill>
                <a:latin typeface="TimesNewRomanPSMT"/>
              </a:rPr>
              <a:t>Tiny</a:t>
            </a:r>
            <a:r>
              <a:rPr lang="en-GB" sz="3600" b="0" i="0" u="none" strike="noStrike" baseline="0" dirty="0">
                <a:latin typeface="TimesNewRomanPSMT"/>
              </a:rPr>
              <a:t>, Bin, Facility, Unfortunate, Improve,</a:t>
            </a:r>
          </a:p>
          <a:p>
            <a:pPr algn="l"/>
            <a:r>
              <a:rPr lang="en-GB" sz="3600" b="0" i="0" u="none" strike="noStrike" baseline="0" dirty="0">
                <a:latin typeface="TimesNewRomanPSMT"/>
              </a:rPr>
              <a:t>Remove,</a:t>
            </a:r>
            <a:r>
              <a:rPr lang="en-US" sz="3600" b="0" i="0" u="none" strike="noStrike" baseline="0" dirty="0">
                <a:latin typeface="TimesNewRomanPSMT"/>
              </a:rPr>
              <a:t>Vacation, Muddy Road.</a:t>
            </a:r>
            <a:endParaRPr lang="en-US" sz="4800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EA6E816-13D1-4F11-B74D-BE689E2EAB08}"/>
              </a:ext>
            </a:extLst>
          </p:cNvPr>
          <p:cNvSpPr/>
          <p:nvPr/>
        </p:nvSpPr>
        <p:spPr>
          <a:xfrm>
            <a:off x="4100511" y="2198250"/>
            <a:ext cx="4467069" cy="755528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Key Word: </a:t>
            </a:r>
            <a:r>
              <a:rPr lang="en-US" sz="3600" b="1" dirty="0">
                <a:solidFill>
                  <a:srgbClr val="00B0F0"/>
                </a:solidFill>
                <a:latin typeface="TimesNewRomanPSMT"/>
              </a:rPr>
              <a:t>Tiny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FA9876D-6A2B-4445-A28F-1960A9C7D4EE}"/>
              </a:ext>
            </a:extLst>
          </p:cNvPr>
          <p:cNvSpPr/>
          <p:nvPr/>
        </p:nvSpPr>
        <p:spPr>
          <a:xfrm>
            <a:off x="2513349" y="2816542"/>
            <a:ext cx="8334531" cy="755528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NewRomanPSMT"/>
              </a:rPr>
              <a:t>Meaning: Very small (ক্ষুদ্র</a:t>
            </a:r>
            <a:r>
              <a:rPr lang="as-IN" sz="3200" dirty="0">
                <a:solidFill>
                  <a:schemeClr val="tx1"/>
                </a:solidFill>
                <a:latin typeface="TimesNewRomanPSMT"/>
              </a:rPr>
              <a:t>)</a:t>
            </a:r>
            <a:endParaRPr lang="en-US" sz="3200" b="1" dirty="0">
              <a:solidFill>
                <a:schemeClr val="tx1"/>
              </a:solidFill>
              <a:latin typeface="TimesNewRomanPSMT"/>
            </a:endParaRP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D80D2260-49F1-4CC3-9278-970E47E8DCF2}"/>
              </a:ext>
            </a:extLst>
          </p:cNvPr>
          <p:cNvSpPr/>
          <p:nvPr/>
        </p:nvSpPr>
        <p:spPr>
          <a:xfrm>
            <a:off x="3342803" y="3713983"/>
            <a:ext cx="6675622" cy="1200329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NewRomanPS-BoldMT"/>
              </a:rPr>
              <a:t>Example Sentence: </a:t>
            </a:r>
          </a:p>
          <a:p>
            <a:r>
              <a:rPr lang="en-GB" sz="3200" b="1" dirty="0">
                <a:solidFill>
                  <a:schemeClr val="tx1"/>
                </a:solidFill>
                <a:latin typeface="TimesNewRomanPSMT"/>
              </a:rPr>
              <a:t>         My room is </a:t>
            </a:r>
            <a:r>
              <a:rPr lang="en-GB" sz="3200" b="1" dirty="0">
                <a:solidFill>
                  <a:srgbClr val="00B0F0"/>
                </a:solidFill>
                <a:latin typeface="TimesNewRomanPSMT"/>
              </a:rPr>
              <a:t>tiny </a:t>
            </a:r>
            <a:r>
              <a:rPr lang="en-GB" sz="3200" b="1" dirty="0">
                <a:solidFill>
                  <a:schemeClr val="tx1"/>
                </a:solidFill>
                <a:latin typeface="TimesNewRomanPSMT"/>
              </a:rPr>
              <a:t>but cosy </a:t>
            </a:r>
            <a:r>
              <a:rPr lang="en-US" sz="2800" b="1" dirty="0">
                <a:solidFill>
                  <a:schemeClr val="tx1"/>
                </a:solidFill>
                <a:latin typeface="TimesNewRomanPSMT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B154F-B008-438A-B777-09D38C0633C7}"/>
              </a:ext>
            </a:extLst>
          </p:cNvPr>
          <p:cNvSpPr/>
          <p:nvPr/>
        </p:nvSpPr>
        <p:spPr>
          <a:xfrm>
            <a:off x="1880832" y="5087592"/>
            <a:ext cx="896704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NewRomanPS-BoldMT"/>
              </a:rPr>
              <a:t>Your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Sentence: We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 live in a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tiny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 apartment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4507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B9FAB-0675-4B68-891A-525EC5001652}"/>
              </a:ext>
            </a:extLst>
          </p:cNvPr>
          <p:cNvSpPr txBox="1"/>
          <p:nvPr/>
        </p:nvSpPr>
        <p:spPr>
          <a:xfrm>
            <a:off x="4100511" y="77956"/>
            <a:ext cx="327183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0" u="none" strike="noStrike" baseline="0">
                <a:latin typeface="TimesNewRomanPS-BoldMT"/>
              </a:rPr>
              <a:t>New vocabulary: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88FCD-8FAD-447A-8A2A-A2A1BD565518}"/>
              </a:ext>
            </a:extLst>
          </p:cNvPr>
          <p:cNvSpPr txBox="1"/>
          <p:nvPr/>
        </p:nvSpPr>
        <p:spPr>
          <a:xfrm>
            <a:off x="1481527" y="856008"/>
            <a:ext cx="1039817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3600" b="0" i="0" u="none" strike="noStrike" baseline="0" dirty="0">
                <a:latin typeface="TimesNewRomanPSMT"/>
              </a:rPr>
              <a:t>Available, Tiny, </a:t>
            </a:r>
            <a:r>
              <a:rPr lang="en-GB" sz="3600" b="0" i="0" u="none" strike="noStrike" baseline="0" dirty="0">
                <a:solidFill>
                  <a:srgbClr val="00B0F0"/>
                </a:solidFill>
                <a:latin typeface="TimesNewRomanPSMT"/>
              </a:rPr>
              <a:t>Bin</a:t>
            </a:r>
            <a:r>
              <a:rPr lang="en-GB" sz="3600" b="0" i="0" u="none" strike="noStrike" baseline="0" dirty="0">
                <a:latin typeface="TimesNewRomanPSMT"/>
              </a:rPr>
              <a:t>, Facility, Unfortunate, Improve,</a:t>
            </a:r>
          </a:p>
          <a:p>
            <a:pPr algn="l"/>
            <a:r>
              <a:rPr lang="en-GB" sz="3600" b="0" i="0" u="none" strike="noStrike" baseline="0" dirty="0">
                <a:latin typeface="TimesNewRomanPSMT"/>
              </a:rPr>
              <a:t>Remove,</a:t>
            </a:r>
            <a:r>
              <a:rPr lang="en-US" sz="3600" b="0" i="0" u="none" strike="noStrike" baseline="0" dirty="0">
                <a:latin typeface="TimesNewRomanPSMT"/>
              </a:rPr>
              <a:t>Vacation, Muddy Road.</a:t>
            </a:r>
            <a:endParaRPr lang="en-US" sz="4800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EA6E816-13D1-4F11-B74D-BE689E2EAB08}"/>
              </a:ext>
            </a:extLst>
          </p:cNvPr>
          <p:cNvSpPr/>
          <p:nvPr/>
        </p:nvSpPr>
        <p:spPr>
          <a:xfrm>
            <a:off x="4205443" y="2275202"/>
            <a:ext cx="4467069" cy="755528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Key Word: </a:t>
            </a:r>
            <a:r>
              <a:rPr lang="en-US" sz="3600" b="1" dirty="0">
                <a:solidFill>
                  <a:srgbClr val="00B0F0"/>
                </a:solidFill>
                <a:latin typeface="TimesNewRomanPSMT"/>
              </a:rPr>
              <a:t>Bin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FA9876D-6A2B-4445-A28F-1960A9C7D4EE}"/>
              </a:ext>
            </a:extLst>
          </p:cNvPr>
          <p:cNvSpPr/>
          <p:nvPr/>
        </p:nvSpPr>
        <p:spPr>
          <a:xfrm>
            <a:off x="2146226" y="2871831"/>
            <a:ext cx="9068777" cy="755528"/>
          </a:xfrm>
          <a:prstGeom prst="downArrowCallout">
            <a:avLst>
              <a:gd name="adj1" fmla="val 31745"/>
              <a:gd name="adj2" fmla="val 44840"/>
              <a:gd name="adj3" fmla="val 19048"/>
              <a:gd name="adj4" fmla="val 729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NewRomanPSMT"/>
              </a:rPr>
              <a:t>Meaning: A container to put rubbish 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D80D2260-49F1-4CC3-9278-970E47E8DCF2}"/>
              </a:ext>
            </a:extLst>
          </p:cNvPr>
          <p:cNvSpPr/>
          <p:nvPr/>
        </p:nvSpPr>
        <p:spPr>
          <a:xfrm>
            <a:off x="3369431" y="3738559"/>
            <a:ext cx="7513428" cy="1200329"/>
          </a:xfrm>
          <a:prstGeom prst="downArrowCallout">
            <a:avLst>
              <a:gd name="adj1" fmla="val 25000"/>
              <a:gd name="adj2" fmla="val 309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NewRomanPS-BoldMT"/>
              </a:rPr>
              <a:t>Example Sentence: </a:t>
            </a:r>
          </a:p>
          <a:p>
            <a:r>
              <a:rPr lang="en-GB" sz="3600" b="1" dirty="0">
                <a:solidFill>
                  <a:schemeClr val="tx1"/>
                </a:solidFill>
                <a:latin typeface="TimesNewRomanPSMT"/>
              </a:rPr>
              <a:t>Always throw the rubbish in the </a:t>
            </a:r>
            <a:r>
              <a:rPr lang="en-GB" sz="3600" b="1" dirty="0">
                <a:solidFill>
                  <a:srgbClr val="00B0F0"/>
                </a:solidFill>
                <a:latin typeface="TimesNewRomanPSMT"/>
              </a:rPr>
              <a:t>bin</a:t>
            </a:r>
            <a:r>
              <a:rPr lang="en-US" sz="3200" b="1" dirty="0">
                <a:solidFill>
                  <a:srgbClr val="00B0F0"/>
                </a:solidFill>
                <a:latin typeface="TimesNewRomanPSMT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B154F-B008-438A-B777-09D38C0633C7}"/>
              </a:ext>
            </a:extLst>
          </p:cNvPr>
          <p:cNvSpPr/>
          <p:nvPr/>
        </p:nvSpPr>
        <p:spPr>
          <a:xfrm>
            <a:off x="724525" y="5050088"/>
            <a:ext cx="10818760" cy="756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NewRomanPS-BoldMT"/>
              </a:rPr>
              <a:t>Your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Sentence: We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 put domestic rubbish in the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bin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4412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2988</Words>
  <Application>Microsoft Office PowerPoint</Application>
  <PresentationFormat>Widescreen</PresentationFormat>
  <Paragraphs>357</Paragraphs>
  <Slides>47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Arial Black</vt:lpstr>
      <vt:lpstr>Calibri</vt:lpstr>
      <vt:lpstr>Calibri Light</vt:lpstr>
      <vt:lpstr>Elephant</vt:lpstr>
      <vt:lpstr>Monotype Corsiva</vt:lpstr>
      <vt:lpstr>NikoshBAN</vt:lpstr>
      <vt:lpstr>Times New Roman</vt:lpstr>
      <vt:lpstr>TimesNewRomanPS-BoldMT</vt:lpstr>
      <vt:lpstr>TimesNewRomanPSMT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ManikChandraMajumder</dc:creator>
  <cp:lastModifiedBy>Manik Chandra Majumder</cp:lastModifiedBy>
  <cp:revision>422</cp:revision>
  <dcterms:created xsi:type="dcterms:W3CDTF">2021-12-06T10:21:39Z</dcterms:created>
  <dcterms:modified xsi:type="dcterms:W3CDTF">2023-12-12T10:29:47Z</dcterms:modified>
</cp:coreProperties>
</file>