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68" r:id="rId2"/>
    <p:sldId id="303" r:id="rId3"/>
    <p:sldId id="471" r:id="rId4"/>
    <p:sldId id="505" r:id="rId5"/>
    <p:sldId id="462" r:id="rId6"/>
    <p:sldId id="474" r:id="rId7"/>
    <p:sldId id="508" r:id="rId8"/>
    <p:sldId id="450" r:id="rId9"/>
    <p:sldId id="451" r:id="rId10"/>
    <p:sldId id="452" r:id="rId11"/>
    <p:sldId id="456" r:id="rId12"/>
    <p:sldId id="457" r:id="rId13"/>
    <p:sldId id="458" r:id="rId14"/>
    <p:sldId id="459" r:id="rId15"/>
    <p:sldId id="469" r:id="rId16"/>
    <p:sldId id="470" r:id="rId17"/>
    <p:sldId id="425" r:id="rId18"/>
    <p:sldId id="453" r:id="rId19"/>
    <p:sldId id="472" r:id="rId20"/>
    <p:sldId id="473" r:id="rId21"/>
    <p:sldId id="475" r:id="rId22"/>
    <p:sldId id="476" r:id="rId23"/>
    <p:sldId id="506" r:id="rId24"/>
    <p:sldId id="463" r:id="rId25"/>
    <p:sldId id="464" r:id="rId26"/>
    <p:sldId id="478" r:id="rId27"/>
    <p:sldId id="272" r:id="rId28"/>
    <p:sldId id="479" r:id="rId29"/>
    <p:sldId id="413" r:id="rId30"/>
    <p:sldId id="409" r:id="rId31"/>
    <p:sldId id="410" r:id="rId32"/>
    <p:sldId id="455" r:id="rId33"/>
    <p:sldId id="507" r:id="rId34"/>
    <p:sldId id="411" r:id="rId35"/>
    <p:sldId id="517" r:id="rId36"/>
    <p:sldId id="428" r:id="rId37"/>
    <p:sldId id="481" r:id="rId38"/>
    <p:sldId id="429" r:id="rId39"/>
    <p:sldId id="424" r:id="rId40"/>
    <p:sldId id="482" r:id="rId41"/>
    <p:sldId id="483" r:id="rId42"/>
    <p:sldId id="509" r:id="rId43"/>
    <p:sldId id="510" r:id="rId44"/>
    <p:sldId id="484" r:id="rId45"/>
    <p:sldId id="511" r:id="rId46"/>
    <p:sldId id="512" r:id="rId47"/>
    <p:sldId id="513" r:id="rId48"/>
    <p:sldId id="514" r:id="rId49"/>
    <p:sldId id="486" r:id="rId50"/>
    <p:sldId id="487" r:id="rId51"/>
    <p:sldId id="460" r:id="rId52"/>
    <p:sldId id="480" r:id="rId53"/>
    <p:sldId id="489" r:id="rId54"/>
    <p:sldId id="488" r:id="rId55"/>
    <p:sldId id="461" r:id="rId56"/>
    <p:sldId id="498" r:id="rId57"/>
    <p:sldId id="500" r:id="rId58"/>
    <p:sldId id="490" r:id="rId59"/>
    <p:sldId id="491" r:id="rId60"/>
    <p:sldId id="501" r:id="rId61"/>
    <p:sldId id="492" r:id="rId62"/>
    <p:sldId id="493" r:id="rId63"/>
    <p:sldId id="502" r:id="rId64"/>
    <p:sldId id="494" r:id="rId65"/>
    <p:sldId id="499" r:id="rId66"/>
    <p:sldId id="503" r:id="rId67"/>
    <p:sldId id="504" r:id="rId68"/>
    <p:sldId id="495" r:id="rId69"/>
    <p:sldId id="496" r:id="rId70"/>
    <p:sldId id="497" r:id="rId71"/>
    <p:sldId id="515" r:id="rId72"/>
    <p:sldId id="516" r:id="rId73"/>
    <p:sldId id="30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0FD39F-7924-4A1F-865E-DF3A3A5524FB}">
          <p14:sldIdLst>
            <p14:sldId id="268"/>
            <p14:sldId id="303"/>
            <p14:sldId id="471"/>
            <p14:sldId id="505"/>
            <p14:sldId id="462"/>
            <p14:sldId id="474"/>
            <p14:sldId id="508"/>
            <p14:sldId id="450"/>
            <p14:sldId id="451"/>
            <p14:sldId id="452"/>
            <p14:sldId id="456"/>
            <p14:sldId id="457"/>
            <p14:sldId id="458"/>
            <p14:sldId id="459"/>
            <p14:sldId id="469"/>
            <p14:sldId id="470"/>
            <p14:sldId id="425"/>
            <p14:sldId id="453"/>
            <p14:sldId id="472"/>
            <p14:sldId id="473"/>
            <p14:sldId id="475"/>
            <p14:sldId id="476"/>
            <p14:sldId id="506"/>
            <p14:sldId id="463"/>
            <p14:sldId id="464"/>
            <p14:sldId id="478"/>
            <p14:sldId id="272"/>
            <p14:sldId id="479"/>
            <p14:sldId id="413"/>
            <p14:sldId id="409"/>
            <p14:sldId id="410"/>
            <p14:sldId id="455"/>
            <p14:sldId id="507"/>
            <p14:sldId id="411"/>
            <p14:sldId id="517"/>
            <p14:sldId id="428"/>
            <p14:sldId id="481"/>
            <p14:sldId id="429"/>
            <p14:sldId id="424"/>
            <p14:sldId id="482"/>
            <p14:sldId id="483"/>
            <p14:sldId id="509"/>
            <p14:sldId id="510"/>
            <p14:sldId id="484"/>
            <p14:sldId id="511"/>
            <p14:sldId id="512"/>
            <p14:sldId id="513"/>
            <p14:sldId id="514"/>
            <p14:sldId id="486"/>
            <p14:sldId id="487"/>
            <p14:sldId id="460"/>
            <p14:sldId id="480"/>
            <p14:sldId id="489"/>
            <p14:sldId id="488"/>
            <p14:sldId id="461"/>
            <p14:sldId id="498"/>
            <p14:sldId id="500"/>
            <p14:sldId id="490"/>
            <p14:sldId id="491"/>
            <p14:sldId id="501"/>
            <p14:sldId id="492"/>
            <p14:sldId id="493"/>
            <p14:sldId id="502"/>
            <p14:sldId id="494"/>
            <p14:sldId id="499"/>
            <p14:sldId id="503"/>
            <p14:sldId id="504"/>
            <p14:sldId id="495"/>
            <p14:sldId id="496"/>
            <p14:sldId id="497"/>
            <p14:sldId id="515"/>
            <p14:sldId id="516"/>
            <p14:sldId id="305"/>
          </p14:sldIdLst>
        </p14:section>
        <p14:section name="Untitled Section" id="{D2BD7CBB-7138-49F2-9A4E-F2A44D5A753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k" initials="M" lastIdx="1" clrIdx="0">
    <p:extLst>
      <p:ext uri="{19B8F6BF-5375-455C-9EA6-DF929625EA0E}">
        <p15:presenceInfo xmlns:p15="http://schemas.microsoft.com/office/powerpoint/2012/main" userId="b2c680ad30301d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44EC"/>
    <a:srgbClr val="F6FCC2"/>
    <a:srgbClr val="9AF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C6F19-75C1-485A-8700-E24BB0A5ADD8}"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D69A0-B297-4057-981E-F9D608470B26}" type="slidenum">
              <a:rPr lang="en-US" smtClean="0"/>
              <a:t>‹#›</a:t>
            </a:fld>
            <a:endParaRPr lang="en-US"/>
          </a:p>
        </p:txBody>
      </p:sp>
    </p:spTree>
    <p:extLst>
      <p:ext uri="{BB962C8B-B14F-4D97-AF65-F5344CB8AC3E}">
        <p14:creationId xmlns:p14="http://schemas.microsoft.com/office/powerpoint/2010/main" val="357989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1</a:t>
            </a:fld>
            <a:endParaRPr lang="en-US"/>
          </a:p>
        </p:txBody>
      </p:sp>
    </p:spTree>
    <p:extLst>
      <p:ext uri="{BB962C8B-B14F-4D97-AF65-F5344CB8AC3E}">
        <p14:creationId xmlns:p14="http://schemas.microsoft.com/office/powerpoint/2010/main" val="352386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20</a:t>
            </a:fld>
            <a:endParaRPr lang="en-US"/>
          </a:p>
        </p:txBody>
      </p:sp>
    </p:spTree>
    <p:extLst>
      <p:ext uri="{BB962C8B-B14F-4D97-AF65-F5344CB8AC3E}">
        <p14:creationId xmlns:p14="http://schemas.microsoft.com/office/powerpoint/2010/main" val="113750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21</a:t>
            </a:fld>
            <a:endParaRPr lang="en-US"/>
          </a:p>
        </p:txBody>
      </p:sp>
    </p:spTree>
    <p:extLst>
      <p:ext uri="{BB962C8B-B14F-4D97-AF65-F5344CB8AC3E}">
        <p14:creationId xmlns:p14="http://schemas.microsoft.com/office/powerpoint/2010/main" val="46869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22</a:t>
            </a:fld>
            <a:endParaRPr lang="en-US"/>
          </a:p>
        </p:txBody>
      </p:sp>
    </p:spTree>
    <p:extLst>
      <p:ext uri="{BB962C8B-B14F-4D97-AF65-F5344CB8AC3E}">
        <p14:creationId xmlns:p14="http://schemas.microsoft.com/office/powerpoint/2010/main" val="411575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24</a:t>
            </a:fld>
            <a:endParaRPr lang="en-US"/>
          </a:p>
        </p:txBody>
      </p:sp>
    </p:spTree>
    <p:extLst>
      <p:ext uri="{BB962C8B-B14F-4D97-AF65-F5344CB8AC3E}">
        <p14:creationId xmlns:p14="http://schemas.microsoft.com/office/powerpoint/2010/main" val="206681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25</a:t>
            </a:fld>
            <a:endParaRPr lang="en-US"/>
          </a:p>
        </p:txBody>
      </p:sp>
    </p:spTree>
    <p:extLst>
      <p:ext uri="{BB962C8B-B14F-4D97-AF65-F5344CB8AC3E}">
        <p14:creationId xmlns:p14="http://schemas.microsoft.com/office/powerpoint/2010/main" val="236034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26</a:t>
            </a:fld>
            <a:endParaRPr lang="en-US"/>
          </a:p>
        </p:txBody>
      </p:sp>
    </p:spTree>
    <p:extLst>
      <p:ext uri="{BB962C8B-B14F-4D97-AF65-F5344CB8AC3E}">
        <p14:creationId xmlns:p14="http://schemas.microsoft.com/office/powerpoint/2010/main" val="86960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27</a:t>
            </a:fld>
            <a:endParaRPr lang="en-US"/>
          </a:p>
        </p:txBody>
      </p:sp>
    </p:spTree>
    <p:extLst>
      <p:ext uri="{BB962C8B-B14F-4D97-AF65-F5344CB8AC3E}">
        <p14:creationId xmlns:p14="http://schemas.microsoft.com/office/powerpoint/2010/main" val="337820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28</a:t>
            </a:fld>
            <a:endParaRPr lang="en-US"/>
          </a:p>
        </p:txBody>
      </p:sp>
    </p:spTree>
    <p:extLst>
      <p:ext uri="{BB962C8B-B14F-4D97-AF65-F5344CB8AC3E}">
        <p14:creationId xmlns:p14="http://schemas.microsoft.com/office/powerpoint/2010/main" val="74918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schemeClr val="tx1">
                    <a:lumMod val="95000"/>
                    <a:lumOff val="5000"/>
                  </a:schemeClr>
                </a:solidFill>
                <a:effectLst/>
                <a:uLnTx/>
                <a:uFillTx/>
                <a:latin typeface="TimesNewRomanPSMT"/>
                <a:ea typeface="+mn-ea"/>
                <a:cs typeface="+mn-cs"/>
              </a:rPr>
              <a:t>Instructions: (</a:t>
            </a:r>
            <a:r>
              <a:rPr kumimoji="0" lang="en-GB" sz="3200" b="0" i="0" u="none" strike="noStrike" kern="1200" cap="none" spc="0" normalizeH="0" baseline="0" noProof="0" dirty="0" err="1">
                <a:ln>
                  <a:noFill/>
                </a:ln>
                <a:solidFill>
                  <a:schemeClr val="tx1">
                    <a:lumMod val="95000"/>
                    <a:lumOff val="5000"/>
                  </a:schemeClr>
                </a:solidFill>
                <a:effectLst/>
                <a:uLnTx/>
                <a:uFillTx/>
                <a:latin typeface="TimesNewRomanPSMT"/>
                <a:ea typeface="+mn-ea"/>
                <a:cs typeface="+mn-cs"/>
              </a:rPr>
              <a:t>i</a:t>
            </a:r>
            <a:r>
              <a:rPr kumimoji="0" lang="en-GB" sz="3200" b="0" i="0" u="none" strike="noStrike" kern="1200" cap="none" spc="0" normalizeH="0" baseline="0" noProof="0" dirty="0">
                <a:ln>
                  <a:noFill/>
                </a:ln>
                <a:solidFill>
                  <a:schemeClr val="tx1">
                    <a:lumMod val="95000"/>
                    <a:lumOff val="5000"/>
                  </a:schemeClr>
                </a:solidFill>
                <a:effectLst/>
                <a:uLnTx/>
                <a:uFillTx/>
                <a:latin typeface="TimesNewRomanPSMT"/>
                <a:ea typeface="+mn-ea"/>
                <a:cs typeface="+mn-cs"/>
              </a:rPr>
              <a:t>) ' Engage 2 students to read and act out the conversation.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One of the SS will be Faria and the other will be Raihan. The rest of the SS will listen. </a:t>
            </a:r>
            <a:endParaRPr kumimoji="0" lang="en-GB" sz="3200" b="0" i="0" u="none" strike="noStrike" kern="1200" cap="none" spc="0" normalizeH="0" baseline="0" noProof="0" dirty="0">
              <a:ln>
                <a:noFill/>
              </a:ln>
              <a:solidFill>
                <a:schemeClr val="tx1">
                  <a:lumMod val="95000"/>
                  <a:lumOff val="5000"/>
                </a:schemeClr>
              </a:solidFill>
              <a:effectLst/>
              <a:uLnTx/>
              <a:uFillTx/>
              <a:latin typeface="TimesNewRomanPSMT"/>
              <a:ea typeface="+mn-ea"/>
              <a:cs typeface="+mn-cs"/>
            </a:endParaRPr>
          </a:p>
          <a:p>
            <a:endParaRPr lang="en-US" dirty="0"/>
          </a:p>
        </p:txBody>
      </p:sp>
      <p:sp>
        <p:nvSpPr>
          <p:cNvPr id="4" name="Slide Number Placeholder 3"/>
          <p:cNvSpPr>
            <a:spLocks noGrp="1"/>
          </p:cNvSpPr>
          <p:nvPr>
            <p:ph type="sldNum" sz="quarter" idx="5"/>
          </p:nvPr>
        </p:nvSpPr>
        <p:spPr/>
        <p:txBody>
          <a:bodyPr/>
          <a:lstStyle/>
          <a:p>
            <a:fld id="{07ED69A0-B297-4057-981E-F9D608470B26}" type="slidenum">
              <a:rPr lang="en-US" smtClean="0"/>
              <a:t>32</a:t>
            </a:fld>
            <a:endParaRPr lang="en-US"/>
          </a:p>
        </p:txBody>
      </p:sp>
    </p:spTree>
    <p:extLst>
      <p:ext uri="{BB962C8B-B14F-4D97-AF65-F5344CB8AC3E}">
        <p14:creationId xmlns:p14="http://schemas.microsoft.com/office/powerpoint/2010/main" val="395915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33</a:t>
            </a:fld>
            <a:endParaRPr lang="en-US"/>
          </a:p>
        </p:txBody>
      </p:sp>
    </p:spTree>
    <p:extLst>
      <p:ext uri="{BB962C8B-B14F-4D97-AF65-F5344CB8AC3E}">
        <p14:creationId xmlns:p14="http://schemas.microsoft.com/office/powerpoint/2010/main" val="98882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2</a:t>
            </a:fld>
            <a:endParaRPr lang="en-US"/>
          </a:p>
        </p:txBody>
      </p:sp>
    </p:spTree>
    <p:extLst>
      <p:ext uri="{BB962C8B-B14F-4D97-AF65-F5344CB8AC3E}">
        <p14:creationId xmlns:p14="http://schemas.microsoft.com/office/powerpoint/2010/main" val="238478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ii) Ask ss to find unknown words and elicit the meaning. The teacher will help if necessary. </a:t>
            </a:r>
          </a:p>
          <a:p>
            <a:endParaRPr lang="en-US" dirty="0"/>
          </a:p>
        </p:txBody>
      </p:sp>
      <p:sp>
        <p:nvSpPr>
          <p:cNvPr id="4" name="Slide Number Placeholder 3"/>
          <p:cNvSpPr>
            <a:spLocks noGrp="1"/>
          </p:cNvSpPr>
          <p:nvPr>
            <p:ph type="sldNum" sz="quarter" idx="5"/>
          </p:nvPr>
        </p:nvSpPr>
        <p:spPr/>
        <p:txBody>
          <a:bodyPr/>
          <a:lstStyle/>
          <a:p>
            <a:fld id="{07ED69A0-B297-4057-981E-F9D608470B26}" type="slidenum">
              <a:rPr lang="en-US" smtClean="0"/>
              <a:t>34</a:t>
            </a:fld>
            <a:endParaRPr lang="en-US"/>
          </a:p>
        </p:txBody>
      </p:sp>
    </p:spTree>
    <p:extLst>
      <p:ext uri="{BB962C8B-B14F-4D97-AF65-F5344CB8AC3E}">
        <p14:creationId xmlns:p14="http://schemas.microsoft.com/office/powerpoint/2010/main" val="4160770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39</a:t>
            </a:fld>
            <a:endParaRPr lang="en-US"/>
          </a:p>
        </p:txBody>
      </p:sp>
    </p:spTree>
    <p:extLst>
      <p:ext uri="{BB962C8B-B14F-4D97-AF65-F5344CB8AC3E}">
        <p14:creationId xmlns:p14="http://schemas.microsoft.com/office/powerpoint/2010/main" val="137071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40</a:t>
            </a:fld>
            <a:endParaRPr lang="en-US"/>
          </a:p>
        </p:txBody>
      </p:sp>
    </p:spTree>
    <p:extLst>
      <p:ext uri="{BB962C8B-B14F-4D97-AF65-F5344CB8AC3E}">
        <p14:creationId xmlns:p14="http://schemas.microsoft.com/office/powerpoint/2010/main" val="2648847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41</a:t>
            </a:fld>
            <a:endParaRPr lang="en-US"/>
          </a:p>
        </p:txBody>
      </p:sp>
    </p:spTree>
    <p:extLst>
      <p:ext uri="{BB962C8B-B14F-4D97-AF65-F5344CB8AC3E}">
        <p14:creationId xmlns:p14="http://schemas.microsoft.com/office/powerpoint/2010/main" val="3726030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42</a:t>
            </a:fld>
            <a:endParaRPr lang="en-US"/>
          </a:p>
        </p:txBody>
      </p:sp>
    </p:spTree>
    <p:extLst>
      <p:ext uri="{BB962C8B-B14F-4D97-AF65-F5344CB8AC3E}">
        <p14:creationId xmlns:p14="http://schemas.microsoft.com/office/powerpoint/2010/main" val="812909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43</a:t>
            </a:fld>
            <a:endParaRPr lang="en-US"/>
          </a:p>
        </p:txBody>
      </p:sp>
    </p:spTree>
    <p:extLst>
      <p:ext uri="{BB962C8B-B14F-4D97-AF65-F5344CB8AC3E}">
        <p14:creationId xmlns:p14="http://schemas.microsoft.com/office/powerpoint/2010/main" val="107614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44</a:t>
            </a:fld>
            <a:endParaRPr lang="en-US"/>
          </a:p>
        </p:txBody>
      </p:sp>
    </p:spTree>
    <p:extLst>
      <p:ext uri="{BB962C8B-B14F-4D97-AF65-F5344CB8AC3E}">
        <p14:creationId xmlns:p14="http://schemas.microsoft.com/office/powerpoint/2010/main" val="3548208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45</a:t>
            </a:fld>
            <a:endParaRPr lang="en-US"/>
          </a:p>
        </p:txBody>
      </p:sp>
    </p:spTree>
    <p:extLst>
      <p:ext uri="{BB962C8B-B14F-4D97-AF65-F5344CB8AC3E}">
        <p14:creationId xmlns:p14="http://schemas.microsoft.com/office/powerpoint/2010/main" val="535132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46</a:t>
            </a:fld>
            <a:endParaRPr lang="en-US"/>
          </a:p>
        </p:txBody>
      </p:sp>
    </p:spTree>
    <p:extLst>
      <p:ext uri="{BB962C8B-B14F-4D97-AF65-F5344CB8AC3E}">
        <p14:creationId xmlns:p14="http://schemas.microsoft.com/office/powerpoint/2010/main" val="1117627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47</a:t>
            </a:fld>
            <a:endParaRPr lang="en-US"/>
          </a:p>
        </p:txBody>
      </p:sp>
    </p:spTree>
    <p:extLst>
      <p:ext uri="{BB962C8B-B14F-4D97-AF65-F5344CB8AC3E}">
        <p14:creationId xmlns:p14="http://schemas.microsoft.com/office/powerpoint/2010/main" val="322417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3</a:t>
            </a:fld>
            <a:endParaRPr lang="en-US"/>
          </a:p>
        </p:txBody>
      </p:sp>
    </p:spTree>
    <p:extLst>
      <p:ext uri="{BB962C8B-B14F-4D97-AF65-F5344CB8AC3E}">
        <p14:creationId xmlns:p14="http://schemas.microsoft.com/office/powerpoint/2010/main" val="3341688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48</a:t>
            </a:fld>
            <a:endParaRPr lang="en-US"/>
          </a:p>
        </p:txBody>
      </p:sp>
    </p:spTree>
    <p:extLst>
      <p:ext uri="{BB962C8B-B14F-4D97-AF65-F5344CB8AC3E}">
        <p14:creationId xmlns:p14="http://schemas.microsoft.com/office/powerpoint/2010/main" val="3649861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49</a:t>
            </a:fld>
            <a:endParaRPr lang="en-US"/>
          </a:p>
        </p:txBody>
      </p:sp>
    </p:spTree>
    <p:extLst>
      <p:ext uri="{BB962C8B-B14F-4D97-AF65-F5344CB8AC3E}">
        <p14:creationId xmlns:p14="http://schemas.microsoft.com/office/powerpoint/2010/main" val="1921684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50</a:t>
            </a:fld>
            <a:endParaRPr lang="en-US"/>
          </a:p>
        </p:txBody>
      </p:sp>
    </p:spTree>
    <p:extLst>
      <p:ext uri="{BB962C8B-B14F-4D97-AF65-F5344CB8AC3E}">
        <p14:creationId xmlns:p14="http://schemas.microsoft.com/office/powerpoint/2010/main" val="3335009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51</a:t>
            </a:fld>
            <a:endParaRPr lang="en-US"/>
          </a:p>
        </p:txBody>
      </p:sp>
    </p:spTree>
    <p:extLst>
      <p:ext uri="{BB962C8B-B14F-4D97-AF65-F5344CB8AC3E}">
        <p14:creationId xmlns:p14="http://schemas.microsoft.com/office/powerpoint/2010/main" val="2033123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53</a:t>
            </a:fld>
            <a:endParaRPr lang="en-US"/>
          </a:p>
        </p:txBody>
      </p:sp>
    </p:spTree>
    <p:extLst>
      <p:ext uri="{BB962C8B-B14F-4D97-AF65-F5344CB8AC3E}">
        <p14:creationId xmlns:p14="http://schemas.microsoft.com/office/powerpoint/2010/main" val="3252840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54</a:t>
            </a:fld>
            <a:endParaRPr lang="en-US"/>
          </a:p>
        </p:txBody>
      </p:sp>
    </p:spTree>
    <p:extLst>
      <p:ext uri="{BB962C8B-B14F-4D97-AF65-F5344CB8AC3E}">
        <p14:creationId xmlns:p14="http://schemas.microsoft.com/office/powerpoint/2010/main" val="2621080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55</a:t>
            </a:fld>
            <a:endParaRPr lang="en-US"/>
          </a:p>
        </p:txBody>
      </p:sp>
    </p:spTree>
    <p:extLst>
      <p:ext uri="{BB962C8B-B14F-4D97-AF65-F5344CB8AC3E}">
        <p14:creationId xmlns:p14="http://schemas.microsoft.com/office/powerpoint/2010/main" val="4174242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58</a:t>
            </a:fld>
            <a:endParaRPr lang="en-US"/>
          </a:p>
        </p:txBody>
      </p:sp>
    </p:spTree>
    <p:extLst>
      <p:ext uri="{BB962C8B-B14F-4D97-AF65-F5344CB8AC3E}">
        <p14:creationId xmlns:p14="http://schemas.microsoft.com/office/powerpoint/2010/main" val="2574236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59</a:t>
            </a:fld>
            <a:endParaRPr lang="en-US"/>
          </a:p>
        </p:txBody>
      </p:sp>
    </p:spTree>
    <p:extLst>
      <p:ext uri="{BB962C8B-B14F-4D97-AF65-F5344CB8AC3E}">
        <p14:creationId xmlns:p14="http://schemas.microsoft.com/office/powerpoint/2010/main" val="2436293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60</a:t>
            </a:fld>
            <a:endParaRPr lang="en-US"/>
          </a:p>
        </p:txBody>
      </p:sp>
    </p:spTree>
    <p:extLst>
      <p:ext uri="{BB962C8B-B14F-4D97-AF65-F5344CB8AC3E}">
        <p14:creationId xmlns:p14="http://schemas.microsoft.com/office/powerpoint/2010/main" val="193257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4</a:t>
            </a:fld>
            <a:endParaRPr lang="en-US"/>
          </a:p>
        </p:txBody>
      </p:sp>
    </p:spTree>
    <p:extLst>
      <p:ext uri="{BB962C8B-B14F-4D97-AF65-F5344CB8AC3E}">
        <p14:creationId xmlns:p14="http://schemas.microsoft.com/office/powerpoint/2010/main" val="721088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61</a:t>
            </a:fld>
            <a:endParaRPr lang="en-US"/>
          </a:p>
        </p:txBody>
      </p:sp>
    </p:spTree>
    <p:extLst>
      <p:ext uri="{BB962C8B-B14F-4D97-AF65-F5344CB8AC3E}">
        <p14:creationId xmlns:p14="http://schemas.microsoft.com/office/powerpoint/2010/main" val="4252987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62</a:t>
            </a:fld>
            <a:endParaRPr lang="en-US"/>
          </a:p>
        </p:txBody>
      </p:sp>
    </p:spTree>
    <p:extLst>
      <p:ext uri="{BB962C8B-B14F-4D97-AF65-F5344CB8AC3E}">
        <p14:creationId xmlns:p14="http://schemas.microsoft.com/office/powerpoint/2010/main" val="843530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63</a:t>
            </a:fld>
            <a:endParaRPr lang="en-US"/>
          </a:p>
        </p:txBody>
      </p:sp>
    </p:spTree>
    <p:extLst>
      <p:ext uri="{BB962C8B-B14F-4D97-AF65-F5344CB8AC3E}">
        <p14:creationId xmlns:p14="http://schemas.microsoft.com/office/powerpoint/2010/main" val="3866995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64</a:t>
            </a:fld>
            <a:endParaRPr lang="en-US"/>
          </a:p>
        </p:txBody>
      </p:sp>
    </p:spTree>
    <p:extLst>
      <p:ext uri="{BB962C8B-B14F-4D97-AF65-F5344CB8AC3E}">
        <p14:creationId xmlns:p14="http://schemas.microsoft.com/office/powerpoint/2010/main" val="3722447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68</a:t>
            </a:fld>
            <a:endParaRPr lang="en-US"/>
          </a:p>
        </p:txBody>
      </p:sp>
    </p:spTree>
    <p:extLst>
      <p:ext uri="{BB962C8B-B14F-4D97-AF65-F5344CB8AC3E}">
        <p14:creationId xmlns:p14="http://schemas.microsoft.com/office/powerpoint/2010/main" val="2434516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69</a:t>
            </a:fld>
            <a:endParaRPr lang="en-US"/>
          </a:p>
        </p:txBody>
      </p:sp>
    </p:spTree>
    <p:extLst>
      <p:ext uri="{BB962C8B-B14F-4D97-AF65-F5344CB8AC3E}">
        <p14:creationId xmlns:p14="http://schemas.microsoft.com/office/powerpoint/2010/main" val="76434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70</a:t>
            </a:fld>
            <a:endParaRPr lang="en-US"/>
          </a:p>
        </p:txBody>
      </p:sp>
    </p:spTree>
    <p:extLst>
      <p:ext uri="{BB962C8B-B14F-4D97-AF65-F5344CB8AC3E}">
        <p14:creationId xmlns:p14="http://schemas.microsoft.com/office/powerpoint/2010/main" val="1391005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73</a:t>
            </a:fld>
            <a:endParaRPr lang="en-US"/>
          </a:p>
        </p:txBody>
      </p:sp>
    </p:spTree>
    <p:extLst>
      <p:ext uri="{BB962C8B-B14F-4D97-AF65-F5344CB8AC3E}">
        <p14:creationId xmlns:p14="http://schemas.microsoft.com/office/powerpoint/2010/main" val="404887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5</a:t>
            </a:fld>
            <a:endParaRPr lang="en-US"/>
          </a:p>
        </p:txBody>
      </p:sp>
    </p:spTree>
    <p:extLst>
      <p:ext uri="{BB962C8B-B14F-4D97-AF65-F5344CB8AC3E}">
        <p14:creationId xmlns:p14="http://schemas.microsoft.com/office/powerpoint/2010/main" val="382242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6</a:t>
            </a:fld>
            <a:endParaRPr lang="en-US"/>
          </a:p>
        </p:txBody>
      </p:sp>
    </p:spTree>
    <p:extLst>
      <p:ext uri="{BB962C8B-B14F-4D97-AF65-F5344CB8AC3E}">
        <p14:creationId xmlns:p14="http://schemas.microsoft.com/office/powerpoint/2010/main" val="307276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SS will do and Teacher will be monitoring</a:t>
            </a:r>
            <a:endParaRPr lang="en-US" dirty="0"/>
          </a:p>
        </p:txBody>
      </p:sp>
      <p:sp>
        <p:nvSpPr>
          <p:cNvPr id="4" name="Slide Number Placeholder 3"/>
          <p:cNvSpPr>
            <a:spLocks noGrp="1"/>
          </p:cNvSpPr>
          <p:nvPr>
            <p:ph type="sldNum" sz="quarter" idx="5"/>
          </p:nvPr>
        </p:nvSpPr>
        <p:spPr/>
        <p:txBody>
          <a:bodyPr/>
          <a:lstStyle/>
          <a:p>
            <a:fld id="{07ED69A0-B297-4057-981E-F9D608470B26}" type="slidenum">
              <a:rPr lang="en-US" smtClean="0"/>
              <a:t>17</a:t>
            </a:fld>
            <a:endParaRPr lang="en-US"/>
          </a:p>
        </p:txBody>
      </p:sp>
    </p:spTree>
    <p:extLst>
      <p:ext uri="{BB962C8B-B14F-4D97-AF65-F5344CB8AC3E}">
        <p14:creationId xmlns:p14="http://schemas.microsoft.com/office/powerpoint/2010/main" val="292274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18</a:t>
            </a:fld>
            <a:endParaRPr lang="en-US"/>
          </a:p>
        </p:txBody>
      </p:sp>
    </p:spTree>
    <p:extLst>
      <p:ext uri="{BB962C8B-B14F-4D97-AF65-F5344CB8AC3E}">
        <p14:creationId xmlns:p14="http://schemas.microsoft.com/office/powerpoint/2010/main" val="326776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19</a:t>
            </a:fld>
            <a:endParaRPr lang="en-US"/>
          </a:p>
        </p:txBody>
      </p:sp>
    </p:spTree>
    <p:extLst>
      <p:ext uri="{BB962C8B-B14F-4D97-AF65-F5344CB8AC3E}">
        <p14:creationId xmlns:p14="http://schemas.microsoft.com/office/powerpoint/2010/main" val="274795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286790-705C-4BFB-A4D0-83FDDE34EC2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0712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86790-705C-4BFB-A4D0-83FDDE34EC2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3056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86790-705C-4BFB-A4D0-83FDDE34EC2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60331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86790-705C-4BFB-A4D0-83FDDE34EC2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28672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286790-705C-4BFB-A4D0-83FDDE34EC2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34218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286790-705C-4BFB-A4D0-83FDDE34EC22}"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72513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286790-705C-4BFB-A4D0-83FDDE34EC22}"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95573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86790-705C-4BFB-A4D0-83FDDE34EC22}"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86688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97" y="0"/>
            <a:ext cx="12191999" cy="6858000"/>
          </a:xfrm>
          <a:prstGeom prst="rect">
            <a:avLst/>
          </a:prstGeom>
          <a:ln>
            <a:noFill/>
          </a:ln>
        </p:spPr>
      </p:pic>
      <p:sp>
        <p:nvSpPr>
          <p:cNvPr id="6" name="Frame 5"/>
          <p:cNvSpPr/>
          <p:nvPr userDrawn="1"/>
        </p:nvSpPr>
        <p:spPr>
          <a:xfrm>
            <a:off x="-101897" y="0"/>
            <a:ext cx="12293896" cy="6858000"/>
          </a:xfrm>
          <a:prstGeom prst="frame">
            <a:avLst>
              <a:gd name="adj1" fmla="val 1608"/>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910" y="6509808"/>
            <a:ext cx="203796" cy="24190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6306" y="145498"/>
            <a:ext cx="203796" cy="241904"/>
          </a:xfrm>
          <a:prstGeom prst="rect">
            <a:avLst/>
          </a:prstGeom>
        </p:spPr>
      </p:pic>
      <p:sp>
        <p:nvSpPr>
          <p:cNvPr id="9" name="Rectangle 8"/>
          <p:cNvSpPr/>
          <p:nvPr userDrawn="1"/>
        </p:nvSpPr>
        <p:spPr>
          <a:xfrm>
            <a:off x="737822" y="6509808"/>
            <a:ext cx="10934164" cy="276999"/>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Manik Chandra Majumder # </a:t>
            </a:r>
            <a:r>
              <a:rPr kumimoji="0" lang="en-US" sz="1200" b="1" i="0" u="none" strike="noStrike" kern="0" cap="none" spc="0" normalizeH="0" baseline="0" noProof="0" dirty="0">
                <a:ln>
                  <a:noFill/>
                </a:ln>
                <a:solidFill>
                  <a:srgbClr val="800000"/>
                </a:solidFill>
                <a:effectLst/>
                <a:uLnTx/>
                <a:uFillTx/>
                <a:latin typeface="Times New Roman" pitchFamily="18" charset="0"/>
                <a:ea typeface="+mn-ea"/>
                <a:cs typeface="Times New Roman" pitchFamily="18" charset="0"/>
              </a:rPr>
              <a:t>Senior Teacher #  </a:t>
            </a:r>
            <a:r>
              <a:rPr kumimoji="0" lang="en-US"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Gazirhat High School #  </a:t>
            </a:r>
            <a:r>
              <a:rPr kumimoji="0" lang="en-US" sz="12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Senbag, Noakhali # </a:t>
            </a:r>
            <a:r>
              <a:rPr kumimoji="0" lang="en-US"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Mobile No: 01717155169 #  Email : manikmajumder01@gmail.com</a:t>
            </a:r>
          </a:p>
        </p:txBody>
      </p:sp>
    </p:spTree>
    <p:extLst>
      <p:ext uri="{BB962C8B-B14F-4D97-AF65-F5344CB8AC3E}">
        <p14:creationId xmlns:p14="http://schemas.microsoft.com/office/powerpoint/2010/main" val="280551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86790-705C-4BFB-A4D0-83FDDE34EC22}"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09869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86790-705C-4BFB-A4D0-83FDDE34EC22}"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37267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86790-705C-4BFB-A4D0-83FDDE34EC22}" type="datetimeFigureOut">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1C956-231D-4C2B-B775-B047FF9DAA61}" type="slidenum">
              <a:rPr lang="en-US" smtClean="0"/>
              <a:t>‹#›</a:t>
            </a:fld>
            <a:endParaRPr lang="en-US"/>
          </a:p>
        </p:txBody>
      </p:sp>
    </p:spTree>
    <p:extLst>
      <p:ext uri="{BB962C8B-B14F-4D97-AF65-F5344CB8AC3E}">
        <p14:creationId xmlns:p14="http://schemas.microsoft.com/office/powerpoint/2010/main" val="310999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FA999EE-8099-47FD-B408-2F6D1829AD0A}"/>
              </a:ext>
            </a:extLst>
          </p:cNvPr>
          <p:cNvSpPr txBox="1"/>
          <p:nvPr/>
        </p:nvSpPr>
        <p:spPr>
          <a:xfrm>
            <a:off x="4350545" y="138545"/>
            <a:ext cx="4186238" cy="6217087"/>
          </a:xfrm>
          <a:prstGeom prst="rect">
            <a:avLst/>
          </a:prstGeom>
          <a:solidFill>
            <a:schemeClr val="bg1"/>
          </a:solidFill>
          <a:ln w="38100">
            <a:noFill/>
          </a:ln>
        </p:spPr>
        <p:txBody>
          <a:bodyPr wrap="square">
            <a:spAutoFit/>
          </a:bodyPr>
          <a:lstStyle/>
          <a:p>
            <a:pPr lvl="0" algn="ct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W</a:t>
            </a:r>
            <a:r>
              <a:rPr lang="en-US" sz="6000" b="1" dirty="0">
                <a:solidFill>
                  <a:srgbClr val="FF0000"/>
                </a:solidFill>
                <a:latin typeface="Elephant" panose="02020904090505020303" pitchFamily="18" charset="0"/>
                <a:ea typeface="Verdana" panose="020B0604030504040204" pitchFamily="34" charset="0"/>
                <a:cs typeface="Times New Roman" panose="02020603050405020304" pitchFamily="18" charset="0"/>
              </a:rPr>
              <a:t>e</a:t>
            </a:r>
            <a:r>
              <a:rPr lang="en-US" sz="6000" b="1" dirty="0">
                <a:solidFill>
                  <a:srgbClr val="00FF00"/>
                </a:solidFill>
                <a:latin typeface="Elephant" panose="02020904090505020303" pitchFamily="18" charset="0"/>
                <a:ea typeface="Verdana" panose="020B0604030504040204" pitchFamily="34" charset="0"/>
                <a:cs typeface="Times New Roman" panose="02020603050405020304" pitchFamily="18" charset="0"/>
              </a:rPr>
              <a:t>l</a:t>
            </a: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c</a:t>
            </a:r>
            <a:r>
              <a:rPr lang="en-US" sz="6000" b="1" dirty="0">
                <a:solidFill>
                  <a:srgbClr val="C00000"/>
                </a:solidFill>
                <a:latin typeface="Elephant" panose="02020904090505020303" pitchFamily="18" charset="0"/>
                <a:ea typeface="Verdana" panose="020B0604030504040204" pitchFamily="34" charset="0"/>
                <a:cs typeface="Times New Roman" panose="02020603050405020304" pitchFamily="18" charset="0"/>
              </a:rPr>
              <a:t>o</a:t>
            </a:r>
            <a:r>
              <a:rPr kumimoji="0" lang="en-US" sz="6000" b="1" i="0" u="none" strike="noStrike" kern="1200" cap="none" spc="0" normalizeH="0" baseline="0" noProof="0" dirty="0">
                <a:ln>
                  <a:noFill/>
                </a:ln>
                <a:solidFill>
                  <a:srgbClr val="00B0F0"/>
                </a:solidFill>
                <a:effectLst/>
                <a:uLnTx/>
                <a:uFillTx/>
                <a:latin typeface="Elephant" panose="02020904090505020303" pitchFamily="18" charset="0"/>
                <a:ea typeface="Verdana" panose="020B0604030504040204" pitchFamily="34" charset="0"/>
                <a:cs typeface="Times New Roman" panose="02020603050405020304" pitchFamily="18" charset="0"/>
              </a:rPr>
              <a:t>m</a:t>
            </a: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e</a:t>
            </a:r>
          </a:p>
          <a:p>
            <a:pPr lvl="0" algn="ct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 </a:t>
            </a:r>
            <a:r>
              <a:rPr kumimoji="0" lang="en-US" sz="6000" b="1" i="0" u="none" strike="noStrike" kern="1200" cap="none" spc="0" normalizeH="0" baseline="0" noProof="0" dirty="0">
                <a:ln>
                  <a:noFill/>
                </a:ln>
                <a:solidFill>
                  <a:srgbClr val="FF0000"/>
                </a:solidFill>
                <a:effectLst/>
                <a:uLnTx/>
                <a:uFillTx/>
                <a:latin typeface="Elephant" panose="02020904090505020303" pitchFamily="18" charset="0"/>
                <a:ea typeface="Verdana" panose="020B0604030504040204" pitchFamily="34" charset="0"/>
                <a:cs typeface="Times New Roman" panose="02020603050405020304" pitchFamily="18" charset="0"/>
              </a:rPr>
              <a:t>t</a:t>
            </a: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o</a:t>
            </a:r>
            <a:r>
              <a:rPr lang="en-US" sz="3600" b="1" dirty="0">
                <a:solidFill>
                  <a:srgbClr val="70AD47">
                    <a:lumMod val="75000"/>
                  </a:srgbClr>
                </a:solidFill>
                <a:latin typeface="Elephant" panose="02020904090505020303" pitchFamily="18" charset="0"/>
                <a:ea typeface="Verdana" panose="020B0604030504040204" pitchFamily="34" charset="0"/>
                <a:cs typeface="Times New Roman" panose="02020603050405020304" pitchFamily="18" charset="0"/>
              </a:rPr>
              <a:t> </a:t>
            </a:r>
          </a:p>
          <a:p>
            <a:pPr lvl="0" algn="ctr"/>
            <a:r>
              <a:rPr lang="en-US" sz="6000" b="1" dirty="0">
                <a:solidFill>
                  <a:srgbClr val="7030A0"/>
                </a:solidFill>
                <a:latin typeface="Elephant" panose="02020904090505020303" pitchFamily="18" charset="0"/>
                <a:ea typeface="Verdana" panose="020B0604030504040204" pitchFamily="34" charset="0"/>
                <a:cs typeface="Times New Roman" panose="02020603050405020304" pitchFamily="18" charset="0"/>
              </a:rPr>
              <a:t>You </a:t>
            </a:r>
          </a:p>
          <a:p>
            <a:pPr lvl="0" algn="ctr"/>
            <a:r>
              <a:rPr lang="en-US" sz="4000" b="1" dirty="0">
                <a:solidFill>
                  <a:srgbClr val="FF00FF"/>
                </a:solidFill>
                <a:latin typeface="Elephant" panose="02020904090505020303" pitchFamily="18" charset="0"/>
                <a:ea typeface="Verdana" panose="020B0604030504040204" pitchFamily="34" charset="0"/>
                <a:cs typeface="Times New Roman" panose="02020603050405020304" pitchFamily="18" charset="0"/>
              </a:rPr>
              <a:t>To</a:t>
            </a:r>
            <a:r>
              <a:rPr lang="en-US" sz="4000" b="1" dirty="0">
                <a:solidFill>
                  <a:srgbClr val="7030A0"/>
                </a:solidFill>
                <a:latin typeface="Elephant" panose="02020904090505020303" pitchFamily="18" charset="0"/>
                <a:ea typeface="Verdana" panose="020B0604030504040204" pitchFamily="34" charset="0"/>
                <a:cs typeface="Times New Roman" panose="02020603050405020304" pitchFamily="18" charset="0"/>
              </a:rPr>
              <a:t> </a:t>
            </a:r>
          </a:p>
          <a:p>
            <a:pPr lvl="0" algn="ctr"/>
            <a:r>
              <a:rPr lang="en-US" sz="4000" b="1" dirty="0">
                <a:solidFill>
                  <a:srgbClr val="A5A5A5">
                    <a:lumMod val="50000"/>
                  </a:srgbClr>
                </a:solidFill>
                <a:latin typeface="Elephant" panose="02020904090505020303" pitchFamily="18" charset="0"/>
                <a:ea typeface="Verdana" panose="020B0604030504040204" pitchFamily="34" charset="0"/>
                <a:cs typeface="Times New Roman" panose="02020603050405020304" pitchFamily="18" charset="0"/>
              </a:rPr>
              <a:t>Attend</a:t>
            </a:r>
          </a:p>
          <a:p>
            <a:pPr lvl="0" algn="ctr"/>
            <a:r>
              <a:rPr lang="en-US" sz="4000" b="1" dirty="0">
                <a:solidFill>
                  <a:srgbClr val="A5A5A5">
                    <a:lumMod val="50000"/>
                  </a:srgbClr>
                </a:solidFill>
                <a:latin typeface="Elephant" panose="02020904090505020303" pitchFamily="18" charset="0"/>
                <a:ea typeface="Verdana" panose="020B0604030504040204" pitchFamily="34" charset="0"/>
                <a:cs typeface="Times New Roman" panose="02020603050405020304" pitchFamily="18" charset="0"/>
              </a:rPr>
              <a:t>the</a:t>
            </a:r>
          </a:p>
          <a:p>
            <a:pPr lvl="0" algn="ctr"/>
            <a:r>
              <a:rPr lang="en-US" sz="4000" b="1" dirty="0">
                <a:solidFill>
                  <a:srgbClr val="C00000"/>
                </a:solidFill>
                <a:latin typeface="Elephant" panose="02020904090505020303" pitchFamily="18" charset="0"/>
                <a:ea typeface="Verdana" panose="020B0604030504040204" pitchFamily="34" charset="0"/>
                <a:cs typeface="Times New Roman" panose="02020603050405020304" pitchFamily="18" charset="0"/>
              </a:rPr>
              <a:t>Digital</a:t>
            </a:r>
          </a:p>
          <a:p>
            <a:pPr lvl="0" algn="ctr"/>
            <a:r>
              <a:rPr lang="en-US" sz="4000" b="1" dirty="0">
                <a:solidFill>
                  <a:srgbClr val="0000FF"/>
                </a:solidFill>
                <a:latin typeface="Elephant" panose="02020904090505020303" pitchFamily="18" charset="0"/>
                <a:ea typeface="Verdana" panose="020B0604030504040204" pitchFamily="34" charset="0"/>
                <a:cs typeface="Times New Roman" panose="02020603050405020304" pitchFamily="18" charset="0"/>
              </a:rPr>
              <a:t>Class</a:t>
            </a:r>
            <a:endParaRPr lang="en-US" sz="6000" b="1" dirty="0">
              <a:solidFill>
                <a:srgbClr val="7030A0"/>
              </a:solidFill>
              <a:latin typeface="Elephant" panose="02020904090505020303" pitchFamily="18" charset="0"/>
              <a:ea typeface="Verdana" panose="020B0604030504040204" pitchFamily="34" charset="0"/>
              <a:cs typeface="Times New Roman" panose="02020603050405020304" pitchFamily="18" charset="0"/>
            </a:endParaRPr>
          </a:p>
          <a:p>
            <a:pPr algn="ctr"/>
            <a:endParaRPr lang="en-US" dirty="0">
              <a:solidFill>
                <a:srgbClr val="002060"/>
              </a:solidFill>
              <a:latin typeface="Wide Latin" panose="020A0A07050505020404" pitchFamily="18" charset="0"/>
            </a:endParaRPr>
          </a:p>
        </p:txBody>
      </p:sp>
      <p:sp>
        <p:nvSpPr>
          <p:cNvPr id="10" name="TextBox 9">
            <a:extLst>
              <a:ext uri="{FF2B5EF4-FFF2-40B4-BE49-F238E27FC236}">
                <a16:creationId xmlns:a16="http://schemas.microsoft.com/office/drawing/2014/main" id="{B0EF6A24-449A-44B2-A55C-BC1A58DAD3A6}"/>
              </a:ext>
            </a:extLst>
          </p:cNvPr>
          <p:cNvSpPr txBox="1"/>
          <p:nvPr/>
        </p:nvSpPr>
        <p:spPr>
          <a:xfrm>
            <a:off x="2978461" y="5005454"/>
            <a:ext cx="6689935" cy="646331"/>
          </a:xfrm>
          <a:prstGeom prst="rect">
            <a:avLst/>
          </a:prstGeom>
          <a:noFill/>
        </p:spPr>
        <p:txBody>
          <a:bodyPr wrap="square" rtlCol="0">
            <a:spAutoFit/>
          </a:bodyPr>
          <a:lstStyle/>
          <a:p>
            <a:pPr algn="ctr"/>
            <a:r>
              <a:rPr lang="en-US" sz="3600" b="1" dirty="0">
                <a:solidFill>
                  <a:srgbClr val="FF00FF"/>
                </a:solidFill>
                <a:latin typeface="Wide Latin" panose="020A0A070505050204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07" y="197175"/>
            <a:ext cx="3907631" cy="62483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1089" y="271463"/>
            <a:ext cx="3328985" cy="6099824"/>
          </a:xfrm>
          <a:prstGeom prst="ellipse">
            <a:avLst/>
          </a:prstGeom>
          <a:ln>
            <a:noFill/>
          </a:ln>
          <a:effectLst>
            <a:softEdge rad="112500"/>
          </a:effectLst>
        </p:spPr>
      </p:pic>
    </p:spTree>
    <p:extLst>
      <p:ext uri="{BB962C8B-B14F-4D97-AF65-F5344CB8AC3E}">
        <p14:creationId xmlns:p14="http://schemas.microsoft.com/office/powerpoint/2010/main" val="2063595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7"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0" fill="hold"/>
                                        <p:tgtEl>
                                          <p:spTgt spid="10"/>
                                        </p:tgtEl>
                                        <p:attrNameLst>
                                          <p:attrName>ppt_x</p:attrName>
                                        </p:attrNameLst>
                                      </p:cBhvr>
                                      <p:tavLst>
                                        <p:tav tm="0">
                                          <p:val>
                                            <p:strVal val="#ppt_x"/>
                                          </p:val>
                                        </p:tav>
                                        <p:tav tm="100000">
                                          <p:val>
                                            <p:strVal val="#ppt_x"/>
                                          </p:val>
                                        </p:tav>
                                      </p:tavLst>
                                    </p:anim>
                                    <p:anim calcmode="lin" valueType="num">
                                      <p:cBhvr additive="base">
                                        <p:cTn id="12" dur="5000" fill="hold"/>
                                        <p:tgtEl>
                                          <p:spTgt spid="10"/>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3192435" y="980975"/>
            <a:ext cx="603283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US" sz="3600" b="1" dirty="0">
                <a:solidFill>
                  <a:srgbClr val="00B0F0"/>
                </a:solidFill>
                <a:latin typeface="TimesNewRomanPSMT"/>
              </a:rPr>
              <a:t>Create (verb)</a:t>
            </a:r>
          </a:p>
        </p:txBody>
      </p:sp>
      <p:sp>
        <p:nvSpPr>
          <p:cNvPr id="8" name="Callout: Down Arrow 7">
            <a:extLst>
              <a:ext uri="{FF2B5EF4-FFF2-40B4-BE49-F238E27FC236}">
                <a16:creationId xmlns:a16="http://schemas.microsoft.com/office/drawing/2014/main" id="{5FA9876D-6A2B-4445-A28F-1960A9C7D4EE}"/>
              </a:ext>
            </a:extLst>
          </p:cNvPr>
          <p:cNvSpPr/>
          <p:nvPr/>
        </p:nvSpPr>
        <p:spPr>
          <a:xfrm>
            <a:off x="1450179" y="1904905"/>
            <a:ext cx="8572499"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NewRomanPSMT"/>
              </a:rPr>
              <a:t>Meaning: </a:t>
            </a:r>
            <a:r>
              <a:rPr lang="en-GB" sz="3600" dirty="0">
                <a:solidFill>
                  <a:schemeClr val="tx1"/>
                </a:solidFill>
                <a:latin typeface="TimesNewRomanPSMT"/>
              </a:rPr>
              <a:t>To make or produce </a:t>
            </a:r>
            <a:r>
              <a:rPr lang="en-GB" sz="3600" dirty="0">
                <a:solidFill>
                  <a:schemeClr val="tx1"/>
                </a:solidFill>
                <a:latin typeface="SutonnyOMJ" panose="01010600010101010101" pitchFamily="2" charset="0"/>
                <a:cs typeface="SutonnyOMJ" panose="01010600010101010101" pitchFamily="2" charset="0"/>
              </a:rPr>
              <a:t>(</a:t>
            </a:r>
            <a:r>
              <a:rPr lang="en-GB" sz="3600" dirty="0" err="1">
                <a:solidFill>
                  <a:schemeClr val="tx1"/>
                </a:solidFill>
                <a:latin typeface="SutonnyOMJ" panose="01010600010101010101" pitchFamily="2" charset="0"/>
                <a:cs typeface="SutonnyOMJ" panose="01010600010101010101" pitchFamily="2" charset="0"/>
              </a:rPr>
              <a:t>সৃষ্টি</a:t>
            </a:r>
            <a:r>
              <a:rPr lang="en-GB" sz="3600" dirty="0">
                <a:solidFill>
                  <a:schemeClr val="tx1"/>
                </a:solidFill>
                <a:latin typeface="SutonnyOMJ" panose="01010600010101010101" pitchFamily="2" charset="0"/>
                <a:cs typeface="SutonnyOMJ" panose="01010600010101010101" pitchFamily="2" charset="0"/>
              </a:rPr>
              <a:t> </a:t>
            </a:r>
            <a:r>
              <a:rPr lang="en-GB" sz="3600" dirty="0" err="1">
                <a:solidFill>
                  <a:schemeClr val="tx1"/>
                </a:solidFill>
                <a:latin typeface="SutonnyOMJ" panose="01010600010101010101" pitchFamily="2" charset="0"/>
                <a:cs typeface="SutonnyOMJ" panose="01010600010101010101" pitchFamily="2" charset="0"/>
              </a:rPr>
              <a:t>করা</a:t>
            </a:r>
            <a:r>
              <a:rPr lang="en-GB" sz="3600" dirty="0">
                <a:solidFill>
                  <a:schemeClr val="tx1"/>
                </a:solidFill>
                <a:latin typeface="SutonnyOMJ" panose="01010600010101010101" pitchFamily="2" charset="0"/>
                <a:cs typeface="SutonnyOMJ" panose="01010600010101010101" pitchFamily="2" charset="0"/>
              </a:rPr>
              <a:t>)</a:t>
            </a:r>
            <a:endParaRPr lang="en-US" sz="3600" b="1" dirty="0">
              <a:solidFill>
                <a:schemeClr val="tx1"/>
              </a:solidFill>
              <a:latin typeface="SutonnyOMJ" panose="01010600010101010101" pitchFamily="2" charset="0"/>
              <a:cs typeface="SutonnyOMJ" panose="01010600010101010101" pitchFamily="2" charset="0"/>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189846" y="2714431"/>
            <a:ext cx="10317526" cy="1200329"/>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r>
              <a:rPr lang="en-GB" sz="3200" b="1" dirty="0">
                <a:solidFill>
                  <a:schemeClr val="tx1"/>
                </a:solidFill>
                <a:latin typeface="TimesNewRomanPSMT"/>
              </a:rPr>
              <a:t>Please don’t </a:t>
            </a:r>
            <a:r>
              <a:rPr lang="en-GB" sz="3200" b="1" dirty="0">
                <a:solidFill>
                  <a:srgbClr val="00B0F0"/>
                </a:solidFill>
                <a:latin typeface="TimesNewRomanPSMT"/>
              </a:rPr>
              <a:t>create</a:t>
            </a:r>
            <a:r>
              <a:rPr lang="en-GB" sz="3200" b="1" dirty="0">
                <a:solidFill>
                  <a:schemeClr val="tx1"/>
                </a:solidFill>
                <a:latin typeface="TimesNewRomanPSMT"/>
              </a:rPr>
              <a:t> any </a:t>
            </a:r>
            <a:r>
              <a:rPr lang="en-US" sz="3200" b="1" dirty="0">
                <a:solidFill>
                  <a:schemeClr val="tx1"/>
                </a:solidFill>
                <a:latin typeface="TimesNewRomanPSMT"/>
              </a:rPr>
              <a:t>new problems.</a:t>
            </a:r>
          </a:p>
        </p:txBody>
      </p:sp>
      <p:sp>
        <p:nvSpPr>
          <p:cNvPr id="10" name="Rectangle 9">
            <a:extLst>
              <a:ext uri="{FF2B5EF4-FFF2-40B4-BE49-F238E27FC236}">
                <a16:creationId xmlns:a16="http://schemas.microsoft.com/office/drawing/2014/main" id="{9E9B154F-B008-438A-B777-09D38C0633C7}"/>
              </a:ext>
            </a:extLst>
          </p:cNvPr>
          <p:cNvSpPr/>
          <p:nvPr/>
        </p:nvSpPr>
        <p:spPr>
          <a:xfrm>
            <a:off x="942850" y="4156777"/>
            <a:ext cx="10017101"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  He always </a:t>
            </a:r>
            <a:r>
              <a:rPr kumimoji="0" lang="en-US" sz="3200" b="1" i="0" u="none" strike="noStrike" kern="1200" cap="none" spc="0" normalizeH="0" baseline="0" noProof="0" dirty="0">
                <a:ln>
                  <a:noFill/>
                </a:ln>
                <a:solidFill>
                  <a:srgbClr val="00B0F0"/>
                </a:solidFill>
                <a:effectLst/>
                <a:uLnTx/>
                <a:uFillTx/>
                <a:latin typeface="TimesNewRomanPS-BoldMT"/>
              </a:rPr>
              <a:t>creates </a:t>
            </a:r>
            <a:r>
              <a:rPr kumimoji="0" lang="en-US" sz="3200" b="1" i="0" u="none" strike="noStrike" kern="1200" cap="none" spc="0" normalizeH="0" baseline="0" noProof="0" dirty="0">
                <a:ln>
                  <a:noFill/>
                </a:ln>
                <a:solidFill>
                  <a:prstClr val="black"/>
                </a:solidFill>
                <a:effectLst/>
                <a:uLnTx/>
                <a:uFillTx/>
                <a:latin typeface="TimesNewRomanPS-BoldMT"/>
              </a:rPr>
              <a:t>problem in the class.   </a:t>
            </a:r>
          </a:p>
        </p:txBody>
      </p:sp>
    </p:spTree>
    <p:extLst>
      <p:ext uri="{BB962C8B-B14F-4D97-AF65-F5344CB8AC3E}">
        <p14:creationId xmlns:p14="http://schemas.microsoft.com/office/powerpoint/2010/main" val="2666578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2901022" y="978940"/>
            <a:ext cx="603283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US" sz="3600" b="1" dirty="0">
                <a:solidFill>
                  <a:srgbClr val="00B0F0"/>
                </a:solidFill>
                <a:latin typeface="TimesNewRomanPSMT"/>
              </a:rPr>
              <a:t>Remove (verb)</a:t>
            </a:r>
          </a:p>
        </p:txBody>
      </p:sp>
      <p:sp>
        <p:nvSpPr>
          <p:cNvPr id="8" name="Callout: Down Arrow 7">
            <a:extLst>
              <a:ext uri="{FF2B5EF4-FFF2-40B4-BE49-F238E27FC236}">
                <a16:creationId xmlns:a16="http://schemas.microsoft.com/office/drawing/2014/main" id="{5FA9876D-6A2B-4445-A28F-1960A9C7D4EE}"/>
              </a:ext>
            </a:extLst>
          </p:cNvPr>
          <p:cNvSpPr/>
          <p:nvPr/>
        </p:nvSpPr>
        <p:spPr>
          <a:xfrm>
            <a:off x="142876" y="1750035"/>
            <a:ext cx="12049124" cy="10487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NewRomanPSMT"/>
              </a:rPr>
              <a:t>Meaning: </a:t>
            </a:r>
            <a:r>
              <a:rPr lang="en-US" sz="3200" b="1" dirty="0">
                <a:solidFill>
                  <a:schemeClr val="tx1"/>
                </a:solidFill>
                <a:latin typeface="TimesNewRomanPSMT"/>
              </a:rPr>
              <a:t>To take something away from somewhere </a:t>
            </a:r>
            <a:r>
              <a:rPr lang="en-US" sz="3200" b="1" dirty="0">
                <a:solidFill>
                  <a:schemeClr val="tx1"/>
                </a:solidFill>
                <a:latin typeface="SutonnySushreeOMJ" panose="00000400000000000000" pitchFamily="2" charset="0"/>
                <a:cs typeface="SutonnySushreeOMJ" panose="00000400000000000000" pitchFamily="2" charset="0"/>
              </a:rPr>
              <a:t>(</a:t>
            </a:r>
            <a:r>
              <a:rPr lang="as-IN" sz="3200" b="1" dirty="0">
                <a:solidFill>
                  <a:schemeClr val="tx1"/>
                </a:solidFill>
                <a:latin typeface="SutonnySushreeOMJ" panose="00000400000000000000" pitchFamily="2" charset="0"/>
                <a:cs typeface="SutonnySushreeOMJ" panose="00000400000000000000" pitchFamily="2" charset="0"/>
              </a:rPr>
              <a:t>অপসারণকরা)</a:t>
            </a:r>
            <a:endParaRPr lang="en-US" sz="3600" b="1" dirty="0">
              <a:solidFill>
                <a:schemeClr val="tx1"/>
              </a:solidFill>
              <a:latin typeface="SutonnySushreeOMJ" panose="00000400000000000000" pitchFamily="2" charset="0"/>
              <a:cs typeface="SutonnySushreeOMJ" panose="00000400000000000000" pitchFamily="2" charset="0"/>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90499" y="2798763"/>
            <a:ext cx="11858625" cy="1846783"/>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chemeClr val="tx1"/>
                </a:solidFill>
                <a:latin typeface="TimesNewRomanPSMT"/>
              </a:rPr>
              <a:t>Example Sentence: </a:t>
            </a:r>
            <a:r>
              <a:rPr lang="en-US" sz="3200" dirty="0">
                <a:solidFill>
                  <a:prstClr val="black"/>
                </a:solidFill>
                <a:latin typeface="TimesNewRomanPSMT"/>
              </a:rPr>
              <a:t>Please </a:t>
            </a:r>
            <a:r>
              <a:rPr lang="en-US" sz="3200" dirty="0">
                <a:solidFill>
                  <a:srgbClr val="00B0F0"/>
                </a:solidFill>
                <a:latin typeface="TimesNewRomanPSMT"/>
              </a:rPr>
              <a:t>remove</a:t>
            </a:r>
            <a:r>
              <a:rPr lang="en-US" sz="3200" dirty="0">
                <a:solidFill>
                  <a:prstClr val="black"/>
                </a:solidFill>
                <a:latin typeface="TimesNewRomanPSMT"/>
              </a:rPr>
              <a:t> all the unused things from the table.</a:t>
            </a:r>
          </a:p>
        </p:txBody>
      </p:sp>
      <p:sp>
        <p:nvSpPr>
          <p:cNvPr id="10" name="Rectangle 9">
            <a:extLst>
              <a:ext uri="{FF2B5EF4-FFF2-40B4-BE49-F238E27FC236}">
                <a16:creationId xmlns:a16="http://schemas.microsoft.com/office/drawing/2014/main" id="{9E9B154F-B008-438A-B777-09D38C0633C7}"/>
              </a:ext>
            </a:extLst>
          </p:cNvPr>
          <p:cNvSpPr/>
          <p:nvPr/>
        </p:nvSpPr>
        <p:spPr>
          <a:xfrm>
            <a:off x="1109697" y="4645546"/>
            <a:ext cx="9615487"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 The</a:t>
            </a:r>
            <a:r>
              <a:rPr kumimoji="0" lang="en-US" sz="3200" b="1" i="0" u="none" strike="noStrike" kern="1200" cap="none" spc="0" normalizeH="0" noProof="0" dirty="0">
                <a:ln>
                  <a:noFill/>
                </a:ln>
                <a:solidFill>
                  <a:prstClr val="black"/>
                </a:solidFill>
                <a:effectLst/>
                <a:uLnTx/>
                <a:uFillTx/>
                <a:latin typeface="TimesNewRomanPS-BoldMT"/>
              </a:rPr>
              <a:t> light of moon  </a:t>
            </a:r>
            <a:r>
              <a:rPr lang="en-US" sz="3200" b="1" noProof="0" dirty="0">
                <a:solidFill>
                  <a:srgbClr val="00B0F0"/>
                </a:solidFill>
                <a:latin typeface="TimesNewRomanPS-BoldMT"/>
              </a:rPr>
              <a:t>rem</a:t>
            </a:r>
            <a:r>
              <a:rPr lang="en-US" sz="3200" b="1" dirty="0" err="1">
                <a:solidFill>
                  <a:srgbClr val="00B0F0"/>
                </a:solidFill>
                <a:latin typeface="TimesNewRomanPS-BoldMT"/>
              </a:rPr>
              <a:t>oves</a:t>
            </a:r>
            <a:r>
              <a:rPr lang="en-US" sz="3200" b="1" dirty="0">
                <a:solidFill>
                  <a:prstClr val="black"/>
                </a:solidFill>
                <a:latin typeface="TimesNewRomanPS-BoldMT"/>
              </a:rPr>
              <a:t> darkness</a:t>
            </a:r>
            <a:r>
              <a:rPr kumimoji="0" lang="en-US" sz="3200" b="1" i="0" u="none" strike="noStrike" kern="1200" cap="none" spc="0" normalizeH="0" baseline="0" noProof="0" dirty="0">
                <a:ln>
                  <a:noFill/>
                </a:ln>
                <a:solidFill>
                  <a:prstClr val="black"/>
                </a:solidFill>
                <a:effectLst/>
                <a:uLnTx/>
                <a:uFillTx/>
                <a:latin typeface="TimesNewRomanPS-BoldMT"/>
              </a:rPr>
              <a:t>  </a:t>
            </a:r>
          </a:p>
        </p:txBody>
      </p:sp>
    </p:spTree>
    <p:extLst>
      <p:ext uri="{BB962C8B-B14F-4D97-AF65-F5344CB8AC3E}">
        <p14:creationId xmlns:p14="http://schemas.microsoft.com/office/powerpoint/2010/main" val="1513699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3079580" y="1221030"/>
            <a:ext cx="603283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US" sz="3600" b="1" dirty="0">
                <a:solidFill>
                  <a:srgbClr val="00B0F0"/>
                </a:solidFill>
                <a:latin typeface="TimesNewRomanPSMT"/>
              </a:rPr>
              <a:t>Permit (verb)</a:t>
            </a:r>
          </a:p>
        </p:txBody>
      </p:sp>
      <p:sp>
        <p:nvSpPr>
          <p:cNvPr id="8" name="Callout: Down Arrow 7">
            <a:extLst>
              <a:ext uri="{FF2B5EF4-FFF2-40B4-BE49-F238E27FC236}">
                <a16:creationId xmlns:a16="http://schemas.microsoft.com/office/drawing/2014/main" id="{5FA9876D-6A2B-4445-A28F-1960A9C7D4EE}"/>
              </a:ext>
            </a:extLst>
          </p:cNvPr>
          <p:cNvSpPr/>
          <p:nvPr/>
        </p:nvSpPr>
        <p:spPr>
          <a:xfrm>
            <a:off x="1629669" y="2099626"/>
            <a:ext cx="8518397"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Meaning: officially allow to do something  </a:t>
            </a:r>
          </a:p>
        </p:txBody>
      </p:sp>
      <p:sp>
        <p:nvSpPr>
          <p:cNvPr id="9" name="Callout: Down Arrow 8">
            <a:extLst>
              <a:ext uri="{FF2B5EF4-FFF2-40B4-BE49-F238E27FC236}">
                <a16:creationId xmlns:a16="http://schemas.microsoft.com/office/drawing/2014/main" id="{D80D2260-49F1-4CC3-9278-970E47E8DCF2}"/>
              </a:ext>
            </a:extLst>
          </p:cNvPr>
          <p:cNvSpPr/>
          <p:nvPr/>
        </p:nvSpPr>
        <p:spPr>
          <a:xfrm>
            <a:off x="71437" y="2961588"/>
            <a:ext cx="12049124" cy="1612866"/>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p>
          <a:p>
            <a:r>
              <a:rPr lang="en-GB" sz="3200" b="1" dirty="0">
                <a:solidFill>
                  <a:schemeClr val="tx1">
                    <a:lumMod val="95000"/>
                    <a:lumOff val="5000"/>
                  </a:schemeClr>
                </a:solidFill>
                <a:latin typeface="TimesNewRomanPSMT"/>
              </a:rPr>
              <a:t>Our headteacher permits us to </a:t>
            </a:r>
            <a:r>
              <a:rPr lang="en-GB" sz="3200" b="1" dirty="0">
                <a:solidFill>
                  <a:srgbClr val="0070C0"/>
                </a:solidFill>
                <a:latin typeface="TimesNewRomanPSMT"/>
              </a:rPr>
              <a:t>organise</a:t>
            </a:r>
            <a:r>
              <a:rPr lang="en-GB" sz="3200" b="1" dirty="0">
                <a:solidFill>
                  <a:schemeClr val="tx1">
                    <a:lumMod val="95000"/>
                    <a:lumOff val="5000"/>
                  </a:schemeClr>
                </a:solidFill>
                <a:latin typeface="TimesNewRomanPSMT"/>
              </a:rPr>
              <a:t> tree plantation programme</a:t>
            </a:r>
            <a:r>
              <a:rPr lang="en-US" sz="3600" dirty="0">
                <a:solidFill>
                  <a:schemeClr val="tx1"/>
                </a:solidFill>
                <a:latin typeface="TimesNewRomanPSMT"/>
              </a:rPr>
              <a:t>.</a:t>
            </a:r>
            <a:endParaRPr lang="en-US" sz="3600" b="1" dirty="0">
              <a:solidFill>
                <a:srgbClr val="00B0F0"/>
              </a:solidFill>
              <a:latin typeface="TimesNewRomanPS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0" y="4574454"/>
            <a:ext cx="11813416"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NewRomanPS-BoldMT"/>
              </a:rPr>
              <a:t>Your </a:t>
            </a:r>
            <a:r>
              <a:rPr kumimoji="0" lang="en-US" sz="2800" b="1" i="0" u="none" strike="noStrike" kern="1200" cap="none" spc="0" normalizeH="0" baseline="0" noProof="0" dirty="0">
                <a:ln>
                  <a:noFill/>
                </a:ln>
                <a:solidFill>
                  <a:prstClr val="black"/>
                </a:solidFill>
                <a:effectLst/>
                <a:uLnTx/>
                <a:uFillTx/>
                <a:latin typeface="TimesNewRomanPS-BoldMT"/>
              </a:rPr>
              <a:t>Sentence: </a:t>
            </a:r>
            <a:r>
              <a:rPr lang="en-US" sz="2800" b="1" noProof="0" dirty="0">
                <a:solidFill>
                  <a:prstClr val="black"/>
                </a:solidFill>
                <a:latin typeface="TimesNewRomanPS-BoldMT"/>
              </a:rPr>
              <a:t> year we will </a:t>
            </a:r>
            <a:r>
              <a:rPr lang="en-US" sz="2800" b="1" noProof="0" dirty="0">
                <a:solidFill>
                  <a:srgbClr val="00B0F0"/>
                </a:solidFill>
                <a:latin typeface="TimesNewRomanPS-BoldMT"/>
              </a:rPr>
              <a:t>organize</a:t>
            </a:r>
            <a:r>
              <a:rPr lang="en-US" sz="2800" b="1" noProof="0" dirty="0">
                <a:solidFill>
                  <a:prstClr val="black"/>
                </a:solidFill>
                <a:latin typeface="TimesNewRomanPS-BoldMT"/>
              </a:rPr>
              <a:t> Baishakhi Mela in our school </a:t>
            </a:r>
            <a:r>
              <a:rPr kumimoji="0" lang="en-US" sz="2800" b="1" i="0" u="none" strike="noStrike" kern="1200" cap="none" spc="0" normalizeH="0" baseline="0" dirty="0">
                <a:ln>
                  <a:noFill/>
                </a:ln>
                <a:solidFill>
                  <a:prstClr val="black"/>
                </a:solidFill>
                <a:effectLst/>
                <a:uLnTx/>
                <a:uFillTx/>
                <a:latin typeface="TimesNewRomanPS-BoldMT"/>
              </a:rPr>
              <a:t>campus</a:t>
            </a:r>
            <a:r>
              <a:rPr kumimoji="0" lang="en-US" sz="2800" b="1" i="0" u="none" strike="noStrike" kern="1200" cap="none" spc="0" normalizeH="0" baseline="0" noProof="0" dirty="0">
                <a:ln>
                  <a:noFill/>
                </a:ln>
                <a:solidFill>
                  <a:prstClr val="black"/>
                </a:solidFill>
                <a:effectLst/>
                <a:uLnTx/>
                <a:uFillTx/>
                <a:latin typeface="TimesNewRomanPS-BoldMT"/>
              </a:rPr>
              <a:t>.  </a:t>
            </a:r>
          </a:p>
        </p:txBody>
      </p:sp>
    </p:spTree>
    <p:extLst>
      <p:ext uri="{BB962C8B-B14F-4D97-AF65-F5344CB8AC3E}">
        <p14:creationId xmlns:p14="http://schemas.microsoft.com/office/powerpoint/2010/main" val="1560524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3223470" y="1011808"/>
            <a:ext cx="603283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Unlike (adj)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2062667" y="2129127"/>
            <a:ext cx="7347524" cy="1020625"/>
          </a:xfrm>
          <a:prstGeom prst="downArrowCallout">
            <a:avLst>
              <a:gd name="adj1" fmla="val 39506"/>
              <a:gd name="adj2" fmla="val 40959"/>
              <a:gd name="adj3" fmla="val 19048"/>
              <a:gd name="adj4" fmla="val 47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NewRomanPSMT"/>
              </a:rPr>
              <a:t>Meaning: </a:t>
            </a:r>
            <a:r>
              <a:rPr lang="en-US" sz="3200" dirty="0">
                <a:solidFill>
                  <a:schemeClr val="tx1"/>
                </a:solidFill>
                <a:latin typeface="TimesNewRomanPSMT"/>
              </a:rPr>
              <a:t>Not similar to </a:t>
            </a:r>
            <a:r>
              <a:rPr lang="en-US" sz="3200" dirty="0">
                <a:solidFill>
                  <a:schemeClr val="tx1"/>
                </a:solidFill>
                <a:latin typeface="NikoshBAN"/>
              </a:rPr>
              <a:t>(</a:t>
            </a:r>
            <a:r>
              <a:rPr lang="as-IN" sz="3200" dirty="0">
                <a:solidFill>
                  <a:schemeClr val="tx1"/>
                </a:solidFill>
                <a:latin typeface="NikoshBAN"/>
              </a:rPr>
              <a:t>অন্যরকম)</a:t>
            </a:r>
            <a:r>
              <a:rPr lang="en-US" sz="3200" dirty="0">
                <a:solidFill>
                  <a:schemeClr val="tx1"/>
                </a:solidFill>
                <a:latin typeface="TimesNewRomanPSMT"/>
              </a:rPr>
              <a:t> </a:t>
            </a:r>
            <a:endParaRPr lang="en-GB" sz="3600" dirty="0">
              <a:solidFill>
                <a:schemeClr val="tx1"/>
              </a:solidFill>
              <a:latin typeface="TimesNewRomanPS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128836" y="2907297"/>
            <a:ext cx="9215185" cy="1016246"/>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a:t>
            </a:r>
            <a:r>
              <a:rPr lang="en-US" sz="2400" b="1" dirty="0">
                <a:solidFill>
                  <a:srgbClr val="00B0F0"/>
                </a:solidFill>
                <a:latin typeface="TimesNewRomanPS-BoldMT"/>
              </a:rPr>
              <a:t> </a:t>
            </a:r>
            <a:r>
              <a:rPr lang="en-US" sz="3200" b="1" dirty="0">
                <a:solidFill>
                  <a:srgbClr val="00B0F0"/>
                </a:solidFill>
                <a:latin typeface="TimesNewRomanPSMT"/>
              </a:rPr>
              <a:t>Unlike </a:t>
            </a:r>
            <a:r>
              <a:rPr lang="en-US" sz="3200" b="1" dirty="0">
                <a:solidFill>
                  <a:schemeClr val="tx1">
                    <a:lumMod val="95000"/>
                    <a:lumOff val="5000"/>
                  </a:schemeClr>
                </a:solidFill>
                <a:latin typeface="TimesNewRomanPSMT"/>
              </a:rPr>
              <a:t>you, I am not a great singer.</a:t>
            </a:r>
            <a:endParaRPr lang="en-US" sz="3200" b="1" dirty="0">
              <a:solidFill>
                <a:schemeClr val="tx1">
                  <a:lumMod val="95000"/>
                  <a:lumOff val="5000"/>
                </a:schemeClr>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0" y="4199818"/>
            <a:ext cx="12003881" cy="10162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 </a:t>
            </a:r>
            <a:r>
              <a:rPr lang="en-US" sz="3200" noProof="0" dirty="0">
                <a:solidFill>
                  <a:schemeClr val="tx1"/>
                </a:solidFill>
                <a:latin typeface="TimesNewRomanPSMT"/>
              </a:rPr>
              <a:t>She is </a:t>
            </a:r>
            <a:r>
              <a:rPr lang="en-US" sz="3200" noProof="0" dirty="0">
                <a:solidFill>
                  <a:srgbClr val="00B0F0"/>
                </a:solidFill>
                <a:latin typeface="TimesNewRomanPSMT"/>
              </a:rPr>
              <a:t>unlike</a:t>
            </a:r>
            <a:r>
              <a:rPr lang="en-US" sz="3200" noProof="0" dirty="0">
                <a:solidFill>
                  <a:schemeClr val="tx1"/>
                </a:solidFill>
                <a:latin typeface="TimesNewRomanPSMT"/>
              </a:rPr>
              <a:t> her mother in everyway, except her black eyes</a:t>
            </a:r>
            <a:r>
              <a:rPr lang="en-US" sz="3200" dirty="0">
                <a:solidFill>
                  <a:schemeClr val="tx1"/>
                </a:solidFill>
                <a:latin typeface="TimesNewRomanPSMT"/>
              </a:rPr>
              <a:t>.</a:t>
            </a:r>
            <a:endParaRPr kumimoji="0" lang="en-US" sz="3200" b="1" i="0" u="none" strike="noStrike" kern="1200" cap="none" spc="0" normalizeH="0" baseline="0" noProof="0" dirty="0">
              <a:ln>
                <a:noFill/>
              </a:ln>
              <a:solidFill>
                <a:schemeClr val="tx1"/>
              </a:solidFill>
              <a:effectLst/>
              <a:uLnTx/>
              <a:uFillTx/>
              <a:latin typeface="TimesNewRomanPS-BoldMT"/>
            </a:endParaRPr>
          </a:p>
        </p:txBody>
      </p:sp>
    </p:spTree>
    <p:extLst>
      <p:ext uri="{BB962C8B-B14F-4D97-AF65-F5344CB8AC3E}">
        <p14:creationId xmlns:p14="http://schemas.microsoft.com/office/powerpoint/2010/main" val="3257336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1473994" y="884526"/>
            <a:ext cx="9244012" cy="1071144"/>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a:t>
            </a:r>
            <a:r>
              <a:rPr lang="en-GB" sz="4000" dirty="0">
                <a:solidFill>
                  <a:prstClr val="black"/>
                </a:solidFill>
                <a:latin typeface="TimesNewRomanPS-BoldMT"/>
              </a:rPr>
              <a:t> Instead of </a:t>
            </a:r>
            <a:r>
              <a:rPr lang="en-US" sz="3600" b="1" dirty="0">
                <a:solidFill>
                  <a:schemeClr val="tx1"/>
                </a:solidFill>
                <a:latin typeface="TimesNewRomanPSMT"/>
              </a:rPr>
              <a:t>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2075632" y="1957906"/>
            <a:ext cx="8397105" cy="1071144"/>
          </a:xfrm>
          <a:prstGeom prst="downArrowCallout">
            <a:avLst>
              <a:gd name="adj1" fmla="val 53504"/>
              <a:gd name="adj2" fmla="val 40959"/>
              <a:gd name="adj3" fmla="val 19048"/>
              <a:gd name="adj4" fmla="val 47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NewRomanPSMT"/>
              </a:rPr>
              <a:t>Meaning: </a:t>
            </a:r>
            <a:r>
              <a:rPr lang="en-US" sz="3600" dirty="0">
                <a:solidFill>
                  <a:schemeClr val="tx1"/>
                </a:solidFill>
                <a:latin typeface="TimesNewRomanPS-BoldMT"/>
              </a:rPr>
              <a:t>An alternative (</a:t>
            </a:r>
            <a:r>
              <a:rPr lang="as-IN" sz="3600" dirty="0">
                <a:solidFill>
                  <a:schemeClr val="tx1"/>
                </a:solidFill>
                <a:latin typeface="TimesNewRomanPS-BoldMT"/>
              </a:rPr>
              <a:t>পরিবর্তে)</a:t>
            </a:r>
            <a:endParaRPr lang="en-GB" sz="3600" dirty="0">
              <a:solidFill>
                <a:schemeClr val="tx1"/>
              </a:solidFill>
              <a:latin typeface="TimesNewRomanPS-Bold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126330" y="2972000"/>
            <a:ext cx="9939337" cy="1353430"/>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a:t>
            </a:r>
          </a:p>
          <a:p>
            <a:r>
              <a:rPr lang="en-US" sz="3200" b="1" dirty="0">
                <a:solidFill>
                  <a:schemeClr val="tx1">
                    <a:lumMod val="95000"/>
                    <a:lumOff val="5000"/>
                  </a:schemeClr>
                </a:solidFill>
                <a:latin typeface="TimesNewRomanPS-BoldMT"/>
              </a:rPr>
              <a:t> </a:t>
            </a:r>
            <a:r>
              <a:rPr lang="en-US" sz="3600" b="1" dirty="0">
                <a:solidFill>
                  <a:schemeClr val="tx1"/>
                </a:solidFill>
                <a:latin typeface="TimesNewRomanPSMT"/>
              </a:rPr>
              <a:t>Try to make friends </a:t>
            </a:r>
            <a:r>
              <a:rPr lang="en-GB" sz="3600" b="1" dirty="0">
                <a:solidFill>
                  <a:srgbClr val="00B0F0"/>
                </a:solidFill>
                <a:latin typeface="TimesNewRomanPSMT"/>
              </a:rPr>
              <a:t>instead of</a:t>
            </a:r>
            <a:r>
              <a:rPr lang="en-GB" sz="3600" b="1" dirty="0">
                <a:solidFill>
                  <a:schemeClr val="tx1"/>
                </a:solidFill>
                <a:latin typeface="TimesNewRomanPSMT"/>
              </a:rPr>
              <a:t> enemies</a:t>
            </a:r>
            <a:r>
              <a:rPr lang="en-US" sz="3600" b="1" dirty="0">
                <a:solidFill>
                  <a:schemeClr val="tx1"/>
                </a:solidFill>
                <a:latin typeface="TimesNewRomanPSMT"/>
              </a:rPr>
              <a:t>.</a:t>
            </a:r>
            <a:endParaRPr lang="en-US" sz="3200" b="1" dirty="0">
              <a:solidFill>
                <a:schemeClr val="tx1"/>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479235" y="4325430"/>
            <a:ext cx="11589897" cy="679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a:t>
            </a:r>
            <a:r>
              <a:rPr lang="en-US" sz="3200" dirty="0">
                <a:solidFill>
                  <a:schemeClr val="tx1"/>
                </a:solidFill>
                <a:latin typeface="TimesNewRomanPSMT"/>
              </a:rPr>
              <a:t>. </a:t>
            </a:r>
            <a:r>
              <a:rPr lang="en-US" sz="3200" b="1" dirty="0">
                <a:solidFill>
                  <a:schemeClr val="tx1"/>
                </a:solidFill>
                <a:latin typeface="TimesNewRomanPSMT"/>
              </a:rPr>
              <a:t>I bought a shirt </a:t>
            </a:r>
            <a:r>
              <a:rPr lang="en-US" sz="3200" b="1" dirty="0">
                <a:solidFill>
                  <a:srgbClr val="00B0F0"/>
                </a:solidFill>
                <a:latin typeface="TimesNewRomanPSMT"/>
              </a:rPr>
              <a:t>instead of</a:t>
            </a:r>
            <a:r>
              <a:rPr lang="en-US" sz="3200" b="1" dirty="0">
                <a:solidFill>
                  <a:schemeClr val="tx1"/>
                </a:solidFill>
                <a:latin typeface="TimesNewRomanPSMT"/>
              </a:rPr>
              <a:t> T-shirt.</a:t>
            </a:r>
            <a:endParaRPr kumimoji="0" lang="en-US" sz="3200" b="1" i="0" u="none" strike="noStrike" kern="1200" cap="none" spc="0" normalizeH="0" baseline="0" noProof="0" dirty="0">
              <a:ln>
                <a:noFill/>
              </a:ln>
              <a:solidFill>
                <a:schemeClr val="tx1"/>
              </a:solidFill>
              <a:effectLst/>
              <a:uLnTx/>
              <a:uFillTx/>
              <a:latin typeface="TimesNewRomanPS-BoldMT"/>
            </a:endParaRPr>
          </a:p>
        </p:txBody>
      </p:sp>
    </p:spTree>
    <p:extLst>
      <p:ext uri="{BB962C8B-B14F-4D97-AF65-F5344CB8AC3E}">
        <p14:creationId xmlns:p14="http://schemas.microsoft.com/office/powerpoint/2010/main" val="1143581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1473994" y="884526"/>
            <a:ext cx="9244012" cy="1071144"/>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a:t>
            </a:r>
            <a:r>
              <a:rPr lang="en-GB" sz="4000" dirty="0">
                <a:solidFill>
                  <a:prstClr val="black"/>
                </a:solidFill>
                <a:latin typeface="TimesNewRomanPS-BoldMT"/>
              </a:rPr>
              <a:t> Seem (verb)</a:t>
            </a:r>
            <a:r>
              <a:rPr lang="en-US" sz="3600" b="1" dirty="0">
                <a:solidFill>
                  <a:schemeClr val="tx1"/>
                </a:solidFill>
                <a:latin typeface="TimesNewRomanPSMT"/>
              </a:rPr>
              <a:t>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1637481" y="1900856"/>
            <a:ext cx="9140056" cy="1071144"/>
          </a:xfrm>
          <a:prstGeom prst="downArrowCallout">
            <a:avLst>
              <a:gd name="adj1" fmla="val 53504"/>
              <a:gd name="adj2" fmla="val 40959"/>
              <a:gd name="adj3" fmla="val 19048"/>
              <a:gd name="adj4" fmla="val 47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NewRomanPSMT"/>
              </a:rPr>
              <a:t>Meaning: </a:t>
            </a:r>
            <a:r>
              <a:rPr lang="en-GB" sz="3200" dirty="0">
                <a:solidFill>
                  <a:schemeClr val="tx1"/>
                </a:solidFill>
                <a:latin typeface="TimesNewRomanPSMT"/>
              </a:rPr>
              <a:t>Appear to be true </a:t>
            </a:r>
            <a:r>
              <a:rPr lang="en-GB" sz="3200" dirty="0">
                <a:solidFill>
                  <a:schemeClr val="tx1"/>
                </a:solidFill>
                <a:latin typeface="NikoshBAN"/>
              </a:rPr>
              <a:t>(মনে </a:t>
            </a:r>
            <a:r>
              <a:rPr lang="as-IN" sz="3200" dirty="0">
                <a:solidFill>
                  <a:schemeClr val="tx1"/>
                </a:solidFill>
                <a:latin typeface="NikoshBAN"/>
              </a:rPr>
              <a:t>হওয়া )</a:t>
            </a:r>
            <a:endParaRPr lang="en-GB" sz="3200" dirty="0">
              <a:solidFill>
                <a:schemeClr val="tx1"/>
              </a:solidFill>
              <a:latin typeface="TimesNewRomanPS-Bold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304514" y="2752285"/>
            <a:ext cx="9939337" cy="1353430"/>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a:t>
            </a:r>
          </a:p>
          <a:p>
            <a:r>
              <a:rPr lang="en-US" sz="3200" b="1" dirty="0">
                <a:solidFill>
                  <a:schemeClr val="tx1">
                    <a:lumMod val="95000"/>
                    <a:lumOff val="5000"/>
                  </a:schemeClr>
                </a:solidFill>
                <a:latin typeface="TimesNewRomanPS-BoldMT"/>
              </a:rPr>
              <a:t> It seems that you are thrilled to day</a:t>
            </a:r>
            <a:r>
              <a:rPr lang="en-US" sz="3600" b="1" dirty="0">
                <a:solidFill>
                  <a:schemeClr val="tx1"/>
                </a:solidFill>
                <a:latin typeface="TimesNewRomanPSMT"/>
              </a:rPr>
              <a:t>.</a:t>
            </a:r>
            <a:endParaRPr lang="en-US" sz="3200" b="1" dirty="0">
              <a:solidFill>
                <a:schemeClr val="tx1"/>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1866081" y="4171007"/>
            <a:ext cx="8220894" cy="679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a:t>
            </a:r>
            <a:r>
              <a:rPr lang="en-US" sz="3200" dirty="0">
                <a:solidFill>
                  <a:schemeClr val="tx1"/>
                </a:solidFill>
                <a:latin typeface="TimesNewRomanPSMT"/>
              </a:rPr>
              <a:t>. </a:t>
            </a:r>
            <a:r>
              <a:rPr lang="en-US" sz="3200" b="1" dirty="0">
                <a:solidFill>
                  <a:schemeClr val="tx1"/>
                </a:solidFill>
                <a:latin typeface="TimesNewRomanPSMT"/>
              </a:rPr>
              <a:t>The old man </a:t>
            </a:r>
            <a:r>
              <a:rPr lang="en-US" sz="3200" b="1" dirty="0">
                <a:solidFill>
                  <a:srgbClr val="00B0F0"/>
                </a:solidFill>
                <a:latin typeface="TimesNewRomanPSMT"/>
              </a:rPr>
              <a:t>seems</a:t>
            </a:r>
            <a:r>
              <a:rPr lang="en-US" sz="3200" b="1" dirty="0">
                <a:solidFill>
                  <a:schemeClr val="tx1"/>
                </a:solidFill>
                <a:latin typeface="TimesNewRomanPSMT"/>
              </a:rPr>
              <a:t> very tired.</a:t>
            </a:r>
            <a:endParaRPr kumimoji="0" lang="en-US" sz="3200" b="1" i="0" u="none" strike="noStrike" kern="1200" cap="none" spc="0" normalizeH="0" baseline="0" noProof="0" dirty="0">
              <a:ln>
                <a:noFill/>
              </a:ln>
              <a:solidFill>
                <a:schemeClr val="tx1"/>
              </a:solidFill>
              <a:effectLst/>
              <a:uLnTx/>
              <a:uFillTx/>
              <a:latin typeface="TimesNewRomanPS-BoldMT"/>
            </a:endParaRPr>
          </a:p>
        </p:txBody>
      </p:sp>
    </p:spTree>
    <p:extLst>
      <p:ext uri="{BB962C8B-B14F-4D97-AF65-F5344CB8AC3E}">
        <p14:creationId xmlns:p14="http://schemas.microsoft.com/office/powerpoint/2010/main" val="2728455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1637481" y="829712"/>
            <a:ext cx="8400308" cy="1071144"/>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a:t>
            </a:r>
            <a:r>
              <a:rPr lang="en-GB" sz="4000" dirty="0">
                <a:solidFill>
                  <a:prstClr val="black"/>
                </a:solidFill>
                <a:latin typeface="TimesNewRomanPS-BoldMT"/>
              </a:rPr>
              <a:t> Likewise (adv)</a:t>
            </a:r>
            <a:r>
              <a:rPr lang="en-US" sz="3600" b="1" dirty="0">
                <a:solidFill>
                  <a:schemeClr val="tx1"/>
                </a:solidFill>
                <a:latin typeface="TimesNewRomanPSMT"/>
              </a:rPr>
              <a:t>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1895846" y="1973862"/>
            <a:ext cx="7883578" cy="1071144"/>
          </a:xfrm>
          <a:prstGeom prst="downArrowCallout">
            <a:avLst>
              <a:gd name="adj1" fmla="val 53504"/>
              <a:gd name="adj2" fmla="val 40959"/>
              <a:gd name="adj3" fmla="val 19048"/>
              <a:gd name="adj4" fmla="val 47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NewRomanPSMT"/>
              </a:rPr>
              <a:t>Meaning: </a:t>
            </a:r>
            <a:r>
              <a:rPr lang="en-US" sz="3200" dirty="0">
                <a:solidFill>
                  <a:schemeClr val="tx1"/>
                </a:solidFill>
                <a:latin typeface="TimesNewRomanPSMT"/>
              </a:rPr>
              <a:t>In the same way</a:t>
            </a:r>
            <a:r>
              <a:rPr lang="as-IN" sz="3200" dirty="0">
                <a:solidFill>
                  <a:schemeClr val="tx1"/>
                </a:solidFill>
                <a:latin typeface="NikoshBAN"/>
              </a:rPr>
              <a:t>(একইভাবে )</a:t>
            </a:r>
            <a:endParaRPr lang="en-GB" sz="3200" dirty="0">
              <a:solidFill>
                <a:schemeClr val="tx1"/>
              </a:solidFill>
              <a:latin typeface="TimesNewRomanPS-Bold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895846" y="3178302"/>
            <a:ext cx="7883578" cy="1353430"/>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a:t>
            </a:r>
          </a:p>
          <a:p>
            <a:r>
              <a:rPr lang="en-US" sz="3200" b="1" dirty="0">
                <a:solidFill>
                  <a:schemeClr val="tx1">
                    <a:lumMod val="95000"/>
                    <a:lumOff val="5000"/>
                  </a:schemeClr>
                </a:solidFill>
                <a:latin typeface="TimesNewRomanPS-BoldMT"/>
              </a:rPr>
              <a:t> He is our leader and </a:t>
            </a:r>
            <a:r>
              <a:rPr lang="en-US" sz="3200" b="1" dirty="0">
                <a:solidFill>
                  <a:srgbClr val="00B0F0"/>
                </a:solidFill>
                <a:latin typeface="TimesNewRomanPS-BoldMT"/>
              </a:rPr>
              <a:t>likewise</a:t>
            </a:r>
            <a:r>
              <a:rPr lang="en-US" sz="3200" b="1" dirty="0">
                <a:solidFill>
                  <a:schemeClr val="tx1">
                    <a:lumMod val="95000"/>
                    <a:lumOff val="5000"/>
                  </a:schemeClr>
                </a:solidFill>
                <a:latin typeface="TimesNewRomanPS-BoldMT"/>
              </a:rPr>
              <a:t> our friend</a:t>
            </a:r>
            <a:r>
              <a:rPr lang="en-US" sz="3600" b="1" dirty="0">
                <a:solidFill>
                  <a:schemeClr val="tx1"/>
                </a:solidFill>
                <a:latin typeface="TimesNewRomanPSMT"/>
              </a:rPr>
              <a:t>.</a:t>
            </a:r>
            <a:endParaRPr lang="en-US" sz="3200" b="1" dirty="0">
              <a:solidFill>
                <a:schemeClr val="tx1"/>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0" y="4665028"/>
            <a:ext cx="11891961" cy="679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a:t>
            </a:r>
            <a:r>
              <a:rPr lang="en-US" sz="3200" dirty="0">
                <a:solidFill>
                  <a:schemeClr val="tx1"/>
                </a:solidFill>
                <a:latin typeface="TimesNewRomanPSMT"/>
              </a:rPr>
              <a:t>. </a:t>
            </a:r>
            <a:r>
              <a:rPr lang="en-US" sz="3200" b="1" dirty="0">
                <a:solidFill>
                  <a:schemeClr val="tx1"/>
                </a:solidFill>
                <a:latin typeface="TimesNewRomanPSMT"/>
              </a:rPr>
              <a:t>He helped me with money </a:t>
            </a:r>
            <a:r>
              <a:rPr lang="en-US" sz="3200" b="1" dirty="0">
                <a:solidFill>
                  <a:srgbClr val="00B0F0"/>
                </a:solidFill>
                <a:latin typeface="TimesNewRomanPSMT"/>
              </a:rPr>
              <a:t>likewise</a:t>
            </a:r>
            <a:r>
              <a:rPr lang="en-US" sz="3200" b="1" dirty="0">
                <a:solidFill>
                  <a:schemeClr val="tx1"/>
                </a:solidFill>
                <a:latin typeface="TimesNewRomanPSMT"/>
              </a:rPr>
              <a:t> mental support.</a:t>
            </a:r>
            <a:endParaRPr kumimoji="0" lang="en-US" sz="3200" b="1" i="0" u="none" strike="noStrike" kern="1200" cap="none" spc="0" normalizeH="0" baseline="0" noProof="0" dirty="0">
              <a:ln>
                <a:noFill/>
              </a:ln>
              <a:solidFill>
                <a:schemeClr val="tx1"/>
              </a:solidFill>
              <a:effectLst/>
              <a:uLnTx/>
              <a:uFillTx/>
              <a:latin typeface="TimesNewRomanPS-BoldMT"/>
            </a:endParaRPr>
          </a:p>
        </p:txBody>
      </p:sp>
    </p:spTree>
    <p:extLst>
      <p:ext uri="{BB962C8B-B14F-4D97-AF65-F5344CB8AC3E}">
        <p14:creationId xmlns:p14="http://schemas.microsoft.com/office/powerpoint/2010/main" val="118212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0A08433D-107D-425C-90FF-CFCA5F2C6ADB}"/>
              </a:ext>
            </a:extLst>
          </p:cNvPr>
          <p:cNvSpPr/>
          <p:nvPr/>
        </p:nvSpPr>
        <p:spPr>
          <a:xfrm>
            <a:off x="3529013" y="500063"/>
            <a:ext cx="5929312" cy="614362"/>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NewRomanPS-BoldMT"/>
              </a:rPr>
              <a:t>Follow the instruction carefully</a:t>
            </a:r>
          </a:p>
        </p:txBody>
      </p:sp>
      <p:sp>
        <p:nvSpPr>
          <p:cNvPr id="3" name="Rectangle 2">
            <a:extLst>
              <a:ext uri="{FF2B5EF4-FFF2-40B4-BE49-F238E27FC236}">
                <a16:creationId xmlns:a16="http://schemas.microsoft.com/office/drawing/2014/main" id="{0AC41040-1615-4DA7-AD04-A958F56F0B56}"/>
              </a:ext>
            </a:extLst>
          </p:cNvPr>
          <p:cNvSpPr/>
          <p:nvPr/>
        </p:nvSpPr>
        <p:spPr>
          <a:xfrm>
            <a:off x="2372939" y="1403728"/>
            <a:ext cx="1628777" cy="4714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BoldMT"/>
              </a:rPr>
              <a:t>able</a:t>
            </a:r>
          </a:p>
        </p:txBody>
      </p:sp>
      <p:sp>
        <p:nvSpPr>
          <p:cNvPr id="4" name="Rectangle 3">
            <a:extLst>
              <a:ext uri="{FF2B5EF4-FFF2-40B4-BE49-F238E27FC236}">
                <a16:creationId xmlns:a16="http://schemas.microsoft.com/office/drawing/2014/main" id="{B4C1BE58-2672-4476-BAD7-8D28B268B0F8}"/>
              </a:ext>
            </a:extLst>
          </p:cNvPr>
          <p:cNvSpPr/>
          <p:nvPr/>
        </p:nvSpPr>
        <p:spPr>
          <a:xfrm>
            <a:off x="914397" y="2687638"/>
            <a:ext cx="3914777" cy="4714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NewRomanPS-BoldMT"/>
              </a:rPr>
              <a:t>Un</a:t>
            </a:r>
            <a:r>
              <a:rPr lang="en-US" sz="3600" b="1" dirty="0">
                <a:solidFill>
                  <a:schemeClr val="tx1"/>
                </a:solidFill>
                <a:latin typeface="TimesNewRomanPS-BoldMT"/>
              </a:rPr>
              <a:t> + able = unable</a:t>
            </a:r>
          </a:p>
        </p:txBody>
      </p:sp>
      <p:pic>
        <p:nvPicPr>
          <p:cNvPr id="5" name="Picture 4">
            <a:extLst>
              <a:ext uri="{FF2B5EF4-FFF2-40B4-BE49-F238E27FC236}">
                <a16:creationId xmlns:a16="http://schemas.microsoft.com/office/drawing/2014/main" id="{D0C3AB21-E8B8-41DB-AB2A-2188E8A9C425}"/>
              </a:ext>
            </a:extLst>
          </p:cNvPr>
          <p:cNvPicPr>
            <a:picLocks noChangeAspect="1"/>
          </p:cNvPicPr>
          <p:nvPr/>
        </p:nvPicPr>
        <p:blipFill>
          <a:blip r:embed="rId3"/>
          <a:stretch>
            <a:fillRect/>
          </a:stretch>
        </p:blipFill>
        <p:spPr>
          <a:xfrm>
            <a:off x="300033" y="1718290"/>
            <a:ext cx="1774090" cy="969348"/>
          </a:xfrm>
          <a:prstGeom prst="rect">
            <a:avLst/>
          </a:prstGeom>
        </p:spPr>
      </p:pic>
      <p:sp>
        <p:nvSpPr>
          <p:cNvPr id="6" name="Callout: Up Arrow 5">
            <a:extLst>
              <a:ext uri="{FF2B5EF4-FFF2-40B4-BE49-F238E27FC236}">
                <a16:creationId xmlns:a16="http://schemas.microsoft.com/office/drawing/2014/main" id="{7A2FA897-D827-481C-B8D9-498DF5FEF28F}"/>
              </a:ext>
            </a:extLst>
          </p:cNvPr>
          <p:cNvSpPr/>
          <p:nvPr/>
        </p:nvSpPr>
        <p:spPr>
          <a:xfrm>
            <a:off x="914397" y="3159125"/>
            <a:ext cx="3392097" cy="682227"/>
          </a:xfrm>
          <a:prstGeom prst="up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NewRomanPS-BoldMT"/>
              </a:rPr>
              <a:t>Added  before</a:t>
            </a:r>
          </a:p>
        </p:txBody>
      </p:sp>
      <p:sp>
        <p:nvSpPr>
          <p:cNvPr id="8" name="Rectangle 7">
            <a:extLst>
              <a:ext uri="{FF2B5EF4-FFF2-40B4-BE49-F238E27FC236}">
                <a16:creationId xmlns:a16="http://schemas.microsoft.com/office/drawing/2014/main" id="{80E6467D-4F57-49A2-852F-E83FB557642B}"/>
              </a:ext>
            </a:extLst>
          </p:cNvPr>
          <p:cNvSpPr/>
          <p:nvPr/>
        </p:nvSpPr>
        <p:spPr>
          <a:xfrm>
            <a:off x="9004672" y="1230180"/>
            <a:ext cx="1628777" cy="4714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BoldMT"/>
              </a:rPr>
              <a:t>able</a:t>
            </a:r>
          </a:p>
        </p:txBody>
      </p:sp>
      <p:sp>
        <p:nvSpPr>
          <p:cNvPr id="9" name="Rectangle 8">
            <a:extLst>
              <a:ext uri="{FF2B5EF4-FFF2-40B4-BE49-F238E27FC236}">
                <a16:creationId xmlns:a16="http://schemas.microsoft.com/office/drawing/2014/main" id="{93AD7AF3-0F42-4A53-9020-B6FF8D506BC6}"/>
              </a:ext>
            </a:extLst>
          </p:cNvPr>
          <p:cNvSpPr/>
          <p:nvPr/>
        </p:nvSpPr>
        <p:spPr>
          <a:xfrm>
            <a:off x="5929311" y="2342239"/>
            <a:ext cx="4115994" cy="4714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BoldMT"/>
              </a:rPr>
              <a:t>Able + </a:t>
            </a:r>
            <a:r>
              <a:rPr lang="en-US" sz="3600" b="1" dirty="0" err="1">
                <a:solidFill>
                  <a:schemeClr val="tx1"/>
                </a:solidFill>
                <a:latin typeface="TimesNewRomanPS-BoldMT"/>
              </a:rPr>
              <a:t>ity</a:t>
            </a:r>
            <a:r>
              <a:rPr lang="en-US" sz="3600" b="1" dirty="0">
                <a:solidFill>
                  <a:schemeClr val="tx1"/>
                </a:solidFill>
                <a:latin typeface="TimesNewRomanPS-BoldMT"/>
              </a:rPr>
              <a:t> = ablity</a:t>
            </a:r>
          </a:p>
        </p:txBody>
      </p:sp>
      <p:sp>
        <p:nvSpPr>
          <p:cNvPr id="10" name="Rectangle 9">
            <a:extLst>
              <a:ext uri="{FF2B5EF4-FFF2-40B4-BE49-F238E27FC236}">
                <a16:creationId xmlns:a16="http://schemas.microsoft.com/office/drawing/2014/main" id="{966E424D-2EA2-4D2F-ADE7-3EF5876A0326}"/>
              </a:ext>
            </a:extLst>
          </p:cNvPr>
          <p:cNvSpPr/>
          <p:nvPr/>
        </p:nvSpPr>
        <p:spPr>
          <a:xfrm>
            <a:off x="10101263" y="2342239"/>
            <a:ext cx="1972900" cy="4714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NewRomanPS-BoldMT"/>
              </a:rPr>
              <a:t> ‘E ’ omitted</a:t>
            </a:r>
          </a:p>
        </p:txBody>
      </p:sp>
      <p:sp>
        <p:nvSpPr>
          <p:cNvPr id="11" name="Callout: Down Arrow 10">
            <a:extLst>
              <a:ext uri="{FF2B5EF4-FFF2-40B4-BE49-F238E27FC236}">
                <a16:creationId xmlns:a16="http://schemas.microsoft.com/office/drawing/2014/main" id="{2914DD1F-B6FC-4228-A2DA-D85FFB061BCE}"/>
              </a:ext>
            </a:extLst>
          </p:cNvPr>
          <p:cNvSpPr/>
          <p:nvPr/>
        </p:nvSpPr>
        <p:spPr>
          <a:xfrm>
            <a:off x="6493669" y="1701667"/>
            <a:ext cx="1972899" cy="682227"/>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prstClr val="black"/>
                </a:solidFill>
                <a:latin typeface="TimesNewRomanPS-BoldMT"/>
              </a:rPr>
              <a:t>Suffix</a:t>
            </a:r>
          </a:p>
        </p:txBody>
      </p:sp>
      <p:sp>
        <p:nvSpPr>
          <p:cNvPr id="12" name="Callout: Up Arrow 11">
            <a:extLst>
              <a:ext uri="{FF2B5EF4-FFF2-40B4-BE49-F238E27FC236}">
                <a16:creationId xmlns:a16="http://schemas.microsoft.com/office/drawing/2014/main" id="{90C65961-46BF-43AE-B3FB-29097B5A1DD7}"/>
              </a:ext>
            </a:extLst>
          </p:cNvPr>
          <p:cNvSpPr/>
          <p:nvPr/>
        </p:nvSpPr>
        <p:spPr>
          <a:xfrm>
            <a:off x="6291259" y="2885163"/>
            <a:ext cx="3392097" cy="682227"/>
          </a:xfrm>
          <a:prstGeom prst="up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NewRomanPS-BoldMT"/>
              </a:rPr>
              <a:t>Added  after word</a:t>
            </a:r>
          </a:p>
        </p:txBody>
      </p:sp>
      <p:sp>
        <p:nvSpPr>
          <p:cNvPr id="14" name="Callout: Up Arrow 13">
            <a:extLst>
              <a:ext uri="{FF2B5EF4-FFF2-40B4-BE49-F238E27FC236}">
                <a16:creationId xmlns:a16="http://schemas.microsoft.com/office/drawing/2014/main" id="{EAE7D467-9510-4998-AF3D-110E36A81BE0}"/>
              </a:ext>
            </a:extLst>
          </p:cNvPr>
          <p:cNvSpPr/>
          <p:nvPr/>
        </p:nvSpPr>
        <p:spPr>
          <a:xfrm>
            <a:off x="6096000" y="3887702"/>
            <a:ext cx="5929311" cy="1388116"/>
          </a:xfrm>
          <a:prstGeom prst="upArrowCallout">
            <a:avLst>
              <a:gd name="adj1" fmla="val 25000"/>
              <a:gd name="adj2" fmla="val 25000"/>
              <a:gd name="adj3" fmla="val 25000"/>
              <a:gd name="adj4" fmla="val 5288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NewRomanPS-BoldMT"/>
              </a:rPr>
              <a:t>The letter or letters added after any word and changes its form is called suffix.</a:t>
            </a:r>
            <a:r>
              <a:rPr lang="en-US" sz="2800" b="1" dirty="0">
                <a:solidFill>
                  <a:schemeClr val="tx1"/>
                </a:solidFill>
                <a:latin typeface="TimesNewRomanPS-BoldMT"/>
              </a:rPr>
              <a:t> </a:t>
            </a:r>
          </a:p>
        </p:txBody>
      </p:sp>
      <p:sp>
        <p:nvSpPr>
          <p:cNvPr id="15" name="Callout: Up Arrow 14">
            <a:extLst>
              <a:ext uri="{FF2B5EF4-FFF2-40B4-BE49-F238E27FC236}">
                <a16:creationId xmlns:a16="http://schemas.microsoft.com/office/drawing/2014/main" id="{8FE8461D-6583-4BFA-8F5A-3EB012C4558C}"/>
              </a:ext>
            </a:extLst>
          </p:cNvPr>
          <p:cNvSpPr/>
          <p:nvPr/>
        </p:nvSpPr>
        <p:spPr>
          <a:xfrm>
            <a:off x="14286" y="3887702"/>
            <a:ext cx="5929311" cy="1388116"/>
          </a:xfrm>
          <a:prstGeom prst="upArrowCallout">
            <a:avLst>
              <a:gd name="adj1" fmla="val 25000"/>
              <a:gd name="adj2" fmla="val 25000"/>
              <a:gd name="adj3" fmla="val 25000"/>
              <a:gd name="adj4" fmla="val 5288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NewRomanPS-BoldMT"/>
              </a:rPr>
              <a:t>The letter or letters added before any word and changes its meaning is called prefix.</a:t>
            </a:r>
            <a:r>
              <a:rPr lang="en-US" sz="2800" b="1" dirty="0">
                <a:solidFill>
                  <a:schemeClr val="tx1"/>
                </a:solidFill>
                <a:latin typeface="TimesNewRomanPS-BoldMT"/>
              </a:rPr>
              <a:t> </a:t>
            </a:r>
          </a:p>
        </p:txBody>
      </p:sp>
    </p:spTree>
    <p:extLst>
      <p:ext uri="{BB962C8B-B14F-4D97-AF65-F5344CB8AC3E}">
        <p14:creationId xmlns:p14="http://schemas.microsoft.com/office/powerpoint/2010/main" val="2559227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anim calcmode="lin" valueType="num">
                                      <p:cBhvr>
                                        <p:cTn id="83" dur="1000" fill="hold"/>
                                        <p:tgtEl>
                                          <p:spTgt spid="14"/>
                                        </p:tgtEl>
                                        <p:attrNameLst>
                                          <p:attrName>ppt_x</p:attrName>
                                        </p:attrNameLst>
                                      </p:cBhvr>
                                      <p:tavLst>
                                        <p:tav tm="0">
                                          <p:val>
                                            <p:strVal val="#ppt_x"/>
                                          </p:val>
                                        </p:tav>
                                        <p:tav tm="100000">
                                          <p:val>
                                            <p:strVal val="#ppt_x"/>
                                          </p:val>
                                        </p:tav>
                                      </p:tavLst>
                                    </p:anim>
                                    <p:anim calcmode="lin" valueType="num">
                                      <p:cBhvr>
                                        <p:cTn id="8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9" grpId="0" animBg="1"/>
      <p:bldP spid="10" grpId="0" animBg="1"/>
      <p:bldP spid="11"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0A3CA3-5C07-4DA8-9EFD-164DD32C9CC5}"/>
              </a:ext>
            </a:extLst>
          </p:cNvPr>
          <p:cNvSpPr txBox="1"/>
          <p:nvPr/>
        </p:nvSpPr>
        <p:spPr>
          <a:xfrm>
            <a:off x="1" y="246072"/>
            <a:ext cx="12058650" cy="892552"/>
          </a:xfrm>
          <a:prstGeom prst="rect">
            <a:avLst/>
          </a:prstGeom>
          <a:solidFill>
            <a:schemeClr val="accent4">
              <a:lumMod val="20000"/>
              <a:lumOff val="80000"/>
            </a:schemeClr>
          </a:solidFill>
        </p:spPr>
        <p:txBody>
          <a:bodyPr wrap="square">
            <a:spAutoFit/>
          </a:bodyPr>
          <a:lstStyle/>
          <a:p>
            <a:pPr algn="l"/>
            <a:r>
              <a:rPr lang="en-GB" sz="2800" b="1" i="0" u="none" strike="noStrike" baseline="0" dirty="0">
                <a:latin typeface="TimesNewRomanPSMT"/>
              </a:rPr>
              <a:t>2.1 </a:t>
            </a:r>
            <a:r>
              <a:rPr lang="en-GB" sz="2400" b="1" i="0" u="none" strike="noStrike" baseline="0" dirty="0">
                <a:latin typeface="TimesNewRomanPSMT"/>
              </a:rPr>
              <a:t>Look at the following illustration and in pairs/groups ask and answer the following questions. You can choose any option but tell the class why you </a:t>
            </a:r>
            <a:r>
              <a:rPr lang="en-US" sz="2400" b="1" i="0" u="none" strike="noStrike" baseline="0" dirty="0">
                <a:latin typeface="TimesNewRomanPSMT"/>
              </a:rPr>
              <a:t>choose it.</a:t>
            </a:r>
            <a:endParaRPr lang="en-US" sz="2400" dirty="0">
              <a:latin typeface="TimesNewRomanPSMT"/>
            </a:endParaRPr>
          </a:p>
        </p:txBody>
      </p:sp>
      <p:pic>
        <p:nvPicPr>
          <p:cNvPr id="4" name="Picture 3">
            <a:extLst>
              <a:ext uri="{FF2B5EF4-FFF2-40B4-BE49-F238E27FC236}">
                <a16:creationId xmlns:a16="http://schemas.microsoft.com/office/drawing/2014/main" id="{3A94D803-B3BC-3F54-1E83-30C4F333BF17}"/>
              </a:ext>
            </a:extLst>
          </p:cNvPr>
          <p:cNvPicPr>
            <a:picLocks noChangeAspect="1"/>
          </p:cNvPicPr>
          <p:nvPr/>
        </p:nvPicPr>
        <p:blipFill>
          <a:blip r:embed="rId3"/>
          <a:stretch>
            <a:fillRect/>
          </a:stretch>
        </p:blipFill>
        <p:spPr>
          <a:xfrm>
            <a:off x="2563894" y="1546576"/>
            <a:ext cx="6312819" cy="4327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9156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C8E4FA-C308-4964-B4BE-4A679480F3BE}"/>
              </a:ext>
            </a:extLst>
          </p:cNvPr>
          <p:cNvSpPr txBox="1"/>
          <p:nvPr/>
        </p:nvSpPr>
        <p:spPr>
          <a:xfrm>
            <a:off x="114300" y="426571"/>
            <a:ext cx="11846718" cy="769441"/>
          </a:xfrm>
          <a:prstGeom prst="rect">
            <a:avLst/>
          </a:prstGeom>
          <a:solidFill>
            <a:schemeClr val="accent4">
              <a:lumMod val="20000"/>
              <a:lumOff val="80000"/>
            </a:schemeClr>
          </a:solidFill>
          <a:ln>
            <a:solidFill>
              <a:srgbClr val="002060"/>
            </a:solidFill>
          </a:ln>
        </p:spPr>
        <p:txBody>
          <a:bodyPr wrap="square">
            <a:spAutoFit/>
          </a:bodyPr>
          <a:lstStyle/>
          <a:p>
            <a:pPr algn="l"/>
            <a:r>
              <a:rPr lang="en-US" sz="4400" b="1" i="1" dirty="0"/>
              <a:t> </a:t>
            </a:r>
            <a:r>
              <a:rPr lang="en-US" sz="4400" b="1" i="1" dirty="0">
                <a:latin typeface="TimesNewRomanPSMT"/>
              </a:rPr>
              <a:t>Try to answer these Questions in pairs/ groups.</a:t>
            </a:r>
          </a:p>
        </p:txBody>
      </p:sp>
      <p:sp>
        <p:nvSpPr>
          <p:cNvPr id="3" name="TextBox 2">
            <a:extLst>
              <a:ext uri="{FF2B5EF4-FFF2-40B4-BE49-F238E27FC236}">
                <a16:creationId xmlns:a16="http://schemas.microsoft.com/office/drawing/2014/main" id="{CAB6E389-44FC-49E7-B351-040823BB8629}"/>
              </a:ext>
            </a:extLst>
          </p:cNvPr>
          <p:cNvSpPr txBox="1"/>
          <p:nvPr/>
        </p:nvSpPr>
        <p:spPr>
          <a:xfrm>
            <a:off x="754855" y="1377702"/>
            <a:ext cx="11106150" cy="4524315"/>
          </a:xfrm>
          <a:prstGeom prst="rect">
            <a:avLst/>
          </a:prstGeom>
          <a:solidFill>
            <a:schemeClr val="accent4">
              <a:lumMod val="20000"/>
              <a:lumOff val="80000"/>
            </a:schemeClr>
          </a:solidFill>
          <a:ln>
            <a:solidFill>
              <a:srgbClr val="002060"/>
            </a:solidFill>
          </a:ln>
        </p:spPr>
        <p:txBody>
          <a:bodyPr wrap="square">
            <a:spAutoFit/>
          </a:bodyPr>
          <a:lstStyle/>
          <a:p>
            <a:pPr algn="l"/>
            <a:r>
              <a:rPr lang="en-GB" sz="3600" b="0" i="0" u="none" strike="noStrike" baseline="0" dirty="0">
                <a:latin typeface="TimesNewRomanPSMT"/>
              </a:rPr>
              <a:t>a. Do </a:t>
            </a:r>
            <a:r>
              <a:rPr lang="en-GB" sz="3600" b="0" i="0" strike="noStrike" baseline="0" dirty="0">
                <a:latin typeface="TimesNewRomanPSMT"/>
              </a:rPr>
              <a:t>you </a:t>
            </a:r>
            <a:r>
              <a:rPr lang="en-GB" sz="3600" b="0" i="0" u="sng" strike="noStrike" baseline="0" dirty="0">
                <a:latin typeface="TimesNewRomanPSMT"/>
              </a:rPr>
              <a:t>like </a:t>
            </a:r>
            <a:r>
              <a:rPr lang="en-GB" sz="3600" b="0" i="0" u="none" strike="noStrike" baseline="0" dirty="0">
                <a:latin typeface="TimesNewRomanPSMT"/>
              </a:rPr>
              <a:t>or </a:t>
            </a:r>
            <a:r>
              <a:rPr lang="en-GB" sz="3600" b="0" i="0" u="sng" strike="noStrike" baseline="0" dirty="0">
                <a:latin typeface="TimesNewRomanPSMT"/>
              </a:rPr>
              <a:t>dislike</a:t>
            </a:r>
            <a:r>
              <a:rPr lang="en-GB" sz="3600" b="0" i="0" u="none" strike="noStrike" baseline="0" dirty="0">
                <a:latin typeface="TimesNewRomanPSMT"/>
              </a:rPr>
              <a:t> cricket?</a:t>
            </a:r>
          </a:p>
          <a:p>
            <a:pPr algn="l"/>
            <a:r>
              <a:rPr lang="en-GB" sz="3600" b="0" i="0" u="none" strike="noStrike" baseline="0" dirty="0">
                <a:latin typeface="TimesNewRomanPSMT"/>
              </a:rPr>
              <a:t>b. Are the players spirited or </a:t>
            </a:r>
            <a:r>
              <a:rPr lang="en-GB" sz="3600" b="0" i="0" u="sng" strike="noStrike" baseline="0" dirty="0">
                <a:latin typeface="TimesNewRomanPSMT"/>
              </a:rPr>
              <a:t>spiritless</a:t>
            </a:r>
            <a:r>
              <a:rPr lang="en-GB" sz="3600" b="0" i="0" u="none" strike="noStrike" baseline="0" dirty="0">
                <a:latin typeface="TimesNewRomanPSMT"/>
              </a:rPr>
              <a:t>?</a:t>
            </a:r>
          </a:p>
          <a:p>
            <a:pPr algn="l"/>
            <a:r>
              <a:rPr lang="en-GB" sz="3600" b="0" i="0" u="none" strike="noStrike" baseline="0" dirty="0">
                <a:latin typeface="TimesNewRomanPSMT"/>
              </a:rPr>
              <a:t>c. Are the two teams </a:t>
            </a:r>
            <a:r>
              <a:rPr lang="en-GB" sz="3600" b="0" i="0" u="sng" strike="noStrike" baseline="0" dirty="0">
                <a:latin typeface="TimesNewRomanPSMT"/>
              </a:rPr>
              <a:t>friendly</a:t>
            </a:r>
            <a:r>
              <a:rPr lang="en-GB" sz="3600" b="0" i="0" u="none" strike="noStrike" baseline="0" dirty="0">
                <a:latin typeface="TimesNewRomanPSMT"/>
              </a:rPr>
              <a:t> or </a:t>
            </a:r>
            <a:r>
              <a:rPr lang="en-GB" sz="3600" b="0" i="0" u="sng" strike="noStrike" baseline="0" dirty="0">
                <a:latin typeface="TimesNewRomanPSMT"/>
              </a:rPr>
              <a:t>unfriendly</a:t>
            </a:r>
            <a:r>
              <a:rPr lang="en-GB" sz="3600" b="0" i="0" u="none" strike="noStrike" baseline="0" dirty="0">
                <a:latin typeface="TimesNewRomanPSMT"/>
              </a:rPr>
              <a:t>?</a:t>
            </a:r>
          </a:p>
          <a:p>
            <a:pPr algn="l"/>
            <a:r>
              <a:rPr lang="en-GB" sz="3600" b="0" i="0" u="none" strike="noStrike" baseline="0" dirty="0">
                <a:latin typeface="TimesNewRomanPSMT"/>
              </a:rPr>
              <a:t>d. Are the audience </a:t>
            </a:r>
            <a:r>
              <a:rPr lang="en-GB" sz="3600" b="0" i="0" u="sng" strike="noStrike" baseline="0" dirty="0">
                <a:latin typeface="TimesNewRomanPSMT"/>
              </a:rPr>
              <a:t>happy</a:t>
            </a:r>
            <a:r>
              <a:rPr lang="en-GB" sz="3600" b="0" i="0" u="none" strike="noStrike" baseline="0" dirty="0">
                <a:latin typeface="TimesNewRomanPSMT"/>
              </a:rPr>
              <a:t> or </a:t>
            </a:r>
            <a:r>
              <a:rPr lang="en-GB" sz="3600" b="0" i="0" u="sng" strike="noStrike" baseline="0" dirty="0">
                <a:latin typeface="TimesNewRomanPSMT"/>
              </a:rPr>
              <a:t>unhappy</a:t>
            </a:r>
            <a:r>
              <a:rPr lang="en-GB" sz="3600" b="0" i="0" u="none" strike="noStrike" baseline="0" dirty="0">
                <a:latin typeface="TimesNewRomanPSMT"/>
              </a:rPr>
              <a:t>?</a:t>
            </a:r>
          </a:p>
          <a:p>
            <a:pPr algn="l"/>
            <a:r>
              <a:rPr lang="en-GB" sz="3600" b="0" i="0" u="none" strike="noStrike" baseline="0" dirty="0">
                <a:latin typeface="TimesNewRomanPSMT"/>
              </a:rPr>
              <a:t>e. Are they </a:t>
            </a:r>
            <a:r>
              <a:rPr lang="en-GB" sz="3600" b="0" i="0" u="sng" strike="noStrike" baseline="0" dirty="0">
                <a:latin typeface="TimesNewRomanPSMT"/>
              </a:rPr>
              <a:t>supportive</a:t>
            </a:r>
            <a:r>
              <a:rPr lang="en-GB" sz="3600" b="0" i="0" u="none" strike="noStrike" baseline="0" dirty="0">
                <a:latin typeface="TimesNewRomanPSMT"/>
              </a:rPr>
              <a:t> or </a:t>
            </a:r>
            <a:r>
              <a:rPr lang="en-GB" sz="3600" b="0" i="0" u="sng" strike="noStrike" baseline="0" dirty="0">
                <a:latin typeface="TimesNewRomanPSMT"/>
              </a:rPr>
              <a:t>unsupportive</a:t>
            </a:r>
            <a:r>
              <a:rPr lang="en-GB" sz="3600" b="0" i="0" u="none" strike="noStrike" baseline="0" dirty="0">
                <a:latin typeface="TimesNewRomanPSMT"/>
              </a:rPr>
              <a:t>?</a:t>
            </a:r>
          </a:p>
          <a:p>
            <a:pPr algn="l"/>
            <a:r>
              <a:rPr lang="en-GB" sz="3600" b="0" i="0" u="none" strike="noStrike" baseline="0" dirty="0">
                <a:latin typeface="TimesNewRomanPSMT"/>
              </a:rPr>
              <a:t>f. Are the seats </a:t>
            </a:r>
            <a:r>
              <a:rPr lang="en-GB" sz="3600" b="0" i="0" u="sng" strike="noStrike" baseline="0" dirty="0">
                <a:latin typeface="TimesNewRomanPSMT"/>
              </a:rPr>
              <a:t>comfortable</a:t>
            </a:r>
            <a:r>
              <a:rPr lang="en-GB" sz="3600" b="0" i="0" u="none" strike="noStrike" baseline="0" dirty="0">
                <a:latin typeface="TimesNewRomanPSMT"/>
              </a:rPr>
              <a:t> or </a:t>
            </a:r>
            <a:r>
              <a:rPr lang="en-GB" sz="3600" b="0" i="0" u="sng" strike="noStrike" baseline="0" dirty="0">
                <a:latin typeface="TimesNewRomanPSMT"/>
              </a:rPr>
              <a:t>uncomfortable</a:t>
            </a:r>
            <a:r>
              <a:rPr lang="en-GB" sz="3600" b="0" i="0" u="none" strike="noStrike" baseline="0" dirty="0">
                <a:latin typeface="TimesNewRomanPSMT"/>
              </a:rPr>
              <a:t>?</a:t>
            </a:r>
          </a:p>
          <a:p>
            <a:pPr algn="l"/>
            <a:r>
              <a:rPr lang="en-GB" sz="3600" b="0" i="0" u="none" strike="noStrike" baseline="0" dirty="0">
                <a:latin typeface="TimesNewRomanPSMT"/>
              </a:rPr>
              <a:t>g. Do you </a:t>
            </a:r>
            <a:r>
              <a:rPr lang="en-GB" sz="3600" b="0" i="0" u="sng" strike="noStrike" baseline="0" dirty="0">
                <a:latin typeface="TimesNewRomanPSMT"/>
              </a:rPr>
              <a:t>agree</a:t>
            </a:r>
            <a:r>
              <a:rPr lang="en-GB" sz="3600" b="0" i="0" u="none" strike="noStrike" baseline="0" dirty="0">
                <a:latin typeface="TimesNewRomanPSMT"/>
              </a:rPr>
              <a:t> or </a:t>
            </a:r>
            <a:r>
              <a:rPr lang="en-GB" sz="3600" b="0" i="0" u="sng" strike="noStrike" baseline="0" dirty="0">
                <a:latin typeface="TimesNewRomanPSMT"/>
              </a:rPr>
              <a:t>disagree</a:t>
            </a:r>
            <a:r>
              <a:rPr lang="en-GB" sz="3600" b="0" i="0" u="none" strike="noStrike" baseline="0" dirty="0">
                <a:latin typeface="TimesNewRomanPSMT"/>
              </a:rPr>
              <a:t> that playing cricket is </a:t>
            </a:r>
            <a:r>
              <a:rPr lang="en-GB" sz="3600" b="0" i="0" u="sng" strike="noStrike" baseline="0" dirty="0">
                <a:latin typeface="TimesNewRomanPSMT"/>
              </a:rPr>
              <a:t>helpful</a:t>
            </a:r>
            <a:r>
              <a:rPr lang="en-GB" sz="3600" b="0" i="0" u="none" strike="noStrike" baseline="0" dirty="0">
                <a:latin typeface="TimesNewRomanPSMT"/>
              </a:rPr>
              <a:t> for making </a:t>
            </a:r>
            <a:r>
              <a:rPr lang="en-US" sz="3600" b="0" i="0" u="none" strike="noStrike" baseline="0" dirty="0">
                <a:latin typeface="TimesNewRomanPSMT"/>
              </a:rPr>
              <a:t>friends? If yes, how?</a:t>
            </a:r>
            <a:endParaRPr lang="en-US" sz="4800" dirty="0"/>
          </a:p>
        </p:txBody>
      </p:sp>
    </p:spTree>
    <p:extLst>
      <p:ext uri="{BB962C8B-B14F-4D97-AF65-F5344CB8AC3E}">
        <p14:creationId xmlns:p14="http://schemas.microsoft.com/office/powerpoint/2010/main" val="45006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8">
            <a:extLst>
              <a:ext uri="{FF2B5EF4-FFF2-40B4-BE49-F238E27FC236}">
                <a16:creationId xmlns:a16="http://schemas.microsoft.com/office/drawing/2014/main" id="{38198923-EB38-4483-ACC3-A2AAB7007A84}"/>
              </a:ext>
            </a:extLst>
          </p:cNvPr>
          <p:cNvSpPr>
            <a:spLocks noChangeArrowheads="1" noChangeShapeType="1" noTextEdit="1"/>
          </p:cNvSpPr>
          <p:nvPr/>
        </p:nvSpPr>
        <p:spPr bwMode="auto">
          <a:xfrm>
            <a:off x="4554198" y="351768"/>
            <a:ext cx="4444551" cy="678873"/>
          </a:xfrm>
          <a:prstGeom prst="rect">
            <a:avLst/>
          </a:prstGeom>
          <a:solidFill>
            <a:schemeClr val="accent4">
              <a:lumMod val="20000"/>
              <a:lumOff val="80000"/>
            </a:schemeClr>
          </a:solidFill>
        </p:spPr>
        <p:txBody>
          <a:bodyPr wrap="none" numCol="1" fromWordArt="1">
            <a:prstTxWarp prst="textWave1">
              <a:avLst>
                <a:gd name="adj1" fmla="val 0"/>
                <a:gd name="adj2" fmla="val 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kern="10" dirty="0">
                <a:ln w="18000">
                  <a:solidFill>
                    <a:schemeClr val="accent2">
                      <a:satMod val="140000"/>
                    </a:schemeClr>
                  </a:solidFill>
                  <a:prstDash val="solid"/>
                  <a:miter lim="800000"/>
                </a:ln>
                <a:solidFill>
                  <a:srgbClr val="141DDA"/>
                </a:solidFill>
                <a:effectLst>
                  <a:outerShdw blurRad="25500" dist="23000" dir="7020000" algn="tl">
                    <a:srgbClr val="000000">
                      <a:alpha val="50000"/>
                    </a:srgbClr>
                  </a:outerShdw>
                </a:effectLst>
                <a:latin typeface="Wide Latin" panose="020A0A07050505020404" pitchFamily="18" charset="0"/>
                <a:cs typeface="Times New Roman"/>
              </a:rPr>
              <a:t>Identity</a:t>
            </a:r>
          </a:p>
        </p:txBody>
      </p:sp>
      <p:sp>
        <p:nvSpPr>
          <p:cNvPr id="6" name="Rectangle 5">
            <a:extLst>
              <a:ext uri="{FF2B5EF4-FFF2-40B4-BE49-F238E27FC236}">
                <a16:creationId xmlns:a16="http://schemas.microsoft.com/office/drawing/2014/main" id="{D0287B53-849C-4A9B-9116-852143F1DB59}"/>
              </a:ext>
            </a:extLst>
          </p:cNvPr>
          <p:cNvSpPr/>
          <p:nvPr/>
        </p:nvSpPr>
        <p:spPr>
          <a:xfrm>
            <a:off x="3907810" y="1270347"/>
            <a:ext cx="7296749" cy="329320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4400" b="1" kern="0" dirty="0">
                <a:solidFill>
                  <a:srgbClr val="002060"/>
                </a:solidFill>
                <a:latin typeface="TimesNewRomanPS-BoldMT"/>
                <a:cs typeface="Times New Roman" pitchFamily="18" charset="0"/>
              </a:rPr>
              <a:t>Manik Chandra Majumder</a:t>
            </a:r>
          </a:p>
          <a:p>
            <a:pPr lvl="0">
              <a:defRPr/>
            </a:pPr>
            <a:r>
              <a:rPr lang="en-US" sz="2800" b="1" kern="0" dirty="0">
                <a:solidFill>
                  <a:srgbClr val="0070C0"/>
                </a:solidFill>
                <a:latin typeface="TimesNewRomanPS-BoldMT"/>
                <a:cs typeface="Times New Roman" pitchFamily="18" charset="0"/>
              </a:rPr>
              <a:t>                          </a:t>
            </a:r>
            <a:r>
              <a:rPr lang="en-US" sz="3200" b="1" kern="0" dirty="0">
                <a:solidFill>
                  <a:srgbClr val="C00000"/>
                </a:solidFill>
                <a:latin typeface="TimesNewRomanPS-BoldMT"/>
                <a:cs typeface="Times New Roman" pitchFamily="18" charset="0"/>
              </a:rPr>
              <a:t>Senior Teacher </a:t>
            </a:r>
            <a:endParaRPr lang="en-US" sz="2800" b="1" kern="0" dirty="0">
              <a:solidFill>
                <a:srgbClr val="C00000"/>
              </a:solidFill>
              <a:latin typeface="TimesNewRomanPS-BoldMT"/>
              <a:cs typeface="Times New Roman" pitchFamily="18" charset="0"/>
            </a:endParaRPr>
          </a:p>
          <a:p>
            <a:pPr lvl="0">
              <a:defRPr/>
            </a:pPr>
            <a:r>
              <a:rPr lang="en-US" sz="2800" b="1" kern="0" dirty="0">
                <a:solidFill>
                  <a:srgbClr val="C00000"/>
                </a:solidFill>
                <a:latin typeface="TimesNewRomanPS-BoldMT"/>
                <a:cs typeface="Times New Roman" pitchFamily="18" charset="0"/>
              </a:rPr>
              <a:t>             </a:t>
            </a:r>
            <a:r>
              <a:rPr lang="en-US" sz="4800" b="1" kern="0" dirty="0">
                <a:solidFill>
                  <a:srgbClr val="0070C0"/>
                </a:solidFill>
                <a:latin typeface="TimesNewRomanPS-BoldMT"/>
                <a:cs typeface="Times New Roman" pitchFamily="18" charset="0"/>
              </a:rPr>
              <a:t>Gazirhat High School</a:t>
            </a:r>
            <a:endParaRPr lang="en-US" sz="2800" b="1" kern="0" dirty="0">
              <a:solidFill>
                <a:srgbClr val="0070C0"/>
              </a:solidFill>
              <a:latin typeface="TimesNewRomanPS-BoldMT"/>
              <a:cs typeface="Times New Roman" pitchFamily="18" charset="0"/>
            </a:endParaRPr>
          </a:p>
          <a:p>
            <a:pPr lvl="0">
              <a:defRPr/>
            </a:pPr>
            <a:r>
              <a:rPr lang="en-US" sz="2800" b="1" kern="0" dirty="0">
                <a:solidFill>
                  <a:srgbClr val="002060"/>
                </a:solidFill>
                <a:latin typeface="TimesNewRomanPS-BoldMT"/>
                <a:cs typeface="Times New Roman" pitchFamily="18" charset="0"/>
              </a:rPr>
              <a:t>                           </a:t>
            </a:r>
            <a:r>
              <a:rPr lang="en-US" sz="2800" b="1" kern="0" dirty="0">
                <a:solidFill>
                  <a:srgbClr val="C00000"/>
                </a:solidFill>
                <a:latin typeface="TimesNewRomanPS-BoldMT"/>
                <a:cs typeface="Times New Roman" pitchFamily="18" charset="0"/>
              </a:rPr>
              <a:t>Senbag, Noakhali.</a:t>
            </a:r>
          </a:p>
          <a:p>
            <a:pPr lvl="0">
              <a:defRPr/>
            </a:pPr>
            <a:r>
              <a:rPr lang="en-US" sz="2800" b="1" kern="0" dirty="0">
                <a:solidFill>
                  <a:srgbClr val="002060"/>
                </a:solidFill>
                <a:latin typeface="TimesNewRomanPS-BoldMT"/>
                <a:cs typeface="Times New Roman" pitchFamily="18" charset="0"/>
              </a:rPr>
              <a:t>                  </a:t>
            </a:r>
            <a:r>
              <a:rPr lang="en-US" sz="2800" b="1" kern="0" dirty="0">
                <a:solidFill>
                  <a:srgbClr val="00B050"/>
                </a:solidFill>
                <a:latin typeface="TimesNewRomanPS-BoldMT"/>
                <a:cs typeface="Times New Roman" pitchFamily="18" charset="0"/>
              </a:rPr>
              <a:t>Mobile No: 01717155169</a:t>
            </a:r>
          </a:p>
          <a:p>
            <a:pPr lvl="0">
              <a:defRPr/>
            </a:pPr>
            <a:r>
              <a:rPr lang="en-US" sz="2800" b="1" kern="0" dirty="0">
                <a:solidFill>
                  <a:srgbClr val="00B050"/>
                </a:solidFill>
                <a:latin typeface="TimesNewRomanPS-BoldMT"/>
                <a:cs typeface="Times New Roman" pitchFamily="18" charset="0"/>
              </a:rPr>
              <a:t>      </a:t>
            </a:r>
            <a:r>
              <a:rPr lang="en-US" sz="2800" b="1" kern="0" dirty="0">
                <a:solidFill>
                  <a:srgbClr val="002060"/>
                </a:solidFill>
                <a:latin typeface="TimesNewRomanPS-BoldMT"/>
                <a:cs typeface="Times New Roman" pitchFamily="18" charset="0"/>
              </a:rPr>
              <a:t>Email: manikmajumder01@gmail.com</a:t>
            </a:r>
          </a:p>
        </p:txBody>
      </p:sp>
      <p:sp>
        <p:nvSpPr>
          <p:cNvPr id="8" name="Rectangle 7">
            <a:extLst>
              <a:ext uri="{FF2B5EF4-FFF2-40B4-BE49-F238E27FC236}">
                <a16:creationId xmlns:a16="http://schemas.microsoft.com/office/drawing/2014/main" id="{732CC0CD-634E-4992-8549-B72A80FA6920}"/>
              </a:ext>
            </a:extLst>
          </p:cNvPr>
          <p:cNvSpPr/>
          <p:nvPr/>
        </p:nvSpPr>
        <p:spPr>
          <a:xfrm>
            <a:off x="6424293" y="4658270"/>
            <a:ext cx="4199578" cy="1754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C000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sz="3600" kern="0" dirty="0">
                <a:solidFill>
                  <a:prstClr val="black"/>
                </a:solidFill>
                <a:latin typeface="Elephant" panose="02020904090505020303" pitchFamily="18" charset="0"/>
                <a:cs typeface="Times New Roman" pitchFamily="18" charset="0"/>
              </a:rPr>
              <a:t>   </a:t>
            </a:r>
            <a:r>
              <a:rPr lang="en-US" sz="2800" b="1" kern="0" dirty="0">
                <a:solidFill>
                  <a:prstClr val="black"/>
                </a:solidFill>
                <a:latin typeface="Elephant" panose="02020904090505020303" pitchFamily="18" charset="0"/>
                <a:cs typeface="Times New Roman" pitchFamily="18" charset="0"/>
              </a:rPr>
              <a:t>Class : Seven</a:t>
            </a:r>
          </a:p>
          <a:p>
            <a:pPr defTabSz="914400">
              <a:defRPr/>
            </a:pPr>
            <a:r>
              <a:rPr lang="en-US" sz="2400" b="1" kern="0" dirty="0">
                <a:solidFill>
                  <a:prstClr val="black"/>
                </a:solidFill>
                <a:latin typeface="Elephant" panose="02020904090505020303" pitchFamily="18" charset="0"/>
                <a:cs typeface="Times New Roman" pitchFamily="18" charset="0"/>
              </a:rPr>
              <a:t>  </a:t>
            </a:r>
            <a:r>
              <a:rPr lang="en-US" sz="2400" b="1" kern="0" dirty="0">
                <a:solidFill>
                  <a:srgbClr val="C00000"/>
                </a:solidFill>
                <a:latin typeface="Elephant" panose="02020904090505020303" pitchFamily="18" charset="0"/>
                <a:cs typeface="Times New Roman" pitchFamily="18" charset="0"/>
              </a:rPr>
              <a:t>Subject : English </a:t>
            </a:r>
          </a:p>
          <a:p>
            <a:pPr defTabSz="914400">
              <a:defRPr/>
            </a:pPr>
            <a:r>
              <a:rPr lang="en-US" sz="2400" b="1" kern="0" dirty="0">
                <a:solidFill>
                  <a:srgbClr val="C00000"/>
                </a:solidFill>
                <a:latin typeface="Elephant" panose="02020904090505020303" pitchFamily="18" charset="0"/>
                <a:cs typeface="Times New Roman" pitchFamily="18" charset="0"/>
              </a:rPr>
              <a:t>      </a:t>
            </a:r>
            <a:r>
              <a:rPr lang="en-US" sz="2400" b="1" kern="0" dirty="0">
                <a:solidFill>
                  <a:srgbClr val="00B050"/>
                </a:solidFill>
                <a:latin typeface="Elephant" panose="02020904090505020303" pitchFamily="18" charset="0"/>
                <a:cs typeface="Times New Roman" pitchFamily="18" charset="0"/>
              </a:rPr>
              <a:t>Time : 6.5 Hours </a:t>
            </a:r>
          </a:p>
          <a:p>
            <a:pPr defTabSz="914400">
              <a:defRPr/>
            </a:pPr>
            <a:r>
              <a:rPr lang="en-US" sz="2400" b="1" kern="0" dirty="0">
                <a:solidFill>
                  <a:prstClr val="black"/>
                </a:solidFill>
                <a:latin typeface="Elephant" panose="02020904090505020303" pitchFamily="18" charset="0"/>
                <a:cs typeface="Times New Roman" pitchFamily="18" charset="0"/>
              </a:rPr>
              <a:t>       Date : 00/00/2023</a:t>
            </a:r>
          </a:p>
        </p:txBody>
      </p:sp>
      <p:pic>
        <p:nvPicPr>
          <p:cNvPr id="9" name="Picture 8">
            <a:extLst>
              <a:ext uri="{FF2B5EF4-FFF2-40B4-BE49-F238E27FC236}">
                <a16:creationId xmlns:a16="http://schemas.microsoft.com/office/drawing/2014/main" id="{E7DE86FB-D0B1-64D5-7192-310AFD4F68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40" y="1795046"/>
            <a:ext cx="2007610" cy="2442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F0AB7A54-CED4-80E8-80E2-C81E01CC9E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4392640" y="4658270"/>
            <a:ext cx="1375068" cy="1702969"/>
          </a:xfrm>
          <a:prstGeom prst="rect">
            <a:avLst/>
          </a:prstGeom>
        </p:spPr>
      </p:pic>
    </p:spTree>
    <p:extLst>
      <p:ext uri="{BB962C8B-B14F-4D97-AF65-F5344CB8AC3E}">
        <p14:creationId xmlns:p14="http://schemas.microsoft.com/office/powerpoint/2010/main" val="81286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4E5AD3-3887-48C9-A40F-121299CC5AA2}"/>
              </a:ext>
            </a:extLst>
          </p:cNvPr>
          <p:cNvSpPr txBox="1"/>
          <p:nvPr/>
        </p:nvSpPr>
        <p:spPr>
          <a:xfrm>
            <a:off x="2669377" y="317636"/>
            <a:ext cx="7477129" cy="646331"/>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Do you like or dislike cricket?</a:t>
            </a:r>
            <a:endParaRPr kumimoji="0" lang="en-GB"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F693F21-2976-405D-9AE8-595382C6E549}"/>
              </a:ext>
            </a:extLst>
          </p:cNvPr>
          <p:cNvSpPr txBox="1"/>
          <p:nvPr/>
        </p:nvSpPr>
        <p:spPr>
          <a:xfrm>
            <a:off x="555893" y="1239715"/>
            <a:ext cx="10573628"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rPr>
              <a:t>Ans: Yes,  I </a:t>
            </a:r>
            <a:r>
              <a:rPr kumimoji="0" lang="en-GB" sz="3200" b="0" i="0" u="sng" strike="noStrike" kern="1200" cap="none" spc="0" normalizeH="0" baseline="0" noProof="0" dirty="0">
                <a:ln>
                  <a:noFill/>
                </a:ln>
                <a:solidFill>
                  <a:srgbClr val="000000"/>
                </a:solidFill>
                <a:effectLst/>
                <a:uLnTx/>
                <a:uFillTx/>
                <a:latin typeface="Times New Roman" panose="02020603050405020304" pitchFamily="18" charset="0"/>
              </a:rPr>
              <a:t>like </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rPr>
              <a:t>cricket because it is very </a:t>
            </a:r>
            <a:r>
              <a:rPr lang="en-GB" sz="3200" dirty="0">
                <a:solidFill>
                  <a:srgbClr val="000000"/>
                </a:solidFill>
                <a:latin typeface="Times New Roman" panose="02020603050405020304" pitchFamily="18" charset="0"/>
              </a:rPr>
              <a:t>exciting game.</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rPr>
              <a:t> </a:t>
            </a:r>
          </a:p>
        </p:txBody>
      </p:sp>
      <p:sp>
        <p:nvSpPr>
          <p:cNvPr id="9" name="TextBox 8">
            <a:extLst>
              <a:ext uri="{FF2B5EF4-FFF2-40B4-BE49-F238E27FC236}">
                <a16:creationId xmlns:a16="http://schemas.microsoft.com/office/drawing/2014/main" id="{C2ADA6F3-19D6-44BC-BE34-4CFB5C1142F5}"/>
              </a:ext>
            </a:extLst>
          </p:cNvPr>
          <p:cNvSpPr txBox="1"/>
          <p:nvPr/>
        </p:nvSpPr>
        <p:spPr>
          <a:xfrm>
            <a:off x="2189555" y="2042821"/>
            <a:ext cx="8436771" cy="584775"/>
          </a:xfrm>
          <a:prstGeom prst="rect">
            <a:avLst/>
          </a:prstGeom>
          <a:solidFill>
            <a:schemeClr val="accent4">
              <a:lumMod val="20000"/>
              <a:lumOff val="80000"/>
            </a:schemeClr>
          </a:solidFill>
          <a:ln>
            <a:solidFill>
              <a:srgbClr val="002060"/>
            </a:solidFill>
          </a:ln>
        </p:spPr>
        <p:txBody>
          <a:bodyPr wrap="square">
            <a:spAutoFit/>
          </a:bodyPr>
          <a:lstStyle/>
          <a:p>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 Are the players spirited or spiritless? </a:t>
            </a:r>
            <a:endParaRPr lang="en-US" sz="3200" dirty="0"/>
          </a:p>
        </p:txBody>
      </p:sp>
      <p:sp>
        <p:nvSpPr>
          <p:cNvPr id="11" name="TextBox 10">
            <a:extLst>
              <a:ext uri="{FF2B5EF4-FFF2-40B4-BE49-F238E27FC236}">
                <a16:creationId xmlns:a16="http://schemas.microsoft.com/office/drawing/2014/main" id="{2F89BCFB-DDCF-4CAC-A877-CEBF259856DA}"/>
              </a:ext>
            </a:extLst>
          </p:cNvPr>
          <p:cNvSpPr txBox="1"/>
          <p:nvPr/>
        </p:nvSpPr>
        <p:spPr>
          <a:xfrm>
            <a:off x="1466849" y="2880808"/>
            <a:ext cx="9258302" cy="584775"/>
          </a:xfrm>
          <a:prstGeom prst="rect">
            <a:avLst/>
          </a:prstGeom>
          <a:solidFill>
            <a:schemeClr val="accent4">
              <a:lumMod val="20000"/>
              <a:lumOff val="80000"/>
            </a:schemeClr>
          </a:solidFill>
          <a:ln>
            <a:solidFill>
              <a:srgbClr val="002060"/>
            </a:solidFill>
          </a:ln>
        </p:spPr>
        <p:txBody>
          <a:bodyPr wrap="square">
            <a:spAutoFit/>
          </a:bodyPr>
          <a:lstStyle/>
          <a:p>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Ans: Yes, The players are </a:t>
            </a:r>
            <a:r>
              <a:rPr kumimoji="0" lang="en-GB"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spirited </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as they are enjoying.</a:t>
            </a:r>
            <a:endParaRPr lang="en-US" sz="2800" dirty="0"/>
          </a:p>
        </p:txBody>
      </p:sp>
      <p:sp>
        <p:nvSpPr>
          <p:cNvPr id="13" name="TextBox 12">
            <a:extLst>
              <a:ext uri="{FF2B5EF4-FFF2-40B4-BE49-F238E27FC236}">
                <a16:creationId xmlns:a16="http://schemas.microsoft.com/office/drawing/2014/main" id="{4FD0A8C2-33F7-4176-A801-054D80D68418}"/>
              </a:ext>
            </a:extLst>
          </p:cNvPr>
          <p:cNvSpPr txBox="1"/>
          <p:nvPr/>
        </p:nvSpPr>
        <p:spPr>
          <a:xfrm>
            <a:off x="1753787" y="3597113"/>
            <a:ext cx="8465344"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 Are the two teams friendly or unfriendly</a:t>
            </a:r>
          </a:p>
        </p:txBody>
      </p:sp>
      <p:sp>
        <p:nvSpPr>
          <p:cNvPr id="14" name="TextBox 13">
            <a:extLst>
              <a:ext uri="{FF2B5EF4-FFF2-40B4-BE49-F238E27FC236}">
                <a16:creationId xmlns:a16="http://schemas.microsoft.com/office/drawing/2014/main" id="{6B2BFAE4-F54C-4473-A306-F48EDF40B7B7}"/>
              </a:ext>
            </a:extLst>
          </p:cNvPr>
          <p:cNvSpPr txBox="1"/>
          <p:nvPr/>
        </p:nvSpPr>
        <p:spPr>
          <a:xfrm>
            <a:off x="220855" y="4303571"/>
            <a:ext cx="11531209"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Ans: Yes, they are </a:t>
            </a:r>
            <a:r>
              <a:rPr kumimoji="0" lang="en-GB"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friendly</a:t>
            </a:r>
            <a:r>
              <a:rPr lang="en-GB" sz="3200" dirty="0">
                <a:solidFill>
                  <a:srgbClr val="000000"/>
                </a:solidFill>
                <a:latin typeface="Times New Roman" panose="02020603050405020304" pitchFamily="18" charset="0"/>
              </a:rPr>
              <a:t> because they are playing co-operatively.</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26990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D636AC9-6CA1-4FA9-AF9D-D8B3D5B09D79}"/>
              </a:ext>
            </a:extLst>
          </p:cNvPr>
          <p:cNvSpPr txBox="1"/>
          <p:nvPr/>
        </p:nvSpPr>
        <p:spPr>
          <a:xfrm>
            <a:off x="1259681" y="296348"/>
            <a:ext cx="7355682"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 Are the audience happy or unhappy?</a:t>
            </a:r>
          </a:p>
        </p:txBody>
      </p:sp>
      <p:sp>
        <p:nvSpPr>
          <p:cNvPr id="12" name="TextBox 11">
            <a:extLst>
              <a:ext uri="{FF2B5EF4-FFF2-40B4-BE49-F238E27FC236}">
                <a16:creationId xmlns:a16="http://schemas.microsoft.com/office/drawing/2014/main" id="{D05E5AEF-E3C5-4D0A-B8B2-9D06D648AEC2}"/>
              </a:ext>
            </a:extLst>
          </p:cNvPr>
          <p:cNvSpPr txBox="1"/>
          <p:nvPr/>
        </p:nvSpPr>
        <p:spPr>
          <a:xfrm>
            <a:off x="959644" y="1032272"/>
            <a:ext cx="9386888"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Ans: Yes, they are </a:t>
            </a:r>
            <a:r>
              <a:rPr kumimoji="0" lang="en-GB"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happy </a:t>
            </a:r>
            <a:r>
              <a:rPr lang="en-GB" sz="3200" noProof="0" dirty="0">
                <a:solidFill>
                  <a:srgbClr val="000000"/>
                </a:solidFill>
                <a:latin typeface="Times New Roman" panose="02020603050405020304" pitchFamily="18" charset="0"/>
              </a:rPr>
              <a:t>as they are enjoying the game.</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15" name="TextBox 14">
            <a:extLst>
              <a:ext uri="{FF2B5EF4-FFF2-40B4-BE49-F238E27FC236}">
                <a16:creationId xmlns:a16="http://schemas.microsoft.com/office/drawing/2014/main" id="{147BCCD9-980D-4D18-A74F-C6DA2F532E92}"/>
              </a:ext>
            </a:extLst>
          </p:cNvPr>
          <p:cNvSpPr txBox="1"/>
          <p:nvPr/>
        </p:nvSpPr>
        <p:spPr>
          <a:xfrm>
            <a:off x="1252538" y="1819484"/>
            <a:ext cx="7362825"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 Are they supportive or unsupportive? </a:t>
            </a:r>
          </a:p>
        </p:txBody>
      </p:sp>
      <p:sp>
        <p:nvSpPr>
          <p:cNvPr id="16" name="TextBox 15">
            <a:extLst>
              <a:ext uri="{FF2B5EF4-FFF2-40B4-BE49-F238E27FC236}">
                <a16:creationId xmlns:a16="http://schemas.microsoft.com/office/drawing/2014/main" id="{5B35CB43-7B15-448D-9432-7EE2E2B9A45C}"/>
              </a:ext>
            </a:extLst>
          </p:cNvPr>
          <p:cNvSpPr txBox="1"/>
          <p:nvPr/>
        </p:nvSpPr>
        <p:spPr>
          <a:xfrm>
            <a:off x="112543" y="2689928"/>
            <a:ext cx="11887200"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Ans: Yes, They are </a:t>
            </a:r>
            <a:r>
              <a:rPr kumimoji="0" lang="en-GB"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supportive</a:t>
            </a:r>
            <a:r>
              <a:rPr lang="en-GB" sz="3200" dirty="0">
                <a:solidFill>
                  <a:srgbClr val="000000"/>
                </a:solidFill>
                <a:latin typeface="Times New Roman" panose="02020603050405020304" pitchFamily="18" charset="0"/>
              </a:rPr>
              <a:t> as  they are cooperating with one another</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17" name="TextBox 16">
            <a:extLst>
              <a:ext uri="{FF2B5EF4-FFF2-40B4-BE49-F238E27FC236}">
                <a16:creationId xmlns:a16="http://schemas.microsoft.com/office/drawing/2014/main" id="{77C6115B-F9B9-4DF4-ACF9-183F7B16654D}"/>
              </a:ext>
            </a:extLst>
          </p:cNvPr>
          <p:cNvSpPr txBox="1"/>
          <p:nvPr/>
        </p:nvSpPr>
        <p:spPr>
          <a:xfrm>
            <a:off x="800100" y="3870024"/>
            <a:ext cx="8829675"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 Are the seats comfortable or uncomfortable? </a:t>
            </a:r>
          </a:p>
        </p:txBody>
      </p:sp>
      <p:sp>
        <p:nvSpPr>
          <p:cNvPr id="18" name="TextBox 17">
            <a:extLst>
              <a:ext uri="{FF2B5EF4-FFF2-40B4-BE49-F238E27FC236}">
                <a16:creationId xmlns:a16="http://schemas.microsoft.com/office/drawing/2014/main" id="{C2B69686-D8F8-408A-AC7F-0E5753D7C60F}"/>
              </a:ext>
            </a:extLst>
          </p:cNvPr>
          <p:cNvSpPr txBox="1"/>
          <p:nvPr/>
        </p:nvSpPr>
        <p:spPr>
          <a:xfrm>
            <a:off x="1252538" y="4660556"/>
            <a:ext cx="5274871"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Ans: Not so </a:t>
            </a:r>
            <a:r>
              <a:rPr kumimoji="0" lang="en-GB"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uncomfortable</a:t>
            </a: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1694945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EA2AC8-EB0B-4CF8-A2B3-562C9C9CAF31}"/>
              </a:ext>
            </a:extLst>
          </p:cNvPr>
          <p:cNvSpPr txBox="1"/>
          <p:nvPr/>
        </p:nvSpPr>
        <p:spPr>
          <a:xfrm>
            <a:off x="423862" y="966631"/>
            <a:ext cx="11406187" cy="1077218"/>
          </a:xfrm>
          <a:prstGeom prst="rect">
            <a:avLst/>
          </a:prstGeom>
          <a:solidFill>
            <a:schemeClr val="accent4">
              <a:lumMod val="20000"/>
              <a:lumOff val="80000"/>
            </a:schemeClr>
          </a:solidFill>
          <a:ln>
            <a:solidFill>
              <a:srgbClr val="002060"/>
            </a:solidFill>
          </a:ln>
        </p:spPr>
        <p:txBody>
          <a:bodyPr wrap="square">
            <a:spAutoFit/>
          </a:bodyPr>
          <a:lstStyle/>
          <a:p>
            <a:r>
              <a:rPr lang="en-GB" sz="3200" b="0" i="0" u="none" strike="noStrike" baseline="0" dirty="0">
                <a:solidFill>
                  <a:srgbClr val="000000"/>
                </a:solidFill>
                <a:latin typeface="Times New Roman" panose="02020603050405020304" pitchFamily="18" charset="0"/>
              </a:rPr>
              <a:t>g. Do you agree or disagree that playing cricket helps make friends? If yes, how? </a:t>
            </a:r>
            <a:endParaRPr lang="en-US" sz="4400" dirty="0"/>
          </a:p>
        </p:txBody>
      </p:sp>
      <p:sp>
        <p:nvSpPr>
          <p:cNvPr id="9" name="TextBox 8">
            <a:extLst>
              <a:ext uri="{FF2B5EF4-FFF2-40B4-BE49-F238E27FC236}">
                <a16:creationId xmlns:a16="http://schemas.microsoft.com/office/drawing/2014/main" id="{2CF2FF53-DBE2-45C9-B36D-83F200D82096}"/>
              </a:ext>
            </a:extLst>
          </p:cNvPr>
          <p:cNvSpPr txBox="1"/>
          <p:nvPr/>
        </p:nvSpPr>
        <p:spPr>
          <a:xfrm>
            <a:off x="292893" y="2223931"/>
            <a:ext cx="11406187" cy="1569660"/>
          </a:xfrm>
          <a:prstGeom prst="rect">
            <a:avLst/>
          </a:prstGeom>
          <a:solidFill>
            <a:schemeClr val="accent4">
              <a:lumMod val="20000"/>
              <a:lumOff val="80000"/>
            </a:schemeClr>
          </a:solidFill>
          <a:ln>
            <a:solidFill>
              <a:srgbClr val="002060"/>
            </a:solidFill>
          </a:ln>
        </p:spPr>
        <p:txBody>
          <a:bodyPr wrap="square">
            <a:spAutoFit/>
          </a:bodyPr>
          <a:lstStyle/>
          <a:p>
            <a:pPr lvl="0"/>
            <a:r>
              <a:rPr lang="en-GB" sz="3200" dirty="0">
                <a:solidFill>
                  <a:srgbClr val="000000"/>
                </a:solidFill>
                <a:latin typeface="Times New Roman" panose="02020603050405020304" pitchFamily="18" charset="0"/>
              </a:rPr>
              <a:t>Yes, I agree. As playing cricket is a team   work. Players need help, cooperation, understanding and self confidence. These help them to make friendship.</a:t>
            </a:r>
            <a:endParaRPr lang="en-GB" sz="3600" dirty="0">
              <a:solidFill>
                <a:prstClr val="black"/>
              </a:solidFill>
              <a:latin typeface="TimesNewRomanPSMT"/>
            </a:endParaRPr>
          </a:p>
        </p:txBody>
      </p:sp>
    </p:spTree>
    <p:extLst>
      <p:ext uri="{BB962C8B-B14F-4D97-AF65-F5344CB8AC3E}">
        <p14:creationId xmlns:p14="http://schemas.microsoft.com/office/powerpoint/2010/main" val="386211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6F3E97-C4F6-16E5-6F39-731E2DD5802D}"/>
              </a:ext>
            </a:extLst>
          </p:cNvPr>
          <p:cNvGrpSpPr/>
          <p:nvPr/>
        </p:nvGrpSpPr>
        <p:grpSpPr>
          <a:xfrm>
            <a:off x="10543971" y="3741323"/>
            <a:ext cx="1527921" cy="2157413"/>
            <a:chOff x="429466" y="2309928"/>
            <a:chExt cx="1527921" cy="2157413"/>
          </a:xfrm>
        </p:grpSpPr>
        <p:pic>
          <p:nvPicPr>
            <p:cNvPr id="3" name="Picture 2">
              <a:extLst>
                <a:ext uri="{FF2B5EF4-FFF2-40B4-BE49-F238E27FC236}">
                  <a16:creationId xmlns:a16="http://schemas.microsoft.com/office/drawing/2014/main" id="{D67E7351-657B-A710-03B2-7364A01EA1F5}"/>
                </a:ext>
              </a:extLst>
            </p:cNvPr>
            <p:cNvPicPr>
              <a:picLocks noChangeAspect="1"/>
            </p:cNvPicPr>
            <p:nvPr/>
          </p:nvPicPr>
          <p:blipFill rotWithShape="1">
            <a:blip r:embed="rId2">
              <a:extLst>
                <a:ext uri="{28A0092B-C50C-407E-A947-70E740481C1C}">
                  <a14:useLocalDpi xmlns:a14="http://schemas.microsoft.com/office/drawing/2010/main" val="0"/>
                </a:ext>
              </a:extLst>
            </a:blip>
            <a:srcRect l="54247"/>
            <a:stretch/>
          </p:blipFill>
          <p:spPr>
            <a:xfrm>
              <a:off x="429466" y="2309928"/>
              <a:ext cx="1527921" cy="2157413"/>
            </a:xfrm>
            <a:prstGeom prst="ellipse">
              <a:avLst/>
            </a:prstGeom>
            <a:ln w="28575"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extLst>
                <a:ext uri="{FF2B5EF4-FFF2-40B4-BE49-F238E27FC236}">
                  <a16:creationId xmlns:a16="http://schemas.microsoft.com/office/drawing/2014/main" id="{359A498E-5536-EFF4-D029-B58D67AB5F17}"/>
                </a:ext>
              </a:extLst>
            </p:cNvPr>
            <p:cNvSpPr/>
            <p:nvPr/>
          </p:nvSpPr>
          <p:spPr>
            <a:xfrm>
              <a:off x="637590" y="4015085"/>
              <a:ext cx="1133475" cy="377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Sakib</a:t>
              </a:r>
            </a:p>
          </p:txBody>
        </p:sp>
      </p:grpSp>
      <p:grpSp>
        <p:nvGrpSpPr>
          <p:cNvPr id="5" name="Group 4">
            <a:extLst>
              <a:ext uri="{FF2B5EF4-FFF2-40B4-BE49-F238E27FC236}">
                <a16:creationId xmlns:a16="http://schemas.microsoft.com/office/drawing/2014/main" id="{F13A78AD-013C-5444-F760-5BACE1DB610E}"/>
              </a:ext>
            </a:extLst>
          </p:cNvPr>
          <p:cNvGrpSpPr/>
          <p:nvPr/>
        </p:nvGrpSpPr>
        <p:grpSpPr>
          <a:xfrm>
            <a:off x="118396" y="3798648"/>
            <a:ext cx="1566023" cy="2063957"/>
            <a:chOff x="10196509" y="2328189"/>
            <a:chExt cx="1566023" cy="2063957"/>
          </a:xfrm>
        </p:grpSpPr>
        <p:pic>
          <p:nvPicPr>
            <p:cNvPr id="6" name="Picture 5">
              <a:extLst>
                <a:ext uri="{FF2B5EF4-FFF2-40B4-BE49-F238E27FC236}">
                  <a16:creationId xmlns:a16="http://schemas.microsoft.com/office/drawing/2014/main" id="{88A59097-8303-9E8C-4963-B7F0B1BE6C9A}"/>
                </a:ext>
              </a:extLst>
            </p:cNvPr>
            <p:cNvPicPr>
              <a:picLocks noChangeAspect="1"/>
            </p:cNvPicPr>
            <p:nvPr/>
          </p:nvPicPr>
          <p:blipFill rotWithShape="1">
            <a:blip r:embed="rId3">
              <a:extLst>
                <a:ext uri="{28A0092B-C50C-407E-A947-70E740481C1C}">
                  <a14:useLocalDpi xmlns:a14="http://schemas.microsoft.com/office/drawing/2010/main" val="0"/>
                </a:ext>
              </a:extLst>
            </a:blip>
            <a:srcRect l="30934" r="15214"/>
            <a:stretch/>
          </p:blipFill>
          <p:spPr>
            <a:xfrm>
              <a:off x="10196509" y="2328189"/>
              <a:ext cx="1566023" cy="2063957"/>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a:extLst>
                <a:ext uri="{FF2B5EF4-FFF2-40B4-BE49-F238E27FC236}">
                  <a16:creationId xmlns:a16="http://schemas.microsoft.com/office/drawing/2014/main" id="{13B8595F-D014-D79A-3598-45C86603E58A}"/>
                </a:ext>
              </a:extLst>
            </p:cNvPr>
            <p:cNvSpPr/>
            <p:nvPr/>
          </p:nvSpPr>
          <p:spPr>
            <a:xfrm>
              <a:off x="10412782" y="3852749"/>
              <a:ext cx="1133475" cy="437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Apon</a:t>
              </a:r>
            </a:p>
          </p:txBody>
        </p:sp>
      </p:grpSp>
      <p:pic>
        <p:nvPicPr>
          <p:cNvPr id="8" name="Picture 7">
            <a:extLst>
              <a:ext uri="{FF2B5EF4-FFF2-40B4-BE49-F238E27FC236}">
                <a16:creationId xmlns:a16="http://schemas.microsoft.com/office/drawing/2014/main" id="{3893DF5A-B205-57F2-2E4D-D84AF4D26B9E}"/>
              </a:ext>
            </a:extLst>
          </p:cNvPr>
          <p:cNvPicPr>
            <a:picLocks noChangeAspect="1"/>
          </p:cNvPicPr>
          <p:nvPr/>
        </p:nvPicPr>
        <p:blipFill>
          <a:blip r:embed="rId4"/>
          <a:stretch>
            <a:fillRect/>
          </a:stretch>
        </p:blipFill>
        <p:spPr>
          <a:xfrm>
            <a:off x="2699252" y="196663"/>
            <a:ext cx="6312819" cy="2528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peech Bubble: Rectangle with Corners Rounded 8">
            <a:extLst>
              <a:ext uri="{FF2B5EF4-FFF2-40B4-BE49-F238E27FC236}">
                <a16:creationId xmlns:a16="http://schemas.microsoft.com/office/drawing/2014/main" id="{2EC4175D-1258-C633-5285-6DE244B984AC}"/>
              </a:ext>
            </a:extLst>
          </p:cNvPr>
          <p:cNvSpPr/>
          <p:nvPr/>
        </p:nvSpPr>
        <p:spPr>
          <a:xfrm>
            <a:off x="2210413" y="3764528"/>
            <a:ext cx="7385537" cy="612648"/>
          </a:xfrm>
          <a:prstGeom prst="wedgeRoundRectCallout">
            <a:avLst>
              <a:gd name="adj1" fmla="val -61237"/>
              <a:gd name="adj2" fmla="val 4642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imes New Roman" panose="02020603050405020304" pitchFamily="18" charset="0"/>
                <a:cs typeface="Times New Roman" panose="02020603050405020304" pitchFamily="18" charset="0"/>
              </a:rPr>
              <a:t>Hello </a:t>
            </a:r>
            <a:r>
              <a:rPr lang="en-GB" sz="3200" dirty="0" err="1">
                <a:solidFill>
                  <a:schemeClr val="tx1"/>
                </a:solidFill>
                <a:latin typeface="Times New Roman" panose="02020603050405020304" pitchFamily="18" charset="0"/>
                <a:cs typeface="Times New Roman" panose="02020603050405020304" pitchFamily="18" charset="0"/>
              </a:rPr>
              <a:t>Sakib</a:t>
            </a:r>
            <a:r>
              <a:rPr lang="en-GB" sz="3200" dirty="0">
                <a:solidFill>
                  <a:schemeClr val="tx1"/>
                </a:solidFill>
                <a:latin typeface="Times New Roman" panose="02020603050405020304" pitchFamily="18" charset="0"/>
                <a:cs typeface="Times New Roman" panose="02020603050405020304" pitchFamily="18" charset="0"/>
              </a:rPr>
              <a:t>! Have you seen the picture?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04D99046-DD03-3400-E746-BD0B6DE37525}"/>
              </a:ext>
            </a:extLst>
          </p:cNvPr>
          <p:cNvSpPr/>
          <p:nvPr/>
        </p:nvSpPr>
        <p:spPr>
          <a:xfrm>
            <a:off x="2210414" y="4881516"/>
            <a:ext cx="7385537" cy="612648"/>
          </a:xfrm>
          <a:prstGeom prst="wedgeRoundRectCallout">
            <a:avLst>
              <a:gd name="adj1" fmla="val 60668"/>
              <a:gd name="adj2" fmla="val -4542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imes New Roman" panose="02020603050405020304" pitchFamily="18" charset="0"/>
                <a:cs typeface="Times New Roman" panose="02020603050405020304" pitchFamily="18" charset="0"/>
              </a:rPr>
              <a:t>Yes, But what happened?</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35196B86-A3E0-A138-E8AB-2D322CA553BE}"/>
              </a:ext>
            </a:extLst>
          </p:cNvPr>
          <p:cNvSpPr/>
          <p:nvPr/>
        </p:nvSpPr>
        <p:spPr>
          <a:xfrm>
            <a:off x="2210412" y="3597813"/>
            <a:ext cx="7385537" cy="903849"/>
          </a:xfrm>
          <a:prstGeom prst="wedgeRoundRectCallout">
            <a:avLst>
              <a:gd name="adj1" fmla="val -61237"/>
              <a:gd name="adj2" fmla="val 4642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imes New Roman" panose="02020603050405020304" pitchFamily="18" charset="0"/>
                <a:cs typeface="Times New Roman" panose="02020603050405020304" pitchFamily="18" charset="0"/>
              </a:rPr>
              <a:t>I would like to talk to you about the picture.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E3E0A8BF-C207-F2F0-B53C-F94B64BFB1B9}"/>
              </a:ext>
            </a:extLst>
          </p:cNvPr>
          <p:cNvSpPr/>
          <p:nvPr/>
        </p:nvSpPr>
        <p:spPr>
          <a:xfrm>
            <a:off x="2160769" y="4766182"/>
            <a:ext cx="7385537" cy="612648"/>
          </a:xfrm>
          <a:prstGeom prst="wedgeRoundRectCallout">
            <a:avLst>
              <a:gd name="adj1" fmla="val 60668"/>
              <a:gd name="adj2" fmla="val -4542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imes New Roman" panose="02020603050405020304" pitchFamily="18" charset="0"/>
                <a:cs typeface="Times New Roman" panose="02020603050405020304" pitchFamily="18" charset="0"/>
              </a:rPr>
              <a:t>Of course. Let’s start.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id="{B5CEC344-B0A9-4ABB-3454-01040F3E2F27}"/>
              </a:ext>
            </a:extLst>
          </p:cNvPr>
          <p:cNvSpPr/>
          <p:nvPr/>
        </p:nvSpPr>
        <p:spPr>
          <a:xfrm>
            <a:off x="2210410" y="3594297"/>
            <a:ext cx="7385537" cy="903849"/>
          </a:xfrm>
          <a:prstGeom prst="wedgeRoundRectCallout">
            <a:avLst>
              <a:gd name="adj1" fmla="val -61237"/>
              <a:gd name="adj2" fmla="val 4642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rgbClr val="000000"/>
                </a:solidFill>
                <a:latin typeface="Times New Roman" panose="02020603050405020304" pitchFamily="18" charset="0"/>
              </a:rPr>
              <a:t>Do you like or dislike cricket?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Speech Bubble: Rectangle with Corners Rounded 13">
            <a:extLst>
              <a:ext uri="{FF2B5EF4-FFF2-40B4-BE49-F238E27FC236}">
                <a16:creationId xmlns:a16="http://schemas.microsoft.com/office/drawing/2014/main" id="{F60B13C5-E691-7219-2B1E-B2D7D0819911}"/>
              </a:ext>
            </a:extLst>
          </p:cNvPr>
          <p:cNvSpPr/>
          <p:nvPr/>
        </p:nvSpPr>
        <p:spPr>
          <a:xfrm>
            <a:off x="2210411" y="4735915"/>
            <a:ext cx="7385537" cy="903849"/>
          </a:xfrm>
          <a:prstGeom prst="wedgeRoundRectCallout">
            <a:avLst>
              <a:gd name="adj1" fmla="val 60668"/>
              <a:gd name="adj2" fmla="val -4542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imes New Roman" panose="02020603050405020304" pitchFamily="18" charset="0"/>
                <a:cs typeface="Times New Roman" panose="02020603050405020304" pitchFamily="18" charset="0"/>
              </a:rPr>
              <a:t>Certainly, I like cricket very much</a:t>
            </a:r>
            <a:r>
              <a:rPr lang="en-GB" sz="3200" dirty="0">
                <a:solidFill>
                  <a:srgbClr val="000000"/>
                </a:solidFill>
                <a:latin typeface="Times New Roman" panose="02020603050405020304" pitchFamily="18" charset="0"/>
              </a:rPr>
              <a:t> because it is very exciting.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5" name="Speech Bubble: Rectangle with Corners Rounded 14">
            <a:extLst>
              <a:ext uri="{FF2B5EF4-FFF2-40B4-BE49-F238E27FC236}">
                <a16:creationId xmlns:a16="http://schemas.microsoft.com/office/drawing/2014/main" id="{E8CFEADE-DC7D-3B13-4C14-2FED6586EC9B}"/>
              </a:ext>
            </a:extLst>
          </p:cNvPr>
          <p:cNvSpPr/>
          <p:nvPr/>
        </p:nvSpPr>
        <p:spPr>
          <a:xfrm>
            <a:off x="2303571" y="3686466"/>
            <a:ext cx="7385537" cy="903849"/>
          </a:xfrm>
          <a:prstGeom prst="wedgeRoundRectCallout">
            <a:avLst>
              <a:gd name="adj1" fmla="val -61237"/>
              <a:gd name="adj2" fmla="val 4642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TimesNewRomanPSMT"/>
              </a:rPr>
              <a:t>Are the players </a:t>
            </a:r>
            <a:r>
              <a:rPr lang="en-GB" sz="3200" u="sng" dirty="0">
                <a:solidFill>
                  <a:schemeClr val="tx1"/>
                </a:solidFill>
                <a:latin typeface="TimesNewRomanPSMT"/>
              </a:rPr>
              <a:t>spirited</a:t>
            </a:r>
            <a:r>
              <a:rPr lang="en-GB" sz="3200" dirty="0">
                <a:solidFill>
                  <a:schemeClr val="tx1"/>
                </a:solidFill>
                <a:latin typeface="TimesNewRomanPSMT"/>
              </a:rPr>
              <a:t> or </a:t>
            </a:r>
            <a:r>
              <a:rPr lang="en-GB" sz="3200" u="sng" dirty="0">
                <a:solidFill>
                  <a:schemeClr val="tx1"/>
                </a:solidFill>
                <a:latin typeface="TimesNewRomanPSMT"/>
              </a:rPr>
              <a:t>spiritless</a:t>
            </a:r>
            <a:r>
              <a:rPr lang="en-GB" sz="3200" dirty="0">
                <a:solidFill>
                  <a:schemeClr val="tx1"/>
                </a:solidFill>
                <a:latin typeface="TimesNewRomanPSMT"/>
              </a:rPr>
              <a:t>?</a:t>
            </a:r>
          </a:p>
        </p:txBody>
      </p:sp>
      <p:sp>
        <p:nvSpPr>
          <p:cNvPr id="16" name="Speech Bubble: Rectangle with Corners Rounded 15">
            <a:extLst>
              <a:ext uri="{FF2B5EF4-FFF2-40B4-BE49-F238E27FC236}">
                <a16:creationId xmlns:a16="http://schemas.microsoft.com/office/drawing/2014/main" id="{C10D7545-B658-4881-59BE-442F3C4B3D55}"/>
              </a:ext>
            </a:extLst>
          </p:cNvPr>
          <p:cNvSpPr/>
          <p:nvPr/>
        </p:nvSpPr>
        <p:spPr>
          <a:xfrm>
            <a:off x="2210408" y="4735915"/>
            <a:ext cx="7385537" cy="903849"/>
          </a:xfrm>
          <a:prstGeom prst="wedgeRoundRectCallout">
            <a:avLst>
              <a:gd name="adj1" fmla="val 60668"/>
              <a:gd name="adj2" fmla="val -4542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00"/>
                </a:solidFill>
                <a:latin typeface="Times New Roman" panose="02020603050405020304" pitchFamily="18" charset="0"/>
              </a:rPr>
              <a:t>Yes, The players are </a:t>
            </a:r>
            <a:r>
              <a:rPr lang="en-GB" sz="3200" u="sng" dirty="0">
                <a:solidFill>
                  <a:srgbClr val="000000"/>
                </a:solidFill>
                <a:latin typeface="Times New Roman" panose="02020603050405020304" pitchFamily="18" charset="0"/>
              </a:rPr>
              <a:t>spirited </a:t>
            </a:r>
            <a:r>
              <a:rPr lang="en-GB" sz="3200" dirty="0">
                <a:solidFill>
                  <a:srgbClr val="000000"/>
                </a:solidFill>
                <a:latin typeface="Times New Roman" panose="02020603050405020304" pitchFamily="18" charset="0"/>
              </a:rPr>
              <a:t>as they are enjoying.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Speech Bubble: Rectangle with Corners Rounded 16">
            <a:extLst>
              <a:ext uri="{FF2B5EF4-FFF2-40B4-BE49-F238E27FC236}">
                <a16:creationId xmlns:a16="http://schemas.microsoft.com/office/drawing/2014/main" id="{C4099948-9EDF-8423-4AC9-FFCAECC5AFF7}"/>
              </a:ext>
            </a:extLst>
          </p:cNvPr>
          <p:cNvSpPr/>
          <p:nvPr/>
        </p:nvSpPr>
        <p:spPr>
          <a:xfrm>
            <a:off x="1998661" y="3478963"/>
            <a:ext cx="8004689" cy="903849"/>
          </a:xfrm>
          <a:prstGeom prst="wedgeRoundRectCallout">
            <a:avLst>
              <a:gd name="adj1" fmla="val -61237"/>
              <a:gd name="adj2" fmla="val 4642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3600" dirty="0">
                <a:solidFill>
                  <a:prstClr val="black"/>
                </a:solidFill>
                <a:latin typeface="TimesNewRomanPSMT"/>
              </a:rPr>
              <a:t>Are the two teams </a:t>
            </a:r>
            <a:r>
              <a:rPr lang="en-GB" sz="3600" u="sng" dirty="0">
                <a:solidFill>
                  <a:prstClr val="black"/>
                </a:solidFill>
                <a:latin typeface="TimesNewRomanPSMT"/>
              </a:rPr>
              <a:t>friendly</a:t>
            </a:r>
            <a:r>
              <a:rPr lang="en-GB" sz="3600" dirty="0">
                <a:solidFill>
                  <a:prstClr val="black"/>
                </a:solidFill>
                <a:latin typeface="TimesNewRomanPSMT"/>
              </a:rPr>
              <a:t> or </a:t>
            </a:r>
            <a:r>
              <a:rPr lang="en-GB" sz="3600" u="sng" dirty="0">
                <a:solidFill>
                  <a:prstClr val="black"/>
                </a:solidFill>
                <a:latin typeface="TimesNewRomanPSMT"/>
              </a:rPr>
              <a:t>unfriendly</a:t>
            </a:r>
            <a:r>
              <a:rPr lang="en-GB" sz="3600" dirty="0">
                <a:solidFill>
                  <a:prstClr val="black"/>
                </a:solidFill>
                <a:latin typeface="TimesNewRomanPSMT"/>
              </a:rPr>
              <a:t>?</a:t>
            </a:r>
          </a:p>
        </p:txBody>
      </p:sp>
      <p:sp>
        <p:nvSpPr>
          <p:cNvPr id="18" name="Speech Bubble: Rectangle with Corners Rounded 17">
            <a:extLst>
              <a:ext uri="{FF2B5EF4-FFF2-40B4-BE49-F238E27FC236}">
                <a16:creationId xmlns:a16="http://schemas.microsoft.com/office/drawing/2014/main" id="{6063F6BC-AC92-FE17-E8DF-909EAEA3E18F}"/>
              </a:ext>
            </a:extLst>
          </p:cNvPr>
          <p:cNvSpPr/>
          <p:nvPr/>
        </p:nvSpPr>
        <p:spPr>
          <a:xfrm>
            <a:off x="2116903" y="4668377"/>
            <a:ext cx="7385537" cy="1678717"/>
          </a:xfrm>
          <a:prstGeom prst="wedgeRoundRectCallout">
            <a:avLst>
              <a:gd name="adj1" fmla="val 60668"/>
              <a:gd name="adj2" fmla="val -4542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0000"/>
                </a:solidFill>
                <a:latin typeface="Times New Roman" panose="02020603050405020304" pitchFamily="18" charset="0"/>
              </a:rPr>
              <a:t>Yes, they are </a:t>
            </a:r>
            <a:r>
              <a:rPr lang="en-GB" sz="3200" u="sng" dirty="0">
                <a:solidFill>
                  <a:srgbClr val="000000"/>
                </a:solidFill>
                <a:latin typeface="Times New Roman" panose="02020603050405020304" pitchFamily="18" charset="0"/>
              </a:rPr>
              <a:t>friendly</a:t>
            </a:r>
            <a:r>
              <a:rPr lang="en-GB" sz="3200" dirty="0">
                <a:solidFill>
                  <a:srgbClr val="000000"/>
                </a:solidFill>
                <a:latin typeface="Times New Roman" panose="02020603050405020304" pitchFamily="18" charset="0"/>
              </a:rPr>
              <a:t> because they are playing co-operatively. Tell me</a:t>
            </a:r>
            <a:r>
              <a:rPr lang="en-GB" sz="3600" dirty="0">
                <a:solidFill>
                  <a:prstClr val="black"/>
                </a:solidFill>
                <a:latin typeface="TimesNewRomanPSMT"/>
              </a:rPr>
              <a:t> </a:t>
            </a:r>
            <a:r>
              <a:rPr lang="en-GB" sz="3200" dirty="0">
                <a:solidFill>
                  <a:prstClr val="black"/>
                </a:solidFill>
                <a:latin typeface="TimesNewRomanPSMT"/>
              </a:rPr>
              <a:t>are the audience </a:t>
            </a:r>
            <a:r>
              <a:rPr lang="en-GB" sz="3200" u="sng" dirty="0">
                <a:solidFill>
                  <a:prstClr val="black"/>
                </a:solidFill>
                <a:latin typeface="TimesNewRomanPSMT"/>
              </a:rPr>
              <a:t>happy</a:t>
            </a:r>
            <a:r>
              <a:rPr lang="en-GB" sz="3200" dirty="0">
                <a:solidFill>
                  <a:prstClr val="black"/>
                </a:solidFill>
                <a:latin typeface="TimesNewRomanPSMT"/>
              </a:rPr>
              <a:t> or </a:t>
            </a:r>
            <a:r>
              <a:rPr lang="en-GB" sz="3200" u="sng" dirty="0">
                <a:solidFill>
                  <a:prstClr val="black"/>
                </a:solidFill>
                <a:latin typeface="TimesNewRomanPSMT"/>
              </a:rPr>
              <a:t>unhappy</a:t>
            </a:r>
            <a:r>
              <a:rPr lang="en-GB" sz="3200" dirty="0">
                <a:solidFill>
                  <a:prstClr val="black"/>
                </a:solidFill>
                <a:latin typeface="TimesNewRomanPSMT"/>
              </a:rPr>
              <a:t>?</a:t>
            </a:r>
            <a:endParaRPr lang="en-GB" sz="3600" dirty="0">
              <a:solidFill>
                <a:prstClr val="black"/>
              </a:solidFill>
              <a:latin typeface="TimesNewRomanPSMT"/>
            </a:endParaRPr>
          </a:p>
        </p:txBody>
      </p:sp>
      <p:sp>
        <p:nvSpPr>
          <p:cNvPr id="19" name="Speech Bubble: Rectangle with Corners Rounded 18">
            <a:extLst>
              <a:ext uri="{FF2B5EF4-FFF2-40B4-BE49-F238E27FC236}">
                <a16:creationId xmlns:a16="http://schemas.microsoft.com/office/drawing/2014/main" id="{02DF0681-AF46-1514-4A68-724A525C5D8A}"/>
              </a:ext>
            </a:extLst>
          </p:cNvPr>
          <p:cNvSpPr/>
          <p:nvPr/>
        </p:nvSpPr>
        <p:spPr>
          <a:xfrm>
            <a:off x="1998661" y="3187789"/>
            <a:ext cx="8004689" cy="1299859"/>
          </a:xfrm>
          <a:prstGeom prst="wedgeRoundRectCallout">
            <a:avLst>
              <a:gd name="adj1" fmla="val -61237"/>
              <a:gd name="adj2" fmla="val 4642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0000"/>
                </a:solidFill>
                <a:latin typeface="Times New Roman" panose="02020603050405020304" pitchFamily="18" charset="0"/>
              </a:rPr>
              <a:t>Yes, they are </a:t>
            </a:r>
            <a:r>
              <a:rPr lang="en-GB" sz="3200" u="sng" dirty="0">
                <a:solidFill>
                  <a:srgbClr val="000000"/>
                </a:solidFill>
                <a:latin typeface="Times New Roman" panose="02020603050405020304" pitchFamily="18" charset="0"/>
              </a:rPr>
              <a:t>happy </a:t>
            </a:r>
            <a:r>
              <a:rPr lang="en-GB" sz="3200" dirty="0">
                <a:solidFill>
                  <a:srgbClr val="000000"/>
                </a:solidFill>
                <a:latin typeface="Times New Roman" panose="02020603050405020304" pitchFamily="18" charset="0"/>
              </a:rPr>
              <a:t>as they are enjoying the game.  You tell me are they supportive or unsupportive? </a:t>
            </a:r>
            <a:endParaRPr lang="en-GB" sz="3600" dirty="0">
              <a:solidFill>
                <a:prstClr val="black"/>
              </a:solidFill>
              <a:latin typeface="TimesNewRomanPSMT"/>
            </a:endParaRPr>
          </a:p>
        </p:txBody>
      </p:sp>
      <p:sp>
        <p:nvSpPr>
          <p:cNvPr id="22" name="Speech Bubble: Rectangle with Corners Rounded 21">
            <a:extLst>
              <a:ext uri="{FF2B5EF4-FFF2-40B4-BE49-F238E27FC236}">
                <a16:creationId xmlns:a16="http://schemas.microsoft.com/office/drawing/2014/main" id="{0D4BAF76-809C-DA9B-35B9-4C9F533943FD}"/>
              </a:ext>
            </a:extLst>
          </p:cNvPr>
          <p:cNvSpPr/>
          <p:nvPr/>
        </p:nvSpPr>
        <p:spPr>
          <a:xfrm>
            <a:off x="2160766" y="4778822"/>
            <a:ext cx="7385537" cy="1589539"/>
          </a:xfrm>
          <a:prstGeom prst="wedgeRoundRectCallout">
            <a:avLst>
              <a:gd name="adj1" fmla="val 60668"/>
              <a:gd name="adj2" fmla="val -4542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0000"/>
                </a:solidFill>
                <a:latin typeface="Times New Roman" panose="02020603050405020304" pitchFamily="18" charset="0"/>
              </a:rPr>
              <a:t>Yes, They are </a:t>
            </a:r>
            <a:r>
              <a:rPr lang="en-GB" sz="3200" u="sng" dirty="0">
                <a:solidFill>
                  <a:srgbClr val="000000"/>
                </a:solidFill>
                <a:latin typeface="Times New Roman" panose="02020603050405020304" pitchFamily="18" charset="0"/>
              </a:rPr>
              <a:t>supportive</a:t>
            </a:r>
            <a:r>
              <a:rPr lang="en-GB" sz="3200" dirty="0">
                <a:solidFill>
                  <a:srgbClr val="000000"/>
                </a:solidFill>
                <a:latin typeface="Times New Roman" panose="02020603050405020304" pitchFamily="18" charset="0"/>
              </a:rPr>
              <a:t> as they are cooperating with one another. Are the seats comfortable or uncomfortable? </a:t>
            </a:r>
            <a:endParaRPr lang="en-GB" sz="3600" dirty="0">
              <a:solidFill>
                <a:prstClr val="black"/>
              </a:solidFill>
              <a:latin typeface="TimesNewRomanPSMT"/>
            </a:endParaRPr>
          </a:p>
        </p:txBody>
      </p:sp>
      <p:sp>
        <p:nvSpPr>
          <p:cNvPr id="23" name="Speech Bubble: Rectangle with Corners Rounded 22">
            <a:extLst>
              <a:ext uri="{FF2B5EF4-FFF2-40B4-BE49-F238E27FC236}">
                <a16:creationId xmlns:a16="http://schemas.microsoft.com/office/drawing/2014/main" id="{765C90C2-453D-C3FF-4449-C005856D23D7}"/>
              </a:ext>
            </a:extLst>
          </p:cNvPr>
          <p:cNvSpPr/>
          <p:nvPr/>
        </p:nvSpPr>
        <p:spPr>
          <a:xfrm>
            <a:off x="1972843" y="2992323"/>
            <a:ext cx="8004689" cy="1564596"/>
          </a:xfrm>
          <a:prstGeom prst="wedgeRoundRectCallout">
            <a:avLst>
              <a:gd name="adj1" fmla="val -61237"/>
              <a:gd name="adj2" fmla="val 46427"/>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3200" dirty="0">
                <a:solidFill>
                  <a:prstClr val="black"/>
                </a:solidFill>
                <a:latin typeface="TimesNewRomanPSMT"/>
              </a:rPr>
              <a:t>Not so uncomfortable. Do you </a:t>
            </a:r>
            <a:r>
              <a:rPr lang="en-GB" sz="3200" u="sng" dirty="0">
                <a:solidFill>
                  <a:prstClr val="black"/>
                </a:solidFill>
                <a:latin typeface="TimesNewRomanPSMT"/>
              </a:rPr>
              <a:t>agree</a:t>
            </a:r>
            <a:r>
              <a:rPr lang="en-GB" sz="3200" dirty="0">
                <a:solidFill>
                  <a:prstClr val="black"/>
                </a:solidFill>
                <a:latin typeface="TimesNewRomanPSMT"/>
              </a:rPr>
              <a:t> or </a:t>
            </a:r>
            <a:r>
              <a:rPr lang="en-GB" sz="3200" u="sng" dirty="0">
                <a:solidFill>
                  <a:prstClr val="black"/>
                </a:solidFill>
                <a:latin typeface="TimesNewRomanPSMT"/>
              </a:rPr>
              <a:t>disagree</a:t>
            </a:r>
            <a:r>
              <a:rPr lang="en-GB" sz="3200" dirty="0">
                <a:solidFill>
                  <a:prstClr val="black"/>
                </a:solidFill>
                <a:latin typeface="TimesNewRomanPSMT"/>
              </a:rPr>
              <a:t> that playing cricket is </a:t>
            </a:r>
            <a:r>
              <a:rPr lang="en-GB" sz="3200" u="sng" dirty="0">
                <a:solidFill>
                  <a:prstClr val="black"/>
                </a:solidFill>
                <a:latin typeface="TimesNewRomanPSMT"/>
              </a:rPr>
              <a:t>helpful</a:t>
            </a:r>
            <a:r>
              <a:rPr lang="en-GB" sz="3200" dirty="0">
                <a:solidFill>
                  <a:prstClr val="black"/>
                </a:solidFill>
                <a:latin typeface="TimesNewRomanPSMT"/>
              </a:rPr>
              <a:t> for making </a:t>
            </a:r>
            <a:r>
              <a:rPr lang="en-US" sz="3200" dirty="0">
                <a:solidFill>
                  <a:prstClr val="black"/>
                </a:solidFill>
                <a:latin typeface="TimesNewRomanPSMT"/>
              </a:rPr>
              <a:t>friends? If yes, how</a:t>
            </a:r>
            <a:r>
              <a:rPr lang="en-US" sz="3600" dirty="0">
                <a:solidFill>
                  <a:prstClr val="black"/>
                </a:solidFill>
                <a:latin typeface="TimesNewRomanPSMT"/>
              </a:rPr>
              <a:t>?</a:t>
            </a:r>
            <a:endParaRPr lang="en-GB" sz="3200" dirty="0">
              <a:solidFill>
                <a:prstClr val="black"/>
              </a:solidFill>
              <a:latin typeface="TimesNewRomanPSMT"/>
            </a:endParaRPr>
          </a:p>
        </p:txBody>
      </p:sp>
      <p:sp>
        <p:nvSpPr>
          <p:cNvPr id="24" name="Speech Bubble: Rectangle with Corners Rounded 23">
            <a:extLst>
              <a:ext uri="{FF2B5EF4-FFF2-40B4-BE49-F238E27FC236}">
                <a16:creationId xmlns:a16="http://schemas.microsoft.com/office/drawing/2014/main" id="{B8CB1B2A-9A69-F547-147C-93E2EE55DE27}"/>
              </a:ext>
            </a:extLst>
          </p:cNvPr>
          <p:cNvSpPr/>
          <p:nvPr/>
        </p:nvSpPr>
        <p:spPr>
          <a:xfrm>
            <a:off x="2136483" y="4634981"/>
            <a:ext cx="7866867" cy="2063957"/>
          </a:xfrm>
          <a:prstGeom prst="wedgeRoundRectCallout">
            <a:avLst>
              <a:gd name="adj1" fmla="val 60668"/>
              <a:gd name="adj2" fmla="val -4542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3000" dirty="0">
                <a:solidFill>
                  <a:srgbClr val="000000"/>
                </a:solidFill>
                <a:latin typeface="Times New Roman" panose="02020603050405020304" pitchFamily="18" charset="0"/>
              </a:rPr>
              <a:t>Yes, I agree. As playing cricket is a team   work. Players need help, cooperation, understanding and self confidence. While playing  player get closer and become friends.</a:t>
            </a:r>
            <a:endParaRPr lang="en-GB" sz="3000" dirty="0">
              <a:solidFill>
                <a:prstClr val="black"/>
              </a:solidFill>
              <a:latin typeface="TimesNewRomanPSMT"/>
            </a:endParaRPr>
          </a:p>
        </p:txBody>
      </p:sp>
    </p:spTree>
    <p:extLst>
      <p:ext uri="{BB962C8B-B14F-4D97-AF65-F5344CB8AC3E}">
        <p14:creationId xmlns:p14="http://schemas.microsoft.com/office/powerpoint/2010/main" val="42024992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righ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right)">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right)">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4BA5475-2443-4E98-B062-F2F98BC86973}"/>
              </a:ext>
            </a:extLst>
          </p:cNvPr>
          <p:cNvSpPr txBox="1"/>
          <p:nvPr/>
        </p:nvSpPr>
        <p:spPr>
          <a:xfrm>
            <a:off x="574431" y="2212817"/>
            <a:ext cx="11043138" cy="1569660"/>
          </a:xfrm>
          <a:prstGeom prst="rect">
            <a:avLst/>
          </a:prstGeom>
          <a:solidFill>
            <a:srgbClr val="002060"/>
          </a:solidFill>
        </p:spPr>
        <p:txBody>
          <a:bodyPr wrap="square">
            <a:spAutoFit/>
          </a:bodyPr>
          <a:lstStyle/>
          <a:p>
            <a:pPr algn="l"/>
            <a:r>
              <a:rPr lang="en-GB" sz="3200" b="1" i="0" u="none" strike="noStrike" baseline="0" dirty="0">
                <a:solidFill>
                  <a:schemeClr val="bg1"/>
                </a:solidFill>
                <a:latin typeface="Times New Roman" panose="02020603050405020304" pitchFamily="18" charset="0"/>
                <a:cs typeface="Times New Roman" panose="02020603050405020304" pitchFamily="18" charset="0"/>
              </a:rPr>
              <a:t>2.2 Now in pairs/groups, read the note given below and divide the words into prefixes, root or root words and suffixes. Then, do pair/group checking. One is done for you.</a:t>
            </a:r>
          </a:p>
        </p:txBody>
      </p:sp>
    </p:spTree>
    <p:extLst>
      <p:ext uri="{BB962C8B-B14F-4D97-AF65-F5344CB8AC3E}">
        <p14:creationId xmlns:p14="http://schemas.microsoft.com/office/powerpoint/2010/main" val="169870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A5FF31-9413-AC3C-C5BD-8479CBD14606}"/>
              </a:ext>
            </a:extLst>
          </p:cNvPr>
          <p:cNvSpPr txBox="1"/>
          <p:nvPr/>
        </p:nvSpPr>
        <p:spPr>
          <a:xfrm>
            <a:off x="604911" y="361175"/>
            <a:ext cx="11169747" cy="5016758"/>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444EC"/>
                </a:solidFill>
                <a:effectLst/>
                <a:uLnTx/>
                <a:uFillTx/>
                <a:latin typeface="TimesNewRomanPSMT"/>
                <a:ea typeface="+mn-ea"/>
                <a:cs typeface="+mn-cs"/>
              </a:rPr>
              <a:t>Affixation: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Affixation is the most common way of making new words in English. It is the process of adding a group of letters to a root word to create either a different form of that word or a new word with a different meaning. The two primary kinds of affixation are prefixation (the addition of a prefix) and suffixation (the addition of a suffix). Prefixes and suffixes are known as </a:t>
            </a:r>
            <a:r>
              <a:rPr kumimoji="0" lang="en-US" sz="3200" b="0" i="0" u="none" strike="noStrike" kern="1200" cap="none" spc="0" normalizeH="0" baseline="0" noProof="0" dirty="0">
                <a:ln>
                  <a:noFill/>
                </a:ln>
                <a:solidFill>
                  <a:srgbClr val="000000"/>
                </a:solidFill>
                <a:effectLst/>
                <a:uLnTx/>
                <a:uFillTx/>
                <a:latin typeface="TimesNewRomanPSMT"/>
                <a:ea typeface="+mn-ea"/>
                <a:cs typeface="+mn-cs"/>
              </a:rPr>
              <a:t>affixes.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NewRomanPSM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Prefixes and suffixes are added to a root word.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So, let’s know about root words, prefixes and suffixes!</a:t>
            </a:r>
            <a:endParaRPr kumimoji="0" lang="en-US" sz="3200" b="0" i="0" u="none" strike="noStrike" kern="1200" cap="none" spc="0" normalizeH="0" baseline="0" noProof="0" dirty="0">
              <a:ln>
                <a:noFill/>
              </a:ln>
              <a:solidFill>
                <a:prstClr val="black"/>
              </a:solidFill>
              <a:effectLst/>
              <a:uLnTx/>
              <a:uFillTx/>
              <a:latin typeface="TimesNewRomanPSMT"/>
              <a:ea typeface="+mn-ea"/>
              <a:cs typeface="+mn-cs"/>
            </a:endParaRPr>
          </a:p>
        </p:txBody>
      </p:sp>
    </p:spTree>
    <p:extLst>
      <p:ext uri="{BB962C8B-B14F-4D97-AF65-F5344CB8AC3E}">
        <p14:creationId xmlns:p14="http://schemas.microsoft.com/office/powerpoint/2010/main" val="179848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02B59-C7AE-4AE6-9E61-2E6E02403FCF}"/>
              </a:ext>
            </a:extLst>
          </p:cNvPr>
          <p:cNvSpPr txBox="1"/>
          <p:nvPr/>
        </p:nvSpPr>
        <p:spPr>
          <a:xfrm>
            <a:off x="113109" y="871347"/>
            <a:ext cx="11731888" cy="4154984"/>
          </a:xfrm>
          <a:prstGeom prst="rect">
            <a:avLst/>
          </a:prstGeom>
          <a:solidFill>
            <a:schemeClr val="accent4">
              <a:lumMod val="20000"/>
              <a:lumOff val="80000"/>
            </a:schemeClr>
          </a:solidFill>
          <a:ln>
            <a:solidFill>
              <a:srgbClr val="002060"/>
            </a:solidFill>
          </a:ln>
        </p:spPr>
        <p:txBody>
          <a:bodyPr wrap="square">
            <a:spAutoFit/>
          </a:bodyPr>
          <a:lstStyle/>
          <a:p>
            <a:pPr algn="l"/>
            <a:r>
              <a:rPr lang="en-US" sz="4400" b="0" i="0" u="none" strike="noStrike" baseline="0" dirty="0">
                <a:latin typeface="TimesNewRomanPSMT"/>
              </a:rPr>
              <a:t>Affixation </a:t>
            </a:r>
            <a:r>
              <a:rPr lang="as-IN" sz="4400" b="0" i="0" u="none" strike="noStrike" baseline="0" dirty="0">
                <a:latin typeface="SutonnyOMJ" panose="01010600010101010101" pitchFamily="2" charset="0"/>
                <a:cs typeface="SutonnyOMJ" panose="01010600010101010101" pitchFamily="2" charset="0"/>
              </a:rPr>
              <a:t>দুই প্রকারের। যথা- </a:t>
            </a:r>
            <a:r>
              <a:rPr lang="en-US" sz="4400" b="0" i="0" u="none" strike="noStrike" baseline="0" dirty="0">
                <a:latin typeface="Times New Roman" panose="02020603050405020304" pitchFamily="18" charset="0"/>
                <a:cs typeface="Times New Roman" panose="02020603050405020304" pitchFamily="18" charset="0"/>
              </a:rPr>
              <a:t>Prefixation</a:t>
            </a:r>
            <a:r>
              <a:rPr lang="en-US" sz="4400" b="0" i="0" u="none" strike="noStrike" baseline="0" dirty="0">
                <a:latin typeface="SutonnyOMJ" panose="01010600010101010101" pitchFamily="2" charset="0"/>
                <a:cs typeface="SutonnyOMJ" panose="01010600010101010101" pitchFamily="2" charset="0"/>
              </a:rPr>
              <a:t> </a:t>
            </a:r>
            <a:r>
              <a:rPr lang="en-US" sz="4400" b="0" i="0" u="none" strike="noStrike" baseline="0" dirty="0">
                <a:latin typeface="Times New Roman" panose="02020603050405020304" pitchFamily="18" charset="0"/>
                <a:cs typeface="Times New Roman" panose="02020603050405020304" pitchFamily="18" charset="0"/>
              </a:rPr>
              <a:t>(Prefix </a:t>
            </a:r>
            <a:r>
              <a:rPr lang="as-IN" sz="4400" b="0" i="0" u="none" strike="noStrike" baseline="0" dirty="0">
                <a:latin typeface="SutonnyOMJ" panose="01010600010101010101" pitchFamily="2" charset="0"/>
                <a:cs typeface="SutonnyOMJ" panose="01010600010101010101" pitchFamily="2" charset="0"/>
              </a:rPr>
              <a:t>বা উপসর্গে</a:t>
            </a:r>
            <a:r>
              <a:rPr lang="en-US" sz="4400" b="0" i="0" u="none" strike="noStrike" baseline="0" dirty="0">
                <a:latin typeface="SutonnyOMJ" panose="01010600010101010101" pitchFamily="2" charset="0"/>
                <a:cs typeface="SutonnyOMJ" panose="01010600010101010101" pitchFamily="2" charset="0"/>
              </a:rPr>
              <a:t>র </a:t>
            </a:r>
            <a:r>
              <a:rPr lang="en-US" sz="4400" b="0" i="0" u="none" strike="noStrike" baseline="0" dirty="0" err="1">
                <a:latin typeface="SutonnyOMJ" panose="01010600010101010101" pitchFamily="2" charset="0"/>
                <a:cs typeface="SutonnyOMJ" panose="01010600010101010101" pitchFamily="2" charset="0"/>
              </a:rPr>
              <a:t>যোগ</a:t>
            </a:r>
            <a:r>
              <a:rPr lang="as-IN" sz="4400" b="0" i="0" u="none" strike="noStrike" baseline="0" dirty="0">
                <a:latin typeface="SutonnyOMJ" panose="01010600010101010101" pitchFamily="2" charset="0"/>
                <a:cs typeface="SutonnyOMJ" panose="01010600010101010101" pitchFamily="2" charset="0"/>
              </a:rPr>
              <a:t>) এবং </a:t>
            </a:r>
            <a:r>
              <a:rPr lang="en-US" sz="4400" b="0" i="0" u="none" strike="noStrike" baseline="0" dirty="0">
                <a:latin typeface="Times New Roman" panose="02020603050405020304" pitchFamily="18" charset="0"/>
                <a:cs typeface="Times New Roman" panose="02020603050405020304" pitchFamily="18" charset="0"/>
              </a:rPr>
              <a:t>Suffixation (suffix </a:t>
            </a:r>
            <a:r>
              <a:rPr lang="as-IN" sz="4400" b="0" i="0" u="none" strike="noStrike" baseline="0" dirty="0">
                <a:latin typeface="SutonnyOMJ" panose="01010600010101010101" pitchFamily="2" charset="0"/>
                <a:cs typeface="SutonnyOMJ" panose="01010600010101010101" pitchFamily="2" charset="0"/>
              </a:rPr>
              <a:t>বা প্রত্যয়ের </a:t>
            </a:r>
            <a:r>
              <a:rPr lang="en-US" sz="4400" dirty="0" err="1">
                <a:latin typeface="SutonnyOMJ" panose="01010600010101010101" pitchFamily="2" charset="0"/>
                <a:cs typeface="SutonnyOMJ" panose="01010600010101010101" pitchFamily="2" charset="0"/>
              </a:rPr>
              <a:t>যোগ</a:t>
            </a:r>
            <a:r>
              <a:rPr lang="as-IN" sz="4400" b="0" i="0" u="none" strike="noStrike" baseline="0" dirty="0">
                <a:latin typeface="SutonnyOMJ" panose="01010600010101010101" pitchFamily="2" charset="0"/>
                <a:cs typeface="SutonnyOMJ" panose="01010600010101010101" pitchFamily="2" charset="0"/>
              </a:rPr>
              <a:t>) । </a:t>
            </a:r>
            <a:r>
              <a:rPr lang="en-US" sz="4400" b="0" i="0" u="none" strike="noStrike" baseline="0" dirty="0">
                <a:latin typeface="Times New Roman" panose="02020603050405020304" pitchFamily="18" charset="0"/>
                <a:cs typeface="Times New Roman" panose="02020603050405020304" pitchFamily="18" charset="0"/>
              </a:rPr>
              <a:t>Prefix</a:t>
            </a:r>
            <a:r>
              <a:rPr lang="en-US" sz="4400" b="0" i="0" u="none" strike="noStrike" baseline="0" dirty="0">
                <a:latin typeface="SutonnyOMJ" panose="01010600010101010101" pitchFamily="2" charset="0"/>
                <a:cs typeface="SutonnyOMJ" panose="01010600010101010101" pitchFamily="2" charset="0"/>
              </a:rPr>
              <a:t> </a:t>
            </a:r>
            <a:r>
              <a:rPr lang="as-IN" sz="4400" b="0" i="0" u="none" strike="noStrike" baseline="0" dirty="0">
                <a:latin typeface="SutonnyOMJ" panose="01010600010101010101" pitchFamily="2" charset="0"/>
                <a:cs typeface="SutonnyOMJ" panose="01010600010101010101" pitchFamily="2" charset="0"/>
              </a:rPr>
              <a:t>এবং </a:t>
            </a:r>
            <a:r>
              <a:rPr lang="en-US" sz="4400" b="0" i="0" u="none" strike="noStrike" baseline="0" dirty="0">
                <a:latin typeface="Times New Roman" panose="02020603050405020304" pitchFamily="18" charset="0"/>
                <a:cs typeface="Times New Roman" panose="02020603050405020304" pitchFamily="18" charset="0"/>
              </a:rPr>
              <a:t>Suffix</a:t>
            </a:r>
            <a:r>
              <a:rPr lang="en-US" sz="4400" b="0" i="0" u="none" strike="noStrike" baseline="0" dirty="0">
                <a:latin typeface="SutonnyOMJ" panose="01010600010101010101" pitchFamily="2" charset="0"/>
                <a:cs typeface="SutonnyOMJ" panose="01010600010101010101" pitchFamily="2" charset="0"/>
              </a:rPr>
              <a:t> </a:t>
            </a:r>
            <a:r>
              <a:rPr lang="en-US" sz="4000" dirty="0">
                <a:latin typeface="SutonnyOMJ" panose="01010600010101010101" pitchFamily="2" charset="0"/>
                <a:cs typeface="SutonnyOMJ" panose="01010600010101010101" pitchFamily="2" charset="0"/>
              </a:rPr>
              <a:t>গুলো</a:t>
            </a:r>
            <a:r>
              <a:rPr lang="as-IN" sz="4400" b="0" i="0" u="none" strike="noStrike" baseline="0" dirty="0">
                <a:latin typeface="SutonnyOMJ" panose="01010600010101010101" pitchFamily="2" charset="0"/>
                <a:cs typeface="SutonnyOMJ" panose="01010600010101010101" pitchFamily="2" charset="0"/>
              </a:rPr>
              <a:t> </a:t>
            </a:r>
            <a:r>
              <a:rPr lang="en-US" sz="4400" b="0" i="0" u="none" strike="noStrike" baseline="0" dirty="0">
                <a:latin typeface="Times New Roman" panose="02020603050405020304" pitchFamily="18" charset="0"/>
                <a:cs typeface="Times New Roman" panose="02020603050405020304" pitchFamily="18" charset="0"/>
              </a:rPr>
              <a:t>Affix</a:t>
            </a:r>
            <a:r>
              <a:rPr lang="en-US" sz="4400" b="0" i="0" u="none" strike="noStrike" baseline="0" dirty="0">
                <a:latin typeface="SutonnyOMJ" panose="01010600010101010101" pitchFamily="2" charset="0"/>
                <a:cs typeface="SutonnyOMJ" panose="01010600010101010101" pitchFamily="2" charset="0"/>
              </a:rPr>
              <a:t> </a:t>
            </a:r>
            <a:r>
              <a:rPr lang="as-IN" sz="4400" b="0" i="0" u="none" strike="noStrike" baseline="0" dirty="0">
                <a:latin typeface="SutonnyOMJ" panose="01010600010101010101" pitchFamily="2" charset="0"/>
                <a:cs typeface="SutonnyOMJ" panose="01010600010101010101" pitchFamily="2" charset="0"/>
              </a:rPr>
              <a:t>হিসাবে পরিচিত। মূল শব্দের সাথে</a:t>
            </a:r>
            <a:r>
              <a:rPr lang="en-US" sz="4400" b="0" i="0" u="none" strike="noStrike" baseline="0" dirty="0">
                <a:latin typeface="SutonnyOMJ" panose="01010600010101010101" pitchFamily="2" charset="0"/>
                <a:cs typeface="SutonnyOMJ" panose="01010600010101010101" pitchFamily="2" charset="0"/>
              </a:rPr>
              <a:t> </a:t>
            </a:r>
            <a:r>
              <a:rPr lang="as-IN" sz="4400" b="0" i="0" u="none" strike="noStrike" baseline="0" dirty="0">
                <a:latin typeface="SutonnyOMJ" panose="01010600010101010101" pitchFamily="2" charset="0"/>
                <a:cs typeface="SutonnyOMJ" panose="01010600010101010101" pitchFamily="2" charset="0"/>
              </a:rPr>
              <a:t>উপসর্গ এবং প্রত্যয় </a:t>
            </a:r>
            <a:r>
              <a:rPr lang="en-US" sz="4400" dirty="0" err="1">
                <a:latin typeface="SutonnyOMJ" panose="01010600010101010101" pitchFamily="2" charset="0"/>
                <a:cs typeface="SutonnyOMJ" panose="01010600010101010101" pitchFamily="2" charset="0"/>
              </a:rPr>
              <a:t>যোগ</a:t>
            </a:r>
            <a:r>
              <a:rPr lang="as-IN" sz="4400" b="0" i="0" u="none" strike="noStrike" baseline="0" dirty="0">
                <a:latin typeface="SutonnyOMJ" panose="01010600010101010101" pitchFamily="2" charset="0"/>
                <a:cs typeface="SutonnyOMJ" panose="01010600010101010101" pitchFamily="2" charset="0"/>
              </a:rPr>
              <a:t> করা হয়।</a:t>
            </a:r>
          </a:p>
          <a:p>
            <a:pPr algn="l"/>
            <a:r>
              <a:rPr lang="as-IN" sz="4400" b="0" i="0" u="none" strike="noStrike" baseline="0" dirty="0">
                <a:latin typeface="SutonnyOMJ" panose="01010600010101010101" pitchFamily="2" charset="0"/>
                <a:cs typeface="SutonnyOMJ" panose="01010600010101010101" pitchFamily="2" charset="0"/>
              </a:rPr>
              <a:t>তাহলে , চল এবার জেনে নেই মূল শব্দ </a:t>
            </a:r>
            <a:r>
              <a:rPr lang="as-IN" sz="4400" b="0" i="0" u="none" strike="noStrike" baseline="0" dirty="0">
                <a:latin typeface="Times New Roman" panose="02020603050405020304" pitchFamily="18" charset="0"/>
                <a:cs typeface="SutonnyOMJ" panose="01010600010101010101" pitchFamily="2" charset="0"/>
              </a:rPr>
              <a:t>(</a:t>
            </a:r>
            <a:r>
              <a:rPr lang="en-US" sz="4400" dirty="0">
                <a:latin typeface="Times New Roman" panose="02020603050405020304" pitchFamily="18" charset="0"/>
                <a:cs typeface="Times New Roman" panose="02020603050405020304" pitchFamily="18" charset="0"/>
              </a:rPr>
              <a:t>R</a:t>
            </a:r>
            <a:r>
              <a:rPr lang="en-US" sz="4400" b="0" i="0" u="none" strike="noStrike" baseline="0" dirty="0">
                <a:latin typeface="Times New Roman" panose="02020603050405020304" pitchFamily="18" charset="0"/>
                <a:cs typeface="Times New Roman" panose="02020603050405020304" pitchFamily="18" charset="0"/>
              </a:rPr>
              <a:t>oot words), </a:t>
            </a:r>
            <a:r>
              <a:rPr lang="as-IN" sz="4400" b="0" i="0" u="none" strike="noStrike" baseline="0" dirty="0">
                <a:latin typeface="SutonnyOMJ" panose="01010600010101010101" pitchFamily="2" charset="0"/>
                <a:cs typeface="SutonnyOMJ" panose="01010600010101010101" pitchFamily="2" charset="0"/>
              </a:rPr>
              <a:t>উপসর্গ </a:t>
            </a:r>
            <a:r>
              <a:rPr lang="as-IN" sz="4400" b="0" i="0" u="none" strike="noStrike" baseline="0" dirty="0">
                <a:latin typeface="Times New Roman" panose="02020603050405020304" pitchFamily="18" charset="0"/>
                <a:cs typeface="SutonnyOMJ" panose="01010600010101010101" pitchFamily="2" charset="0"/>
              </a:rPr>
              <a:t>(</a:t>
            </a:r>
            <a:r>
              <a:rPr lang="en-US" sz="4400" dirty="0">
                <a:latin typeface="Times New Roman" panose="02020603050405020304" pitchFamily="18" charset="0"/>
                <a:cs typeface="Times New Roman" panose="02020603050405020304" pitchFamily="18" charset="0"/>
              </a:rPr>
              <a:t>P</a:t>
            </a:r>
            <a:r>
              <a:rPr lang="en-US" sz="4400" b="0" i="0" u="none" strike="noStrike" baseline="0" dirty="0">
                <a:latin typeface="Times New Roman" panose="02020603050405020304" pitchFamily="18" charset="0"/>
                <a:cs typeface="Times New Roman" panose="02020603050405020304" pitchFamily="18" charset="0"/>
              </a:rPr>
              <a:t>refixes) </a:t>
            </a:r>
            <a:r>
              <a:rPr lang="as-IN" sz="4400" b="0" i="0" u="none" strike="noStrike" baseline="0" dirty="0">
                <a:latin typeface="SutonnyOMJ" panose="01010600010101010101" pitchFamily="2" charset="0"/>
                <a:cs typeface="SutonnyOMJ" panose="01010600010101010101" pitchFamily="2" charset="0"/>
              </a:rPr>
              <a:t>এবং প্রত্যয় </a:t>
            </a:r>
            <a:r>
              <a:rPr lang="as-IN" sz="4400" b="0" i="0" u="none" strike="noStrike" baseline="0" dirty="0">
                <a:latin typeface="Times New Roman" panose="02020603050405020304" pitchFamily="18" charset="0"/>
                <a:cs typeface="SutonnyOMJ" panose="01010600010101010101" pitchFamily="2" charset="0"/>
              </a:rPr>
              <a:t>(</a:t>
            </a:r>
            <a:r>
              <a:rPr lang="en-US" sz="4400" dirty="0">
                <a:latin typeface="Times New Roman" panose="02020603050405020304" pitchFamily="18" charset="0"/>
                <a:cs typeface="Times New Roman" panose="02020603050405020304" pitchFamily="18" charset="0"/>
              </a:rPr>
              <a:t>S</a:t>
            </a:r>
            <a:r>
              <a:rPr lang="en-US" sz="4400" b="0" i="0" u="none" strike="noStrike" baseline="0" dirty="0">
                <a:latin typeface="Times New Roman" panose="02020603050405020304" pitchFamily="18" charset="0"/>
                <a:cs typeface="Times New Roman" panose="02020603050405020304" pitchFamily="18" charset="0"/>
              </a:rPr>
              <a:t>uffixes)</a:t>
            </a:r>
            <a:r>
              <a:rPr lang="en-US" sz="4400" dirty="0">
                <a:latin typeface="Times New Roman" panose="02020603050405020304" pitchFamily="18" charset="0"/>
                <a:cs typeface="Times New Roman" panose="02020603050405020304" pitchFamily="18" charset="0"/>
              </a:rPr>
              <a:t> </a:t>
            </a:r>
            <a:r>
              <a:rPr lang="en-US" sz="4400" dirty="0">
                <a:solidFill>
                  <a:schemeClr val="tx1">
                    <a:lumMod val="95000"/>
                    <a:lumOff val="5000"/>
                  </a:schemeClr>
                </a:solidFill>
                <a:latin typeface="SutonnyOMJ" panose="01010600010101010101" pitchFamily="2" charset="0"/>
                <a:cs typeface="SutonnyOMJ" panose="01010600010101010101" pitchFamily="2" charset="0"/>
              </a:rPr>
              <a:t>সম্পর্কে</a:t>
            </a:r>
            <a:endParaRPr lang="as-IN" sz="4400" b="0" i="0" u="none" strike="noStrike" baseline="0" dirty="0">
              <a:solidFill>
                <a:schemeClr val="tx1">
                  <a:lumMod val="95000"/>
                  <a:lumOff val="5000"/>
                </a:schemeClr>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4133999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02B59-C7AE-4AE6-9E61-2E6E02403FCF}"/>
              </a:ext>
            </a:extLst>
          </p:cNvPr>
          <p:cNvSpPr txBox="1"/>
          <p:nvPr/>
        </p:nvSpPr>
        <p:spPr>
          <a:xfrm>
            <a:off x="100012" y="504557"/>
            <a:ext cx="11991975" cy="5632311"/>
          </a:xfrm>
          <a:prstGeom prst="rect">
            <a:avLst/>
          </a:prstGeom>
          <a:solidFill>
            <a:schemeClr val="accent4">
              <a:lumMod val="20000"/>
              <a:lumOff val="80000"/>
            </a:schemeClr>
          </a:solidFill>
          <a:ln>
            <a:solidFill>
              <a:srgbClr val="002060"/>
            </a:solidFill>
          </a:ln>
        </p:spPr>
        <p:txBody>
          <a:bodyPr wrap="square">
            <a:spAutoFit/>
          </a:bodyPr>
          <a:lstStyle/>
          <a:p>
            <a:pPr algn="l"/>
            <a:r>
              <a:rPr lang="en-GB" sz="3600" b="0" i="0" u="none" strike="noStrike" baseline="0" dirty="0">
                <a:solidFill>
                  <a:srgbClr val="7444EC"/>
                </a:solidFill>
                <a:latin typeface="TimesNewRomanPSMT"/>
              </a:rPr>
              <a:t>Root word: </a:t>
            </a:r>
            <a:r>
              <a:rPr lang="en-GB" sz="3600" b="0" i="0" u="none" strike="noStrike" baseline="0" dirty="0">
                <a:latin typeface="TimesNewRomanPSMT"/>
              </a:rPr>
              <a:t>Here are two terms, root word and root of a word.</a:t>
            </a:r>
          </a:p>
          <a:p>
            <a:pPr algn="l"/>
            <a:r>
              <a:rPr lang="en-GB" sz="3600" b="0" i="0" u="none" strike="noStrike" baseline="0" dirty="0">
                <a:latin typeface="TimesNewRomanPSMT"/>
              </a:rPr>
              <a:t>A root word is the most basic meaningful part of a word. It can stand on its own as a complete word. If you remove all the prefixes and suffixes, you will get the root word. For example- </a:t>
            </a:r>
            <a:r>
              <a:rPr lang="en-GB" sz="3600" b="0" i="0" u="none" strike="noStrike" baseline="0" dirty="0">
                <a:solidFill>
                  <a:srgbClr val="FF0000"/>
                </a:solidFill>
                <a:latin typeface="TimesNewRomanPSMT"/>
              </a:rPr>
              <a:t>Friendly</a:t>
            </a:r>
            <a:r>
              <a:rPr lang="en-GB" sz="3600" b="0" i="0" u="none" strike="noStrike" baseline="0" dirty="0">
                <a:latin typeface="TimesNewRomanPSMT"/>
              </a:rPr>
              <a:t> and </a:t>
            </a:r>
            <a:r>
              <a:rPr lang="en-GB" sz="3600" b="0" i="0" u="none" strike="noStrike" baseline="0" dirty="0">
                <a:solidFill>
                  <a:srgbClr val="FF0000"/>
                </a:solidFill>
                <a:latin typeface="TimesNewRomanPSMT"/>
              </a:rPr>
              <a:t>unfriendly</a:t>
            </a:r>
            <a:r>
              <a:rPr lang="en-GB" sz="3600" b="0" i="0" u="none" strike="noStrike" baseline="0" dirty="0">
                <a:latin typeface="TimesNewRomanPSMT"/>
              </a:rPr>
              <a:t>. Here, the friend is the root word and it is, by itself a meaningful word. A root, on the other hand, does not usually have a complete word of its own.</a:t>
            </a:r>
          </a:p>
          <a:p>
            <a:pPr algn="l"/>
            <a:r>
              <a:rPr lang="en-GB" sz="3600" b="0" i="0" u="none" strike="noStrike" baseline="0" dirty="0">
                <a:latin typeface="TimesNewRomanPSMT"/>
              </a:rPr>
              <a:t>For example- Permit. Here, </a:t>
            </a:r>
            <a:r>
              <a:rPr lang="en-GB" sz="3600" b="0" i="0" u="none" strike="noStrike" baseline="0" dirty="0">
                <a:solidFill>
                  <a:srgbClr val="C00000"/>
                </a:solidFill>
                <a:latin typeface="TimesNewRomanPSMT"/>
              </a:rPr>
              <a:t>per</a:t>
            </a:r>
            <a:r>
              <a:rPr lang="en-GB" sz="3600" b="0" i="0" u="none" strike="noStrike" baseline="0" dirty="0">
                <a:latin typeface="TimesNewRomanPSMT"/>
              </a:rPr>
              <a:t> is the prefix and </a:t>
            </a:r>
            <a:r>
              <a:rPr lang="en-GB" sz="3600" b="0" i="0" u="none" strike="noStrike" baseline="0" dirty="0" err="1">
                <a:solidFill>
                  <a:srgbClr val="FF0000"/>
                </a:solidFill>
                <a:latin typeface="TimesNewRomanPSMT"/>
              </a:rPr>
              <a:t>mit</a:t>
            </a:r>
            <a:r>
              <a:rPr lang="en-GB" sz="3600" b="0" i="0" u="none" strike="noStrike" baseline="0" dirty="0">
                <a:latin typeface="TimesNewRomanPSMT"/>
              </a:rPr>
              <a:t> is the root word. </a:t>
            </a:r>
            <a:r>
              <a:rPr lang="en-GB" sz="3600" b="0" i="0" u="none" strike="noStrike" baseline="0" dirty="0" err="1">
                <a:solidFill>
                  <a:srgbClr val="FF0000"/>
                </a:solidFill>
                <a:latin typeface="TimesNewRomanPSMT"/>
              </a:rPr>
              <a:t>Mit</a:t>
            </a:r>
            <a:r>
              <a:rPr lang="en-GB" sz="3600" b="0" i="0" u="none" strike="noStrike" baseline="0" dirty="0">
                <a:latin typeface="TimesNewRomanPSMT"/>
              </a:rPr>
              <a:t> is not a complete word as it does not have any meaning.</a:t>
            </a:r>
          </a:p>
        </p:txBody>
      </p:sp>
    </p:spTree>
    <p:extLst>
      <p:ext uri="{BB962C8B-B14F-4D97-AF65-F5344CB8AC3E}">
        <p14:creationId xmlns:p14="http://schemas.microsoft.com/office/powerpoint/2010/main" val="2059068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02B59-C7AE-4AE6-9E61-2E6E02403FCF}"/>
              </a:ext>
            </a:extLst>
          </p:cNvPr>
          <p:cNvSpPr txBox="1"/>
          <p:nvPr/>
        </p:nvSpPr>
        <p:spPr>
          <a:xfrm>
            <a:off x="160734" y="546861"/>
            <a:ext cx="11870531" cy="4647426"/>
          </a:xfrm>
          <a:prstGeom prst="rect">
            <a:avLst/>
          </a:prstGeom>
          <a:solidFill>
            <a:schemeClr val="accent4">
              <a:lumMod val="20000"/>
              <a:lumOff val="80000"/>
            </a:schemeClr>
          </a:solidFill>
          <a:ln>
            <a:solidFill>
              <a:srgbClr val="002060"/>
            </a:solidFill>
          </a:ln>
        </p:spPr>
        <p:txBody>
          <a:bodyPr wrap="square">
            <a:spAutoFit/>
          </a:bodyPr>
          <a:lstStyle/>
          <a:p>
            <a:pPr algn="l"/>
            <a:r>
              <a:rPr lang="as-IN" sz="3200" b="0" i="0" u="none" strike="noStrike" baseline="0" dirty="0">
                <a:latin typeface="SutonnyOMJ" panose="01010600010101010101" pitchFamily="2" charset="0"/>
                <a:cs typeface="SutonnyOMJ" panose="01010600010101010101" pitchFamily="2" charset="0"/>
              </a:rPr>
              <a:t>মূল শব্দ: এখানে দুটি পদ বা ধারণা রয়েছে । যথা- মূল শব্দ এবং শব্দের মূল।</a:t>
            </a:r>
          </a:p>
          <a:p>
            <a:pPr algn="l"/>
            <a:r>
              <a:rPr lang="as-IN" sz="3200" b="0" i="0" u="none" strike="noStrike" baseline="0" dirty="0">
                <a:latin typeface="SutonnyOMJ" panose="01010600010101010101" pitchFamily="2" charset="0"/>
                <a:cs typeface="SutonnyOMJ" panose="01010600010101010101" pitchFamily="2" charset="0"/>
              </a:rPr>
              <a:t>মূল শব্দ একটি শব্দের </a:t>
            </a:r>
            <a:r>
              <a:rPr lang="en-US" sz="3200" dirty="0" err="1">
                <a:latin typeface="SutonnyOMJ" panose="01010600010101010101" pitchFamily="2" charset="0"/>
                <a:cs typeface="SutonnyOMJ" panose="01010600010101010101" pitchFamily="2" charset="0"/>
              </a:rPr>
              <a:t>সবচেয়ে</a:t>
            </a:r>
            <a:r>
              <a:rPr lang="en-US" sz="3200" dirty="0">
                <a:latin typeface="SutonnyOMJ" panose="01010600010101010101" pitchFamily="2" charset="0"/>
                <a:cs typeface="SutonnyOMJ" panose="01010600010101010101" pitchFamily="2" charset="0"/>
              </a:rPr>
              <a:t> </a:t>
            </a:r>
            <a:r>
              <a:rPr lang="en-US" sz="3200" dirty="0" err="1">
                <a:latin typeface="SutonnyOMJ" panose="01010600010101010101" pitchFamily="2" charset="0"/>
                <a:cs typeface="SutonnyOMJ" panose="01010600010101010101" pitchFamily="2" charset="0"/>
              </a:rPr>
              <a:t>মৌলিক</a:t>
            </a:r>
            <a:r>
              <a:rPr lang="as-IN" sz="3200" b="0" i="0" u="none" strike="noStrike" baseline="0" dirty="0">
                <a:latin typeface="SutonnyOMJ" panose="01010600010101010101" pitchFamily="2" charset="0"/>
                <a:cs typeface="SutonnyOMJ" panose="01010600010101010101" pitchFamily="2" charset="0"/>
              </a:rPr>
              <a:t> ও অর্থপূর্ণ অংশ। এটি একটি সম্পূর্ণ শব্দ হিসাবে ব্যবহার পারে ।</a:t>
            </a:r>
          </a:p>
          <a:p>
            <a:pPr algn="l"/>
            <a:r>
              <a:rPr lang="as-IN" sz="3200" b="0" i="0" u="none" strike="noStrike" baseline="0" dirty="0">
                <a:latin typeface="SutonnyOMJ" panose="01010600010101010101" pitchFamily="2" charset="0"/>
                <a:cs typeface="SutonnyOMJ" panose="01010600010101010101" pitchFamily="2" charset="0"/>
              </a:rPr>
              <a:t>উপসর্গ এবং প্রত্যয় সরিয়ে মূল শব্দটি পাওয়া যায় । যেমন- </a:t>
            </a:r>
            <a:r>
              <a:rPr lang="en-US" sz="3200" b="0" i="0" u="none" strike="noStrike" baseline="0" dirty="0">
                <a:latin typeface="Times New Roman" panose="02020603050405020304" pitchFamily="18" charset="0"/>
                <a:cs typeface="Times New Roman" panose="02020603050405020304" pitchFamily="18" charset="0"/>
              </a:rPr>
              <a:t>Friendly</a:t>
            </a:r>
            <a:r>
              <a:rPr lang="en-US" sz="3200" b="0" i="0" u="none" strike="noStrike" baseline="0" dirty="0">
                <a:latin typeface="SutonnyOMJ" panose="01010600010101010101" pitchFamily="2" charset="0"/>
                <a:cs typeface="SutonnyOMJ" panose="01010600010101010101" pitchFamily="2" charset="0"/>
              </a:rPr>
              <a:t> </a:t>
            </a:r>
            <a:r>
              <a:rPr lang="as-IN" sz="3200" b="0" i="0" u="none" strike="noStrike" baseline="0" dirty="0">
                <a:latin typeface="SutonnyOMJ" panose="01010600010101010101" pitchFamily="2" charset="0"/>
                <a:cs typeface="SutonnyOMJ" panose="01010600010101010101" pitchFamily="2" charset="0"/>
              </a:rPr>
              <a:t>এবং </a:t>
            </a:r>
            <a:r>
              <a:rPr lang="en-US" sz="3200" b="0" i="0" u="none" strike="noStrike" baseline="0" dirty="0">
                <a:latin typeface="Times New Roman" panose="02020603050405020304" pitchFamily="18" charset="0"/>
                <a:cs typeface="Times New Roman" panose="02020603050405020304" pitchFamily="18" charset="0"/>
              </a:rPr>
              <a:t>Unfriendly.</a:t>
            </a:r>
            <a:r>
              <a:rPr lang="en-US" sz="3200" b="0" i="0" u="none" strike="noStrike" baseline="0" dirty="0">
                <a:latin typeface="SutonnyOMJ" panose="01010600010101010101" pitchFamily="2" charset="0"/>
                <a:cs typeface="SutonnyOMJ" panose="01010600010101010101" pitchFamily="2" charset="0"/>
              </a:rPr>
              <a:t> </a:t>
            </a:r>
            <a:r>
              <a:rPr lang="as-IN" sz="3200" b="0" i="0" u="none" strike="noStrike" baseline="0" dirty="0">
                <a:latin typeface="SutonnyOMJ" panose="01010600010101010101" pitchFamily="2" charset="0"/>
                <a:cs typeface="SutonnyOMJ" panose="01010600010101010101" pitchFamily="2" charset="0"/>
              </a:rPr>
              <a:t>এখানে</a:t>
            </a:r>
            <a:r>
              <a:rPr lang="en-US" sz="3200" dirty="0">
                <a:latin typeface="SutonnyOMJ" panose="01010600010101010101" pitchFamily="2" charset="0"/>
                <a:cs typeface="SutonnyOMJ" panose="01010600010101010101" pitchFamily="2" charset="0"/>
              </a:rPr>
              <a:t> </a:t>
            </a:r>
            <a:r>
              <a:rPr lang="en-US" sz="3200" b="0" i="0" u="none" strike="noStrike" baseline="0" dirty="0">
                <a:latin typeface="Times New Roman" panose="02020603050405020304" pitchFamily="18" charset="0"/>
                <a:cs typeface="Times New Roman" panose="02020603050405020304" pitchFamily="18" charset="0"/>
              </a:rPr>
              <a:t>friend</a:t>
            </a:r>
            <a:r>
              <a:rPr lang="en-US" sz="3200" b="0" i="0" u="none" strike="noStrike" baseline="0" dirty="0">
                <a:latin typeface="SutonnyOMJ" panose="01010600010101010101" pitchFamily="2" charset="0"/>
                <a:cs typeface="SutonnyOMJ" panose="01010600010101010101" pitchFamily="2" charset="0"/>
              </a:rPr>
              <a:t> </a:t>
            </a:r>
            <a:r>
              <a:rPr lang="as-IN" sz="3200" b="0" i="0" u="none" strike="noStrike" baseline="0" dirty="0">
                <a:latin typeface="SutonnyOMJ" panose="01010600010101010101" pitchFamily="2" charset="0"/>
                <a:cs typeface="SutonnyOMJ" panose="01010600010101010101" pitchFamily="2" charset="0"/>
              </a:rPr>
              <a:t>হল মূল শব্দ এবং </a:t>
            </a:r>
            <a:r>
              <a:rPr lang="en-US" sz="3200" b="0" i="0" u="none" strike="noStrike" baseline="0" dirty="0">
                <a:latin typeface="Times New Roman" panose="02020603050405020304" pitchFamily="18" charset="0"/>
                <a:cs typeface="Times New Roman" panose="02020603050405020304" pitchFamily="18" charset="0"/>
              </a:rPr>
              <a:t>friend</a:t>
            </a:r>
            <a:r>
              <a:rPr lang="en-US" sz="3200" b="0" i="0" u="none" strike="noStrike" baseline="0" dirty="0">
                <a:latin typeface="SutonnyOMJ" panose="01010600010101010101" pitchFamily="2" charset="0"/>
                <a:cs typeface="SutonnyOMJ" panose="01010600010101010101" pitchFamily="2" charset="0"/>
              </a:rPr>
              <a:t> </a:t>
            </a:r>
            <a:r>
              <a:rPr lang="as-IN" sz="3200" b="0" i="0" u="none" strike="noStrike" baseline="0" dirty="0">
                <a:latin typeface="SutonnyOMJ" panose="01010600010101010101" pitchFamily="2" charset="0"/>
                <a:cs typeface="SutonnyOMJ" panose="01010600010101010101" pitchFamily="2" charset="0"/>
              </a:rPr>
              <a:t>নিজে একটি অর্থপূর্ণ শব্দও।</a:t>
            </a:r>
          </a:p>
          <a:p>
            <a:pPr algn="l"/>
            <a:r>
              <a:rPr lang="as-IN" sz="3200" b="0" i="0" u="none" strike="noStrike" baseline="0" dirty="0">
                <a:latin typeface="SutonnyOMJ" panose="01010600010101010101" pitchFamily="2" charset="0"/>
                <a:cs typeface="SutonnyOMJ" panose="01010600010101010101" pitchFamily="2" charset="0"/>
              </a:rPr>
              <a:t>অন্যদিকে, একটি শব্দমূল নিজে নিজে একটি সম্পূর্ণ ও অর্থবহ শব্দ না ও হতে পারে । যেমন- </a:t>
            </a:r>
            <a:r>
              <a:rPr lang="en-US" sz="3200" b="0" i="0" u="none" strike="noStrike" baseline="0" dirty="0">
                <a:latin typeface="Times New Roman" panose="02020603050405020304" pitchFamily="18" charset="0"/>
                <a:cs typeface="Times New Roman" panose="02020603050405020304" pitchFamily="18" charset="0"/>
              </a:rPr>
              <a:t>Permit.</a:t>
            </a:r>
          </a:p>
          <a:p>
            <a:pPr algn="l"/>
            <a:r>
              <a:rPr lang="as-IN" sz="3200" b="0" i="0" u="none" strike="noStrike" baseline="0" dirty="0">
                <a:latin typeface="SutonnyOMJ" panose="01010600010101010101" pitchFamily="2" charset="0"/>
                <a:cs typeface="SutonnyOMJ" panose="01010600010101010101" pitchFamily="2" charset="0"/>
              </a:rPr>
              <a:t>এখানে , </a:t>
            </a:r>
            <a:r>
              <a:rPr lang="en-US" sz="3200" b="0" i="0" u="none" strike="noStrike" baseline="0" dirty="0">
                <a:latin typeface="Times New Roman" panose="02020603050405020304" pitchFamily="18" charset="0"/>
                <a:cs typeface="Times New Roman" panose="02020603050405020304" pitchFamily="18" charset="0"/>
              </a:rPr>
              <a:t>per </a:t>
            </a:r>
            <a:r>
              <a:rPr lang="as-IN" sz="3200" b="0" i="0" u="none" strike="noStrike" baseline="0" dirty="0">
                <a:latin typeface="SutonnyOMJ" panose="01010600010101010101" pitchFamily="2" charset="0"/>
                <a:cs typeface="SutonnyOMJ" panose="01010600010101010101" pitchFamily="2" charset="0"/>
              </a:rPr>
              <a:t>হল উপসর্গ </a:t>
            </a:r>
            <a:r>
              <a:rPr lang="as-IN" sz="3200" b="0" i="0" u="none" strike="noStrike" baseline="0" dirty="0">
                <a:latin typeface="Times New Roman" panose="02020603050405020304" pitchFamily="18" charset="0"/>
                <a:cs typeface="SutonnyOMJ" panose="01010600010101010101" pitchFamily="2" charset="0"/>
              </a:rPr>
              <a:t>(</a:t>
            </a:r>
            <a:r>
              <a:rPr lang="en-US" sz="3200" dirty="0">
                <a:latin typeface="Times New Roman" panose="02020603050405020304" pitchFamily="18" charset="0"/>
                <a:cs typeface="Times New Roman" panose="02020603050405020304" pitchFamily="18" charset="0"/>
              </a:rPr>
              <a:t>P</a:t>
            </a:r>
            <a:r>
              <a:rPr lang="en-US" sz="3200" b="0" i="0" u="none" strike="noStrike" baseline="0" dirty="0">
                <a:latin typeface="Times New Roman" panose="02020603050405020304" pitchFamily="18" charset="0"/>
                <a:cs typeface="Times New Roman" panose="02020603050405020304" pitchFamily="18" charset="0"/>
              </a:rPr>
              <a:t>refixes) </a:t>
            </a:r>
            <a:r>
              <a:rPr lang="as-IN" sz="3600" b="0" i="0" u="none" strike="noStrike" baseline="0" dirty="0">
                <a:latin typeface="SutonnyOMJ" panose="01010600010101010101" pitchFamily="2" charset="0"/>
                <a:cs typeface="SutonnyOMJ" panose="01010600010101010101" pitchFamily="2" charset="0"/>
              </a:rPr>
              <a:t>এবং </a:t>
            </a:r>
            <a:r>
              <a:rPr lang="en-US" sz="3600" b="0" i="0" u="none" strike="noStrike" baseline="0" dirty="0" err="1">
                <a:latin typeface="Times New Roman" panose="02020603050405020304" pitchFamily="18" charset="0"/>
                <a:cs typeface="Times New Roman" panose="02020603050405020304" pitchFamily="18" charset="0"/>
              </a:rPr>
              <a:t>mit</a:t>
            </a:r>
            <a:r>
              <a:rPr lang="en-US" sz="3600" b="0" i="0" u="none" strike="noStrike" baseline="0" dirty="0">
                <a:latin typeface="Times New Roman" panose="02020603050405020304" pitchFamily="18" charset="0"/>
                <a:cs typeface="Times New Roman" panose="02020603050405020304" pitchFamily="18" charset="0"/>
              </a:rPr>
              <a:t> </a:t>
            </a:r>
            <a:r>
              <a:rPr lang="as-IN" sz="3600" b="0" i="0" u="none" strike="noStrike" baseline="0" dirty="0">
                <a:latin typeface="SutonnyOMJ" panose="01010600010101010101" pitchFamily="2" charset="0"/>
                <a:cs typeface="SutonnyOMJ" panose="01010600010101010101" pitchFamily="2" charset="0"/>
              </a:rPr>
              <a:t>হল মূল শব্দ </a:t>
            </a:r>
            <a:r>
              <a:rPr lang="as-IN" sz="3600" b="0" i="0" u="none" strike="noStrike" baseline="0" dirty="0">
                <a:latin typeface="Times New Roman" panose="02020603050405020304" pitchFamily="18" charset="0"/>
                <a:cs typeface="SutonnyOMJ" panose="01010600010101010101" pitchFamily="2" charset="0"/>
              </a:rPr>
              <a:t>(</a:t>
            </a:r>
            <a:r>
              <a:rPr lang="en-US" sz="3600" b="0" i="0" u="none" strike="noStrike" baseline="0" dirty="0">
                <a:latin typeface="Times New Roman" panose="02020603050405020304" pitchFamily="18" charset="0"/>
                <a:cs typeface="Times New Roman" panose="02020603050405020304" pitchFamily="18" charset="0"/>
              </a:rPr>
              <a:t>root word). </a:t>
            </a:r>
            <a:r>
              <a:rPr lang="en-US" sz="3600" b="0" i="0" u="none" strike="noStrike" baseline="0" dirty="0" err="1">
                <a:latin typeface="Times New Roman" panose="02020603050405020304" pitchFamily="18" charset="0"/>
                <a:cs typeface="Times New Roman" panose="02020603050405020304" pitchFamily="18" charset="0"/>
              </a:rPr>
              <a:t>mit</a:t>
            </a:r>
            <a:r>
              <a:rPr lang="en-US" sz="3600" b="0" i="0" u="none" strike="noStrike" baseline="0" dirty="0">
                <a:latin typeface="Times New Roman" panose="02020603050405020304" pitchFamily="18" charset="0"/>
                <a:cs typeface="Times New Roman" panose="02020603050405020304" pitchFamily="18" charset="0"/>
              </a:rPr>
              <a:t> </a:t>
            </a:r>
            <a:r>
              <a:rPr lang="as-IN" sz="3600" b="0" i="0" u="none" strike="noStrike" baseline="0" dirty="0">
                <a:latin typeface="SutonnyOMJ" panose="01010600010101010101" pitchFamily="2" charset="0"/>
                <a:cs typeface="SutonnyOMJ" panose="01010600010101010101" pitchFamily="2" charset="0"/>
              </a:rPr>
              <a:t>একটি সম্পূর্ণ শব্দ</a:t>
            </a:r>
            <a:r>
              <a:rPr lang="en-US" sz="3600" b="0" i="0" u="none" strike="noStrike" baseline="0" dirty="0">
                <a:latin typeface="SutonnyOMJ" panose="01010600010101010101" pitchFamily="2" charset="0"/>
                <a:cs typeface="SutonnyOMJ" panose="01010600010101010101" pitchFamily="2" charset="0"/>
              </a:rPr>
              <a:t> </a:t>
            </a:r>
            <a:r>
              <a:rPr lang="as-IN" sz="3600" b="0" i="0" u="none" strike="noStrike" baseline="0" dirty="0">
                <a:latin typeface="SutonnyOMJ" panose="01010600010101010101" pitchFamily="2" charset="0"/>
                <a:cs typeface="SutonnyOMJ" panose="01010600010101010101" pitchFamily="2" charset="0"/>
              </a:rPr>
              <a:t>নয় কারণ এর নিজস্ব </a:t>
            </a:r>
            <a:r>
              <a:rPr lang="en-US" sz="3600" b="0" i="0" u="none" strike="noStrike" baseline="0" dirty="0" err="1">
                <a:latin typeface="SutonnyOMJ" panose="01010600010101010101" pitchFamily="2" charset="0"/>
                <a:cs typeface="SutonnyOMJ" panose="01010600010101010101" pitchFamily="2" charset="0"/>
              </a:rPr>
              <a:t>কোন</a:t>
            </a:r>
            <a:r>
              <a:rPr lang="en-US" sz="3600" b="0" i="0" u="none" strike="noStrike" baseline="0" dirty="0">
                <a:latin typeface="SutonnyOMJ" panose="01010600010101010101" pitchFamily="2" charset="0"/>
                <a:cs typeface="SutonnyOMJ" panose="01010600010101010101" pitchFamily="2" charset="0"/>
              </a:rPr>
              <a:t> </a:t>
            </a:r>
            <a:r>
              <a:rPr lang="as-IN" sz="3600" b="0" i="0" u="none" strike="noStrike" baseline="0" dirty="0">
                <a:latin typeface="SutonnyOMJ" panose="01010600010101010101" pitchFamily="2" charset="0"/>
                <a:cs typeface="SutonnyOMJ" panose="01010600010101010101" pitchFamily="2" charset="0"/>
              </a:rPr>
              <a:t>অর্থ নেই।</a:t>
            </a:r>
            <a:endParaRPr lang="en-US" sz="36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28592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673E4A-A031-4156-9A1F-F7D05F5AABCE}"/>
              </a:ext>
            </a:extLst>
          </p:cNvPr>
          <p:cNvSpPr txBox="1"/>
          <p:nvPr/>
        </p:nvSpPr>
        <p:spPr>
          <a:xfrm>
            <a:off x="180975" y="444132"/>
            <a:ext cx="11830049" cy="5632311"/>
          </a:xfrm>
          <a:prstGeom prst="rect">
            <a:avLst/>
          </a:prstGeom>
          <a:solidFill>
            <a:schemeClr val="accent4">
              <a:lumMod val="20000"/>
              <a:lumOff val="80000"/>
            </a:schemeClr>
          </a:solidFill>
          <a:ln>
            <a:solidFill>
              <a:srgbClr val="002060"/>
            </a:solidFill>
          </a:ln>
        </p:spPr>
        <p:txBody>
          <a:bodyPr wrap="square">
            <a:spAutoFit/>
          </a:bodyPr>
          <a:lstStyle/>
          <a:p>
            <a:pPr algn="l"/>
            <a:r>
              <a:rPr lang="en-US" sz="4000" b="1" i="0" u="none" strike="noStrike" baseline="0" dirty="0">
                <a:latin typeface="TimesNewRomanPS-BoldMT"/>
              </a:rPr>
              <a:t>Prefix:</a:t>
            </a:r>
          </a:p>
          <a:p>
            <a:pPr algn="l"/>
            <a:r>
              <a:rPr lang="en-GB" sz="4000" b="0" i="0" u="none" strike="noStrike" baseline="0" dirty="0">
                <a:solidFill>
                  <a:srgbClr val="000000"/>
                </a:solidFill>
                <a:latin typeface="TimesNewRomanPS-BoldMT"/>
              </a:rPr>
              <a:t>Prefix is a letter or a group of letters that we add to the beginning of a root or a root word to make a new word. </a:t>
            </a:r>
          </a:p>
          <a:p>
            <a:pPr algn="l"/>
            <a:r>
              <a:rPr lang="en-GB" sz="4000" b="0" i="0" u="none" strike="noStrike" baseline="0" dirty="0">
                <a:solidFill>
                  <a:srgbClr val="FF0000"/>
                </a:solidFill>
                <a:latin typeface="TimesNewRomanPS-BoldMT"/>
              </a:rPr>
              <a:t>For example, </a:t>
            </a:r>
            <a:r>
              <a:rPr lang="en-GB" sz="4000" b="0" i="0" u="none" strike="noStrike" baseline="0" dirty="0">
                <a:solidFill>
                  <a:srgbClr val="000000"/>
                </a:solidFill>
                <a:latin typeface="TimesNewRomanPS-BoldMT"/>
              </a:rPr>
              <a:t>notice the word prefix. Here </a:t>
            </a:r>
            <a:r>
              <a:rPr lang="en-GB" sz="4000" b="0" i="0" u="none" strike="noStrike" baseline="0" dirty="0">
                <a:solidFill>
                  <a:srgbClr val="FF0000"/>
                </a:solidFill>
                <a:latin typeface="TimesNewRomanPS-BoldMT"/>
              </a:rPr>
              <a:t>pre</a:t>
            </a:r>
            <a:r>
              <a:rPr lang="en-GB" sz="4000" b="0" i="0" u="none" strike="noStrike" baseline="0" dirty="0">
                <a:solidFill>
                  <a:srgbClr val="000000"/>
                </a:solidFill>
                <a:latin typeface="TimesNewRomanPS-BoldMT"/>
              </a:rPr>
              <a:t> is the prefix and</a:t>
            </a:r>
            <a:r>
              <a:rPr lang="en-GB" sz="4000" b="0" i="0" u="none" strike="noStrike" baseline="0" dirty="0">
                <a:solidFill>
                  <a:srgbClr val="FF0000"/>
                </a:solidFill>
                <a:latin typeface="TimesNewRomanPS-BoldMT"/>
              </a:rPr>
              <a:t> fix </a:t>
            </a:r>
            <a:r>
              <a:rPr lang="en-GB" sz="4000" b="0" i="0" u="none" strike="noStrike" baseline="0" dirty="0">
                <a:solidFill>
                  <a:srgbClr val="000000"/>
                </a:solidFill>
                <a:latin typeface="TimesNewRomanPS-BoldMT"/>
              </a:rPr>
              <a:t>is the root word. A prefix often changes the meaning of a word. For example: when you add the prefix </a:t>
            </a:r>
            <a:r>
              <a:rPr lang="en-GB" sz="4000" b="0" i="0" u="none" strike="noStrike" baseline="0" dirty="0">
                <a:solidFill>
                  <a:srgbClr val="FF0000"/>
                </a:solidFill>
                <a:latin typeface="TimesNewRomanPS-BoldMT"/>
              </a:rPr>
              <a:t>un</a:t>
            </a:r>
            <a:r>
              <a:rPr lang="en-GB" sz="4000" b="0" i="0" u="none" strike="noStrike" baseline="0" dirty="0">
                <a:solidFill>
                  <a:srgbClr val="000000"/>
                </a:solidFill>
                <a:latin typeface="TimesNewRomanPS-BoldMT"/>
              </a:rPr>
              <a:t> with the root word</a:t>
            </a:r>
            <a:r>
              <a:rPr lang="en-GB" sz="4000" b="0" i="0" u="none" strike="noStrike" baseline="0" dirty="0">
                <a:solidFill>
                  <a:srgbClr val="FF0000"/>
                </a:solidFill>
                <a:latin typeface="TimesNewRomanPS-BoldMT"/>
              </a:rPr>
              <a:t> happy</a:t>
            </a:r>
            <a:r>
              <a:rPr lang="en-GB" sz="4000" b="0" i="0" u="none" strike="noStrike" baseline="0" dirty="0">
                <a:solidFill>
                  <a:srgbClr val="000000"/>
                </a:solidFill>
                <a:latin typeface="TimesNewRomanPS-BoldMT"/>
              </a:rPr>
              <a:t>, it changes its meaning and becomes </a:t>
            </a:r>
            <a:r>
              <a:rPr lang="en-GB" sz="4000" b="0" i="0" u="none" strike="noStrike" baseline="0" dirty="0">
                <a:solidFill>
                  <a:srgbClr val="FF0000"/>
                </a:solidFill>
                <a:latin typeface="TimesNewRomanPS-BoldMT"/>
              </a:rPr>
              <a:t>unhappy</a:t>
            </a:r>
            <a:r>
              <a:rPr lang="en-GB" sz="4000" b="0" i="0" u="none" strike="noStrike" baseline="0" dirty="0">
                <a:solidFill>
                  <a:srgbClr val="000000"/>
                </a:solidFill>
                <a:latin typeface="TimesNewRomanPS-BoldMT"/>
              </a:rPr>
              <a:t> which is the opposite of </a:t>
            </a:r>
            <a:r>
              <a:rPr lang="en-GB" sz="4000" b="0" i="0" u="none" strike="noStrike" baseline="0" dirty="0">
                <a:solidFill>
                  <a:srgbClr val="FF0000"/>
                </a:solidFill>
                <a:latin typeface="TimesNewRomanPS-BoldMT"/>
              </a:rPr>
              <a:t>happy</a:t>
            </a:r>
            <a:endParaRPr lang="en-US" sz="4000" dirty="0">
              <a:solidFill>
                <a:srgbClr val="FF0000"/>
              </a:solidFill>
              <a:latin typeface="TimesNewRomanPS-BoldMT"/>
            </a:endParaRPr>
          </a:p>
        </p:txBody>
      </p:sp>
    </p:spTree>
    <p:extLst>
      <p:ext uri="{BB962C8B-B14F-4D97-AF65-F5344CB8AC3E}">
        <p14:creationId xmlns:p14="http://schemas.microsoft.com/office/powerpoint/2010/main" val="1750653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3F6F5E0-A005-419F-B5B8-5258CAA6AEEB}"/>
              </a:ext>
            </a:extLst>
          </p:cNvPr>
          <p:cNvGraphicFramePr>
            <a:graphicFrameLocks noGrp="1"/>
          </p:cNvGraphicFramePr>
          <p:nvPr>
            <p:extLst>
              <p:ext uri="{D42A27DB-BD31-4B8C-83A1-F6EECF244321}">
                <p14:modId xmlns:p14="http://schemas.microsoft.com/office/powerpoint/2010/main" val="2687425806"/>
              </p:ext>
            </p:extLst>
          </p:nvPr>
        </p:nvGraphicFramePr>
        <p:xfrm>
          <a:off x="1823291" y="1340706"/>
          <a:ext cx="3405934" cy="4114800"/>
        </p:xfrm>
        <a:graphic>
          <a:graphicData uri="http://schemas.openxmlformats.org/drawingml/2006/table">
            <a:tbl>
              <a:tblPr firstRow="1" bandRow="1">
                <a:tableStyleId>{5C22544A-7EE6-4342-B048-85BDC9FD1C3A}</a:tableStyleId>
              </a:tblPr>
              <a:tblGrid>
                <a:gridCol w="3405934">
                  <a:extLst>
                    <a:ext uri="{9D8B030D-6E8A-4147-A177-3AD203B41FA5}">
                      <a16:colId xmlns:a16="http://schemas.microsoft.com/office/drawing/2014/main" val="370157732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Book Antiqua" panose="02040602050305030304" pitchFamily="18" charset="0"/>
                        </a:rPr>
                        <a:t>Disorder letter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896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nme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3798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Oomn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3590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Perlya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7438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Wdro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074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Mitper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070785"/>
                  </a:ext>
                </a:extLst>
              </a:tr>
              <a:tr h="370840">
                <a:tc>
                  <a:txBody>
                    <a:bodyPr/>
                    <a:lstStyle/>
                    <a:p>
                      <a:r>
                        <a:rPr lang="en-US" sz="3600" dirty="0">
                          <a:latin typeface="Book Antiqua" panose="02040602050305030304" pitchFamily="18" charset="0"/>
                        </a:rPr>
                        <a:t>  usn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486988"/>
                  </a:ext>
                </a:extLst>
              </a:tr>
            </a:tbl>
          </a:graphicData>
        </a:graphic>
      </p:graphicFrame>
      <p:graphicFrame>
        <p:nvGraphicFramePr>
          <p:cNvPr id="5" name="Table 3">
            <a:extLst>
              <a:ext uri="{FF2B5EF4-FFF2-40B4-BE49-F238E27FC236}">
                <a16:creationId xmlns:a16="http://schemas.microsoft.com/office/drawing/2014/main" id="{25DD6796-3B2D-49CF-9D88-2E8801BBBEFE}"/>
              </a:ext>
            </a:extLst>
          </p:cNvPr>
          <p:cNvGraphicFramePr>
            <a:graphicFrameLocks noGrp="1"/>
          </p:cNvGraphicFramePr>
          <p:nvPr>
            <p:extLst>
              <p:ext uri="{D42A27DB-BD31-4B8C-83A1-F6EECF244321}">
                <p14:modId xmlns:p14="http://schemas.microsoft.com/office/powerpoint/2010/main" val="28798841"/>
              </p:ext>
            </p:extLst>
          </p:nvPr>
        </p:nvGraphicFramePr>
        <p:xfrm>
          <a:off x="6096000" y="1401666"/>
          <a:ext cx="3731055" cy="4053840"/>
        </p:xfrm>
        <a:graphic>
          <a:graphicData uri="http://schemas.openxmlformats.org/drawingml/2006/table">
            <a:tbl>
              <a:tblPr firstRow="1" bandRow="1">
                <a:tableStyleId>{5C22544A-7EE6-4342-B048-85BDC9FD1C3A}</a:tableStyleId>
              </a:tblPr>
              <a:tblGrid>
                <a:gridCol w="3731055">
                  <a:extLst>
                    <a:ext uri="{9D8B030D-6E8A-4147-A177-3AD203B41FA5}">
                      <a16:colId xmlns:a16="http://schemas.microsoft.com/office/drawing/2014/main" val="370157732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Book Antiqua" panose="02040602050305030304" pitchFamily="18" charset="0"/>
                        </a:rPr>
                        <a:t>Meaningful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896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3798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3590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7438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074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070785"/>
                  </a:ext>
                </a:extLst>
              </a:tr>
              <a:tr h="370840">
                <a:tc>
                  <a:txBody>
                    <a:bodyPr/>
                    <a:lstStyle/>
                    <a:p>
                      <a:r>
                        <a:rPr lang="en-US" sz="3200" dirty="0"/>
                        <a:t>     </a:t>
                      </a:r>
                      <a:endParaRPr lang="en-US" sz="3200"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68436"/>
                  </a:ext>
                </a:extLst>
              </a:tr>
            </a:tbl>
          </a:graphicData>
        </a:graphic>
      </p:graphicFrame>
      <p:sp>
        <p:nvSpPr>
          <p:cNvPr id="4" name="Rectangle 3">
            <a:extLst>
              <a:ext uri="{FF2B5EF4-FFF2-40B4-BE49-F238E27FC236}">
                <a16:creationId xmlns:a16="http://schemas.microsoft.com/office/drawing/2014/main" id="{C217CADA-B5C8-4A3A-94E7-A75FF41B2667}"/>
              </a:ext>
            </a:extLst>
          </p:cNvPr>
          <p:cNvSpPr/>
          <p:nvPr/>
        </p:nvSpPr>
        <p:spPr>
          <a:xfrm>
            <a:off x="1465434" y="398486"/>
            <a:ext cx="8361621"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Make  meaningful word with disorder letter. </a:t>
            </a:r>
          </a:p>
        </p:txBody>
      </p:sp>
      <p:sp>
        <p:nvSpPr>
          <p:cNvPr id="3" name="Rectangle 2">
            <a:extLst>
              <a:ext uri="{FF2B5EF4-FFF2-40B4-BE49-F238E27FC236}">
                <a16:creationId xmlns:a16="http://schemas.microsoft.com/office/drawing/2014/main" id="{F6EB4CCA-B476-4290-960C-D3D0C0E1A4FC}"/>
              </a:ext>
            </a:extLst>
          </p:cNvPr>
          <p:cNvSpPr/>
          <p:nvPr/>
        </p:nvSpPr>
        <p:spPr>
          <a:xfrm>
            <a:off x="6729413" y="1985963"/>
            <a:ext cx="1428750" cy="52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Men</a:t>
            </a:r>
            <a:endParaRPr lang="en-US" dirty="0"/>
          </a:p>
        </p:txBody>
      </p:sp>
      <p:sp>
        <p:nvSpPr>
          <p:cNvPr id="6" name="Rectangle 5">
            <a:extLst>
              <a:ext uri="{FF2B5EF4-FFF2-40B4-BE49-F238E27FC236}">
                <a16:creationId xmlns:a16="http://schemas.microsoft.com/office/drawing/2014/main" id="{88276953-9803-4231-8B46-6363394CC722}"/>
              </a:ext>
            </a:extLst>
          </p:cNvPr>
          <p:cNvSpPr/>
          <p:nvPr/>
        </p:nvSpPr>
        <p:spPr>
          <a:xfrm>
            <a:off x="6772276" y="2618516"/>
            <a:ext cx="1428750" cy="52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Moon</a:t>
            </a:r>
            <a:endParaRPr lang="en-US" dirty="0"/>
          </a:p>
        </p:txBody>
      </p:sp>
      <p:sp>
        <p:nvSpPr>
          <p:cNvPr id="7" name="Rectangle 6">
            <a:extLst>
              <a:ext uri="{FF2B5EF4-FFF2-40B4-BE49-F238E27FC236}">
                <a16:creationId xmlns:a16="http://schemas.microsoft.com/office/drawing/2014/main" id="{577863E7-C7F4-46D2-8659-54AFF24B6560}"/>
              </a:ext>
            </a:extLst>
          </p:cNvPr>
          <p:cNvSpPr/>
          <p:nvPr/>
        </p:nvSpPr>
        <p:spPr>
          <a:xfrm>
            <a:off x="6729413" y="3164267"/>
            <a:ext cx="1428750" cy="52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Book Antiqua" panose="02040602050305030304" pitchFamily="18" charset="0"/>
              </a:rPr>
              <a:t>Player</a:t>
            </a:r>
            <a:endParaRPr lang="en-US" dirty="0"/>
          </a:p>
        </p:txBody>
      </p:sp>
      <p:sp>
        <p:nvSpPr>
          <p:cNvPr id="8" name="Rectangle 7">
            <a:extLst>
              <a:ext uri="{FF2B5EF4-FFF2-40B4-BE49-F238E27FC236}">
                <a16:creationId xmlns:a16="http://schemas.microsoft.com/office/drawing/2014/main" id="{5815470F-267D-467C-BD84-ACEB56EB9B1C}"/>
              </a:ext>
            </a:extLst>
          </p:cNvPr>
          <p:cNvSpPr/>
          <p:nvPr/>
        </p:nvSpPr>
        <p:spPr>
          <a:xfrm>
            <a:off x="6729413" y="3731451"/>
            <a:ext cx="1428750" cy="52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Book Antiqua" panose="02040602050305030304" pitchFamily="18" charset="0"/>
              </a:rPr>
              <a:t>Word</a:t>
            </a:r>
            <a:endParaRPr lang="en-US" dirty="0"/>
          </a:p>
        </p:txBody>
      </p:sp>
      <p:sp>
        <p:nvSpPr>
          <p:cNvPr id="9" name="Rectangle 8">
            <a:extLst>
              <a:ext uri="{FF2B5EF4-FFF2-40B4-BE49-F238E27FC236}">
                <a16:creationId xmlns:a16="http://schemas.microsoft.com/office/drawing/2014/main" id="{5155A5A3-C1C6-4BDD-A45C-70ADBAE3C118}"/>
              </a:ext>
            </a:extLst>
          </p:cNvPr>
          <p:cNvSpPr/>
          <p:nvPr/>
        </p:nvSpPr>
        <p:spPr>
          <a:xfrm>
            <a:off x="6570877" y="4329159"/>
            <a:ext cx="1428750" cy="52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Book Antiqua" panose="02040602050305030304" pitchFamily="18" charset="0"/>
              </a:rPr>
              <a:t>Permit</a:t>
            </a:r>
            <a:endParaRPr lang="en-US" dirty="0"/>
          </a:p>
        </p:txBody>
      </p:sp>
      <p:sp>
        <p:nvSpPr>
          <p:cNvPr id="10" name="Rectangle 9">
            <a:extLst>
              <a:ext uri="{FF2B5EF4-FFF2-40B4-BE49-F238E27FC236}">
                <a16:creationId xmlns:a16="http://schemas.microsoft.com/office/drawing/2014/main" id="{B2DEDC8F-0E4E-4842-9FD3-53BDB7B6AC0C}"/>
              </a:ext>
            </a:extLst>
          </p:cNvPr>
          <p:cNvSpPr/>
          <p:nvPr/>
        </p:nvSpPr>
        <p:spPr>
          <a:xfrm>
            <a:off x="6804240" y="4913456"/>
            <a:ext cx="1428750" cy="52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Book Antiqua" panose="02040602050305030304" pitchFamily="18" charset="0"/>
              </a:rPr>
              <a:t>Sun</a:t>
            </a:r>
            <a:endParaRPr lang="en-US" dirty="0"/>
          </a:p>
        </p:txBody>
      </p:sp>
    </p:spTree>
    <p:extLst>
      <p:ext uri="{BB962C8B-B14F-4D97-AF65-F5344CB8AC3E}">
        <p14:creationId xmlns:p14="http://schemas.microsoft.com/office/powerpoint/2010/main" val="2699313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95E808-67C0-4591-91B8-2AD0759FCF77}"/>
              </a:ext>
            </a:extLst>
          </p:cNvPr>
          <p:cNvSpPr txBox="1"/>
          <p:nvPr/>
        </p:nvSpPr>
        <p:spPr>
          <a:xfrm>
            <a:off x="0" y="244678"/>
            <a:ext cx="12058650" cy="6001643"/>
          </a:xfrm>
          <a:prstGeom prst="rect">
            <a:avLst/>
          </a:prstGeom>
          <a:solidFill>
            <a:schemeClr val="accent4">
              <a:lumMod val="20000"/>
              <a:lumOff val="80000"/>
            </a:schemeClr>
          </a:solidFill>
          <a:ln>
            <a:solidFill>
              <a:srgbClr val="002060"/>
            </a:solidFill>
          </a:ln>
        </p:spPr>
        <p:txBody>
          <a:bodyPr wrap="square">
            <a:spAutoFit/>
          </a:bodyPr>
          <a:lstStyle/>
          <a:p>
            <a:pPr algn="l"/>
            <a:r>
              <a:rPr lang="en-US" sz="3200" b="1" i="0" u="none" strike="noStrike" baseline="0" dirty="0">
                <a:solidFill>
                  <a:srgbClr val="002060"/>
                </a:solidFill>
                <a:latin typeface="TimesNewRomanPS-BoldMT"/>
              </a:rPr>
              <a:t>Suffix:</a:t>
            </a:r>
          </a:p>
          <a:p>
            <a:pPr algn="l"/>
            <a:r>
              <a:rPr lang="en-GB" sz="3200" b="0" i="0" u="none" strike="noStrike" baseline="0" dirty="0">
                <a:solidFill>
                  <a:srgbClr val="000000"/>
                </a:solidFill>
                <a:latin typeface="TimesNewRomanPS-BoldMT"/>
              </a:rPr>
              <a:t>Suffix is also </a:t>
            </a:r>
            <a:r>
              <a:rPr lang="en-GB" sz="3200" b="0" i="0" u="none" strike="noStrike" baseline="0" dirty="0">
                <a:solidFill>
                  <a:srgbClr val="FF0000"/>
                </a:solidFill>
                <a:latin typeface="TimesNewRomanPS-BoldMT"/>
              </a:rPr>
              <a:t>a letter or a group of letters </a:t>
            </a:r>
            <a:r>
              <a:rPr lang="en-GB" sz="3200" b="0" i="0" u="none" strike="noStrike" baseline="0" dirty="0">
                <a:solidFill>
                  <a:srgbClr val="000000"/>
                </a:solidFill>
                <a:latin typeface="TimesNewRomanPS-BoldMT"/>
              </a:rPr>
              <a:t>that we add after a root or a root word to make a new word. But unlike a prefix, a suffix usually does not significantly change the meaning of the word. Instead, a suffix adds more specification. For instance, if you say someone is wise, you will think someone is knowledgeable. However, when we add suffixes like r, it will be wiser. Still, l the word means the knowledge of a person.</a:t>
            </a:r>
          </a:p>
          <a:p>
            <a:pPr algn="l"/>
            <a:r>
              <a:rPr lang="en-GB" sz="3200" b="0" i="0" u="none" strike="noStrike" baseline="0" dirty="0">
                <a:solidFill>
                  <a:srgbClr val="000000"/>
                </a:solidFill>
                <a:latin typeface="TimesNewRomanPS-BoldMT"/>
              </a:rPr>
              <a:t>Sometimes, we use a suffix to make a word plural, which just means that there is more than one of something. The most popular suffixes are s and es. We use them to make a word plural. For instance, if you say suffix it means only one but if you add the suffixes then it means more than one suffix.</a:t>
            </a:r>
          </a:p>
        </p:txBody>
      </p:sp>
    </p:spTree>
    <p:extLst>
      <p:ext uri="{BB962C8B-B14F-4D97-AF65-F5344CB8AC3E}">
        <p14:creationId xmlns:p14="http://schemas.microsoft.com/office/powerpoint/2010/main" val="2885854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DAB4C-E306-447F-A0CF-6A5BAE172D1B}"/>
              </a:ext>
            </a:extLst>
          </p:cNvPr>
          <p:cNvSpPr txBox="1"/>
          <p:nvPr/>
        </p:nvSpPr>
        <p:spPr>
          <a:xfrm>
            <a:off x="245269" y="910992"/>
            <a:ext cx="11701462" cy="4524315"/>
          </a:xfrm>
          <a:prstGeom prst="rect">
            <a:avLst/>
          </a:prstGeom>
          <a:solidFill>
            <a:schemeClr val="accent4">
              <a:lumMod val="20000"/>
              <a:lumOff val="80000"/>
            </a:schemeClr>
          </a:solidFill>
          <a:ln>
            <a:solidFill>
              <a:srgbClr val="002060"/>
            </a:solidFill>
          </a:ln>
        </p:spPr>
        <p:txBody>
          <a:bodyPr wrap="square">
            <a:spAutoFit/>
          </a:bodyPr>
          <a:lstStyle/>
          <a:p>
            <a:pPr algn="l"/>
            <a:r>
              <a:rPr lang="en-GB" sz="3600" b="0" i="0" u="none" strike="noStrike" baseline="0" dirty="0">
                <a:latin typeface="TimesNewRomanPSMT"/>
              </a:rPr>
              <a:t>Again, some words have a prefix, a root or a root word and a suffix that means ALL-IN-ONE. For example- </a:t>
            </a:r>
            <a:r>
              <a:rPr lang="en-GB" sz="3600" b="0" i="0" u="none" strike="noStrike" baseline="0" dirty="0">
                <a:solidFill>
                  <a:srgbClr val="FF0000"/>
                </a:solidFill>
                <a:latin typeface="TimesNewRomanPSMT"/>
              </a:rPr>
              <a:t>Unacceptable.</a:t>
            </a:r>
            <a:r>
              <a:rPr lang="en-GB" sz="3600" b="0" i="0" u="none" strike="noStrike" baseline="0" dirty="0">
                <a:latin typeface="TimesNewRomanPSMT"/>
              </a:rPr>
              <a:t> Here, un is the prefix, accept is the root word and able is the suffix. So, by adding prefixes and suffixes, you get a different form of the word accept with a different meaning. Finally, it seems that words can be long and difficult at times. But if you</a:t>
            </a:r>
          </a:p>
          <a:p>
            <a:pPr algn="l"/>
            <a:r>
              <a:rPr lang="en-GB" sz="3600" b="0" i="0" u="none" strike="noStrike" baseline="0" dirty="0">
                <a:latin typeface="TimesNewRomanPSMT"/>
              </a:rPr>
              <a:t>understand root words and affixes, it will help you to get the meaning of </a:t>
            </a:r>
            <a:r>
              <a:rPr lang="en-US" sz="3600" b="0" i="0" u="none" strike="noStrike" baseline="0" dirty="0">
                <a:latin typeface="TimesNewRomanPSMT"/>
              </a:rPr>
              <a:t>those words easily.</a:t>
            </a:r>
            <a:endParaRPr lang="en-US" sz="3600" dirty="0"/>
          </a:p>
        </p:txBody>
      </p:sp>
    </p:spTree>
    <p:extLst>
      <p:ext uri="{BB962C8B-B14F-4D97-AF65-F5344CB8AC3E}">
        <p14:creationId xmlns:p14="http://schemas.microsoft.com/office/powerpoint/2010/main" val="596426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62F627-ED0B-4378-A066-A972D03ACADA}"/>
              </a:ext>
            </a:extLst>
          </p:cNvPr>
          <p:cNvSpPr txBox="1"/>
          <p:nvPr/>
        </p:nvSpPr>
        <p:spPr>
          <a:xfrm>
            <a:off x="457200" y="734317"/>
            <a:ext cx="10958513" cy="3539430"/>
          </a:xfrm>
          <a:prstGeom prst="rect">
            <a:avLst/>
          </a:prstGeom>
          <a:solidFill>
            <a:schemeClr val="accent4">
              <a:lumMod val="20000"/>
              <a:lumOff val="80000"/>
            </a:schemeClr>
          </a:solidFill>
          <a:ln>
            <a:solidFill>
              <a:srgbClr val="002060"/>
            </a:solidFill>
          </a:ln>
        </p:spPr>
        <p:txBody>
          <a:bodyPr wrap="square">
            <a:spAutoFit/>
          </a:bodyPr>
          <a:lstStyle/>
          <a:p>
            <a:pPr algn="l"/>
            <a:r>
              <a:rPr lang="en-GB" sz="3200" b="1" i="0" u="none" strike="noStrike" baseline="0" dirty="0">
                <a:solidFill>
                  <a:srgbClr val="002060"/>
                </a:solidFill>
                <a:latin typeface="TimesNewRomanPS-BoldMT"/>
              </a:rPr>
              <a:t>Activity: Divide the words </a:t>
            </a:r>
            <a:r>
              <a:rPr lang="en-GB" sz="3200" b="1" i="0" u="none" strike="noStrike" baseline="0" dirty="0">
                <a:solidFill>
                  <a:srgbClr val="FF0000"/>
                </a:solidFill>
                <a:latin typeface="TimesNewRomanPS-BoldMT"/>
              </a:rPr>
              <a:t>into prefixes, root or root words and suffixes.</a:t>
            </a:r>
          </a:p>
          <a:p>
            <a:pPr algn="l"/>
            <a:r>
              <a:rPr lang="en-GB" sz="3200" b="1" i="0" u="none" strike="noStrike" baseline="0" dirty="0">
                <a:solidFill>
                  <a:srgbClr val="002060"/>
                </a:solidFill>
                <a:latin typeface="TimesNewRomanPS-BoldMT"/>
              </a:rPr>
              <a:t>In pairs/groups, read the passage given below and discuss what prefixes</a:t>
            </a:r>
            <a:r>
              <a:rPr lang="en-GB" sz="3200" b="1" i="0" u="none" strike="noStrike" dirty="0">
                <a:solidFill>
                  <a:srgbClr val="002060"/>
                </a:solidFill>
                <a:latin typeface="TimesNewRomanPS-BoldMT"/>
              </a:rPr>
              <a:t> </a:t>
            </a:r>
            <a:r>
              <a:rPr lang="en-GB" sz="3200" b="1" i="0" u="none" strike="noStrike" baseline="0" dirty="0">
                <a:solidFill>
                  <a:srgbClr val="002060"/>
                </a:solidFill>
                <a:latin typeface="TimesNewRomanPS-BoldMT"/>
              </a:rPr>
              <a:t>and suffixes you will add to the underlined root words to make the sentences</a:t>
            </a:r>
            <a:r>
              <a:rPr lang="en-GB" sz="3200" b="1" i="0" u="none" strike="noStrike" dirty="0">
                <a:solidFill>
                  <a:srgbClr val="002060"/>
                </a:solidFill>
                <a:latin typeface="TimesNewRomanPS-BoldMT"/>
              </a:rPr>
              <a:t> </a:t>
            </a:r>
            <a:r>
              <a:rPr lang="en-GB" sz="3200" b="1" i="0" u="none" strike="noStrike" baseline="0" dirty="0">
                <a:solidFill>
                  <a:srgbClr val="002060"/>
                </a:solidFill>
                <a:latin typeface="TimesNewRomanPS-BoldMT"/>
              </a:rPr>
              <a:t>meaningful. Note that you may need to add only prefixes or suffixes, and for</a:t>
            </a:r>
            <a:r>
              <a:rPr lang="en-GB" sz="3200" b="1" i="0" u="none" strike="noStrike" dirty="0">
                <a:solidFill>
                  <a:srgbClr val="002060"/>
                </a:solidFill>
                <a:latin typeface="TimesNewRomanPS-BoldMT"/>
              </a:rPr>
              <a:t> </a:t>
            </a:r>
            <a:r>
              <a:rPr lang="en-GB" sz="3200" b="1" i="0" u="none" strike="noStrike" baseline="0" dirty="0">
                <a:solidFill>
                  <a:srgbClr val="002060"/>
                </a:solidFill>
                <a:latin typeface="TimesNewRomanPS-BoldMT"/>
              </a:rPr>
              <a:t>some words you may need to add the both.</a:t>
            </a:r>
          </a:p>
        </p:txBody>
      </p:sp>
    </p:spTree>
    <p:extLst>
      <p:ext uri="{BB962C8B-B14F-4D97-AF65-F5344CB8AC3E}">
        <p14:creationId xmlns:p14="http://schemas.microsoft.com/office/powerpoint/2010/main" val="3788549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0FFD33-807C-4D31-8BB2-8BE6043AF0FA}"/>
              </a:ext>
            </a:extLst>
          </p:cNvPr>
          <p:cNvSpPr/>
          <p:nvPr/>
        </p:nvSpPr>
        <p:spPr>
          <a:xfrm>
            <a:off x="9295722" y="3579977"/>
            <a:ext cx="2254365" cy="6095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Unfriend</a:t>
            </a:r>
          </a:p>
        </p:txBody>
      </p:sp>
      <p:sp>
        <p:nvSpPr>
          <p:cNvPr id="7" name="Rectangle 6">
            <a:extLst>
              <a:ext uri="{FF2B5EF4-FFF2-40B4-BE49-F238E27FC236}">
                <a16:creationId xmlns:a16="http://schemas.microsoft.com/office/drawing/2014/main" id="{512D6DD7-3959-4EBC-A997-996E623F4CEB}"/>
              </a:ext>
            </a:extLst>
          </p:cNvPr>
          <p:cNvSpPr/>
          <p:nvPr/>
        </p:nvSpPr>
        <p:spPr>
          <a:xfrm>
            <a:off x="3365222" y="3725911"/>
            <a:ext cx="1687118" cy="6095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Friend </a:t>
            </a:r>
            <a:endParaRPr lang="en-US" sz="3200" b="1" dirty="0">
              <a:solidFill>
                <a:schemeClr val="tx1"/>
              </a:solidFill>
              <a:latin typeface="TimesNewRomanPS-BoldMT"/>
            </a:endParaRPr>
          </a:p>
        </p:txBody>
      </p:sp>
      <p:sp>
        <p:nvSpPr>
          <p:cNvPr id="8" name="Rectangle 7">
            <a:extLst>
              <a:ext uri="{FF2B5EF4-FFF2-40B4-BE49-F238E27FC236}">
                <a16:creationId xmlns:a16="http://schemas.microsoft.com/office/drawing/2014/main" id="{B876E634-0424-4C78-864F-117259E27A14}"/>
              </a:ext>
            </a:extLst>
          </p:cNvPr>
          <p:cNvSpPr/>
          <p:nvPr/>
        </p:nvSpPr>
        <p:spPr>
          <a:xfrm>
            <a:off x="746688" y="3725911"/>
            <a:ext cx="869155" cy="60959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un </a:t>
            </a:r>
            <a:endParaRPr lang="en-US" sz="3200" b="1" dirty="0">
              <a:solidFill>
                <a:schemeClr val="tx1"/>
              </a:solidFill>
              <a:latin typeface="TimesNewRomanPS-BoldMT"/>
            </a:endParaRPr>
          </a:p>
        </p:txBody>
      </p:sp>
      <p:sp>
        <p:nvSpPr>
          <p:cNvPr id="10" name="TextBox 9">
            <a:extLst>
              <a:ext uri="{FF2B5EF4-FFF2-40B4-BE49-F238E27FC236}">
                <a16:creationId xmlns:a16="http://schemas.microsoft.com/office/drawing/2014/main" id="{24BA5475-2443-4E98-B062-F2F98BC86973}"/>
              </a:ext>
            </a:extLst>
          </p:cNvPr>
          <p:cNvSpPr txBox="1"/>
          <p:nvPr/>
        </p:nvSpPr>
        <p:spPr>
          <a:xfrm>
            <a:off x="1562275" y="548506"/>
            <a:ext cx="9005044" cy="707886"/>
          </a:xfrm>
          <a:prstGeom prst="rect">
            <a:avLst/>
          </a:prstGeom>
          <a:solidFill>
            <a:schemeClr val="accent4">
              <a:lumMod val="20000"/>
              <a:lumOff val="80000"/>
            </a:schemeClr>
          </a:solidFill>
          <a:ln>
            <a:solidFill>
              <a:srgbClr val="002060"/>
            </a:solidFill>
          </a:ln>
        </p:spPr>
        <p:txBody>
          <a:bodyPr wrap="square">
            <a:spAutoFit/>
          </a:bodyPr>
          <a:lstStyle/>
          <a:p>
            <a:pPr algn="l"/>
            <a:r>
              <a:rPr lang="en-GB" sz="2800" b="1" dirty="0">
                <a:solidFill>
                  <a:srgbClr val="002060"/>
                </a:solidFill>
                <a:latin typeface="TimesNewRomanPS-BoldMT"/>
              </a:rPr>
              <a:t> </a:t>
            </a:r>
            <a:r>
              <a:rPr lang="en-GB" sz="4000" b="1" dirty="0">
                <a:solidFill>
                  <a:srgbClr val="002060"/>
                </a:solidFill>
                <a:latin typeface="TimesNewRomanPS-BoldMT"/>
              </a:rPr>
              <a:t>Observe the  formation of the words</a:t>
            </a:r>
            <a:endParaRPr lang="en-GB" sz="2800" b="1" i="0" u="none" strike="noStrike" baseline="0" dirty="0">
              <a:solidFill>
                <a:srgbClr val="002060"/>
              </a:solidFill>
              <a:latin typeface="TimesNewRomanPS-BoldMT"/>
            </a:endParaRPr>
          </a:p>
        </p:txBody>
      </p:sp>
      <p:sp>
        <p:nvSpPr>
          <p:cNvPr id="4" name="Callout: Down Arrow 3">
            <a:extLst>
              <a:ext uri="{FF2B5EF4-FFF2-40B4-BE49-F238E27FC236}">
                <a16:creationId xmlns:a16="http://schemas.microsoft.com/office/drawing/2014/main" id="{5A821A72-45AF-4C3E-88C1-7C9014C339C8}"/>
              </a:ext>
            </a:extLst>
          </p:cNvPr>
          <p:cNvSpPr/>
          <p:nvPr/>
        </p:nvSpPr>
        <p:spPr>
          <a:xfrm>
            <a:off x="346044" y="2748749"/>
            <a:ext cx="1670444" cy="994411"/>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imesNewRomanPSMT"/>
                <a:ea typeface="+mn-ea"/>
                <a:cs typeface="+mn-cs"/>
              </a:rPr>
              <a:t> Prefix</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allout: Down Arrow 10">
            <a:extLst>
              <a:ext uri="{FF2B5EF4-FFF2-40B4-BE49-F238E27FC236}">
                <a16:creationId xmlns:a16="http://schemas.microsoft.com/office/drawing/2014/main" id="{2212EF75-CDC8-4BC4-999B-6C484975DF4F}"/>
              </a:ext>
            </a:extLst>
          </p:cNvPr>
          <p:cNvSpPr/>
          <p:nvPr/>
        </p:nvSpPr>
        <p:spPr>
          <a:xfrm>
            <a:off x="3089594" y="2726105"/>
            <a:ext cx="2238375" cy="914400"/>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1" i="0" u="none" strike="noStrike" kern="1200" cap="none" spc="0" normalizeH="0" baseline="0" noProof="0" dirty="0">
                <a:ln>
                  <a:noFill/>
                </a:ln>
                <a:solidFill>
                  <a:prstClr val="black"/>
                </a:solidFill>
                <a:effectLst/>
                <a:uLnTx/>
                <a:uFillTx/>
                <a:latin typeface="TimesNewRomanPS-BoldMT"/>
                <a:ea typeface="+mn-ea"/>
                <a:cs typeface="+mn-cs"/>
              </a:rPr>
              <a:t>Root word</a:t>
            </a:r>
            <a:endParaRPr lang="en-US" dirty="0"/>
          </a:p>
        </p:txBody>
      </p:sp>
      <p:sp>
        <p:nvSpPr>
          <p:cNvPr id="12" name="Callout: Down Arrow 11">
            <a:extLst>
              <a:ext uri="{FF2B5EF4-FFF2-40B4-BE49-F238E27FC236}">
                <a16:creationId xmlns:a16="http://schemas.microsoft.com/office/drawing/2014/main" id="{B271FFA0-4BEB-453E-8A42-9EBD4371FB45}"/>
              </a:ext>
            </a:extLst>
          </p:cNvPr>
          <p:cNvSpPr/>
          <p:nvPr/>
        </p:nvSpPr>
        <p:spPr>
          <a:xfrm>
            <a:off x="6476563" y="2726105"/>
            <a:ext cx="1613903" cy="914400"/>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NewRomanPS-BoldMT"/>
              </a:rPr>
              <a:t>S</a:t>
            </a:r>
            <a:r>
              <a:rPr kumimoji="0" lang="en-US" sz="3200" b="1" i="0" u="none" strike="noStrike" kern="1200" cap="none" spc="0" normalizeH="0" baseline="0" noProof="0" dirty="0" err="1">
                <a:ln>
                  <a:noFill/>
                </a:ln>
                <a:solidFill>
                  <a:prstClr val="black"/>
                </a:solidFill>
                <a:effectLst/>
                <a:uLnTx/>
                <a:uFillTx/>
                <a:latin typeface="TimesNewRomanPS-BoldMT"/>
                <a:ea typeface="+mn-ea"/>
                <a:cs typeface="+mn-cs"/>
              </a:rPr>
              <a:t>uffix</a:t>
            </a:r>
            <a:endParaRPr lang="en-US" dirty="0"/>
          </a:p>
        </p:txBody>
      </p:sp>
      <p:sp>
        <p:nvSpPr>
          <p:cNvPr id="13" name="Callout: Down Arrow 12">
            <a:extLst>
              <a:ext uri="{FF2B5EF4-FFF2-40B4-BE49-F238E27FC236}">
                <a16:creationId xmlns:a16="http://schemas.microsoft.com/office/drawing/2014/main" id="{F54EAB7D-712F-4B16-A61E-98CE3EF7727E}"/>
              </a:ext>
            </a:extLst>
          </p:cNvPr>
          <p:cNvSpPr/>
          <p:nvPr/>
        </p:nvSpPr>
        <p:spPr>
          <a:xfrm>
            <a:off x="9239060" y="2669602"/>
            <a:ext cx="2131704" cy="914400"/>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1" i="0" u="none" strike="noStrike" kern="1200" cap="none" spc="0" normalizeH="0" baseline="0" noProof="0" dirty="0">
                <a:ln>
                  <a:noFill/>
                </a:ln>
                <a:solidFill>
                  <a:srgbClr val="FF0000"/>
                </a:solidFill>
                <a:effectLst/>
                <a:uLnTx/>
                <a:uFillTx/>
                <a:latin typeface="TimesNewRomanPS-BoldMT"/>
                <a:ea typeface="+mn-ea"/>
                <a:cs typeface="+mn-cs"/>
              </a:rPr>
              <a:t>New word</a:t>
            </a:r>
            <a:endParaRPr lang="en-US" dirty="0"/>
          </a:p>
        </p:txBody>
      </p:sp>
      <p:sp>
        <p:nvSpPr>
          <p:cNvPr id="14" name="Equals 13">
            <a:extLst>
              <a:ext uri="{FF2B5EF4-FFF2-40B4-BE49-F238E27FC236}">
                <a16:creationId xmlns:a16="http://schemas.microsoft.com/office/drawing/2014/main" id="{4AE7E3E5-0CC9-4926-B331-F20EA1BD8FF6}"/>
              </a:ext>
            </a:extLst>
          </p:cNvPr>
          <p:cNvSpPr/>
          <p:nvPr/>
        </p:nvSpPr>
        <p:spPr>
          <a:xfrm>
            <a:off x="8213366" y="2536977"/>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Equals 14">
            <a:extLst>
              <a:ext uri="{FF2B5EF4-FFF2-40B4-BE49-F238E27FC236}">
                <a16:creationId xmlns:a16="http://schemas.microsoft.com/office/drawing/2014/main" id="{FC5D0213-7677-4AFD-B0F5-4373B01F407E}"/>
              </a:ext>
            </a:extLst>
          </p:cNvPr>
          <p:cNvSpPr/>
          <p:nvPr/>
        </p:nvSpPr>
        <p:spPr>
          <a:xfrm>
            <a:off x="8235894" y="3391974"/>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407FAE8-E312-4CA7-B9E4-2E6ACC3E6A9F}"/>
              </a:ext>
            </a:extLst>
          </p:cNvPr>
          <p:cNvSpPr/>
          <p:nvPr/>
        </p:nvSpPr>
        <p:spPr>
          <a:xfrm>
            <a:off x="3101973" y="4410023"/>
            <a:ext cx="2136305" cy="6095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Unfriend </a:t>
            </a:r>
            <a:endParaRPr lang="en-US" sz="3200" b="1" dirty="0">
              <a:solidFill>
                <a:schemeClr val="tx1"/>
              </a:solidFill>
              <a:latin typeface="TimesNewRomanPS-BoldMT"/>
            </a:endParaRPr>
          </a:p>
        </p:txBody>
      </p:sp>
      <p:sp>
        <p:nvSpPr>
          <p:cNvPr id="17" name="Rectangle 16">
            <a:extLst>
              <a:ext uri="{FF2B5EF4-FFF2-40B4-BE49-F238E27FC236}">
                <a16:creationId xmlns:a16="http://schemas.microsoft.com/office/drawing/2014/main" id="{8CBA27C2-AE97-4D72-825D-C886EDAA4637}"/>
              </a:ext>
            </a:extLst>
          </p:cNvPr>
          <p:cNvSpPr/>
          <p:nvPr/>
        </p:nvSpPr>
        <p:spPr>
          <a:xfrm>
            <a:off x="6985778" y="4451429"/>
            <a:ext cx="869155" cy="6095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err="1">
                <a:solidFill>
                  <a:prstClr val="black"/>
                </a:solidFill>
                <a:latin typeface="TimesNewRomanPSMT"/>
              </a:rPr>
              <a:t>ly</a:t>
            </a:r>
            <a:r>
              <a:rPr lang="en-GB" sz="3200" b="1" dirty="0">
                <a:solidFill>
                  <a:prstClr val="black"/>
                </a:solidFill>
                <a:latin typeface="TimesNewRomanPSMT"/>
              </a:rPr>
              <a:t> </a:t>
            </a:r>
            <a:endParaRPr lang="en-US" sz="3200" b="1" dirty="0">
              <a:solidFill>
                <a:schemeClr val="tx1"/>
              </a:solidFill>
              <a:latin typeface="TimesNewRomanPS-BoldMT"/>
            </a:endParaRPr>
          </a:p>
        </p:txBody>
      </p:sp>
      <p:sp>
        <p:nvSpPr>
          <p:cNvPr id="19" name="Equals 18">
            <a:extLst>
              <a:ext uri="{FF2B5EF4-FFF2-40B4-BE49-F238E27FC236}">
                <a16:creationId xmlns:a16="http://schemas.microsoft.com/office/drawing/2014/main" id="{D04EE8D2-2ED0-4F0C-A06B-BD4803B8407A}"/>
              </a:ext>
            </a:extLst>
          </p:cNvPr>
          <p:cNvSpPr/>
          <p:nvPr/>
        </p:nvSpPr>
        <p:spPr>
          <a:xfrm>
            <a:off x="8190068" y="4327902"/>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EE44A056-4C94-49F9-9DB2-FBEEFF088A80}"/>
              </a:ext>
            </a:extLst>
          </p:cNvPr>
          <p:cNvSpPr/>
          <p:nvPr/>
        </p:nvSpPr>
        <p:spPr>
          <a:xfrm>
            <a:off x="9268171" y="4463850"/>
            <a:ext cx="2254365" cy="6095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Unfriendly</a:t>
            </a:r>
          </a:p>
        </p:txBody>
      </p:sp>
      <p:sp>
        <p:nvSpPr>
          <p:cNvPr id="21" name="Cross 20">
            <a:extLst>
              <a:ext uri="{FF2B5EF4-FFF2-40B4-BE49-F238E27FC236}">
                <a16:creationId xmlns:a16="http://schemas.microsoft.com/office/drawing/2014/main" id="{0538510B-346E-4FD8-AFCA-CCAD44BD1485}"/>
              </a:ext>
            </a:extLst>
          </p:cNvPr>
          <p:cNvSpPr/>
          <p:nvPr/>
        </p:nvSpPr>
        <p:spPr>
          <a:xfrm>
            <a:off x="2088295" y="2662701"/>
            <a:ext cx="914400" cy="871458"/>
          </a:xfrm>
          <a:prstGeom prst="plus">
            <a:avLst>
              <a:gd name="adj" fmla="val 3871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a:extLst>
              <a:ext uri="{FF2B5EF4-FFF2-40B4-BE49-F238E27FC236}">
                <a16:creationId xmlns:a16="http://schemas.microsoft.com/office/drawing/2014/main" id="{06A781E6-8DF0-49E8-BE7E-4F050191BC16}"/>
              </a:ext>
            </a:extLst>
          </p:cNvPr>
          <p:cNvSpPr/>
          <p:nvPr/>
        </p:nvSpPr>
        <p:spPr>
          <a:xfrm>
            <a:off x="5439263" y="2726105"/>
            <a:ext cx="914400" cy="871458"/>
          </a:xfrm>
          <a:prstGeom prst="plus">
            <a:avLst>
              <a:gd name="adj" fmla="val 3871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a:extLst>
              <a:ext uri="{FF2B5EF4-FFF2-40B4-BE49-F238E27FC236}">
                <a16:creationId xmlns:a16="http://schemas.microsoft.com/office/drawing/2014/main" id="{4FBF455D-29DF-4A57-AC2D-1133E05EC306}"/>
              </a:ext>
            </a:extLst>
          </p:cNvPr>
          <p:cNvSpPr/>
          <p:nvPr/>
        </p:nvSpPr>
        <p:spPr>
          <a:xfrm>
            <a:off x="5654828" y="4401178"/>
            <a:ext cx="914400" cy="871458"/>
          </a:xfrm>
          <a:prstGeom prst="plus">
            <a:avLst>
              <a:gd name="adj" fmla="val 3871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0F1A1CA-E4DA-4BAF-877A-6CABB90CE296}"/>
              </a:ext>
            </a:extLst>
          </p:cNvPr>
          <p:cNvSpPr/>
          <p:nvPr/>
        </p:nvSpPr>
        <p:spPr>
          <a:xfrm>
            <a:off x="2155569" y="5437286"/>
            <a:ext cx="8641987" cy="87145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C00000"/>
                </a:solidFill>
                <a:latin typeface="Elephant" panose="02020904090505020303" pitchFamily="18" charset="0"/>
              </a:rPr>
              <a:t>This is  Affixation</a:t>
            </a:r>
          </a:p>
        </p:txBody>
      </p:sp>
    </p:spTree>
    <p:extLst>
      <p:ext uri="{BB962C8B-B14F-4D97-AF65-F5344CB8AC3E}">
        <p14:creationId xmlns:p14="http://schemas.microsoft.com/office/powerpoint/2010/main" val="774228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anim calcmode="lin" valueType="num">
                                      <p:cBhvr>
                                        <p:cTn id="73" dur="1000" fill="hold"/>
                                        <p:tgtEl>
                                          <p:spTgt spid="6"/>
                                        </p:tgtEl>
                                        <p:attrNameLst>
                                          <p:attrName>ppt_x</p:attrName>
                                        </p:attrNameLst>
                                      </p:cBhvr>
                                      <p:tavLst>
                                        <p:tav tm="0">
                                          <p:val>
                                            <p:strVal val="#ppt_x"/>
                                          </p:val>
                                        </p:tav>
                                        <p:tav tm="100000">
                                          <p:val>
                                            <p:strVal val="#ppt_x"/>
                                          </p:val>
                                        </p:tav>
                                      </p:tavLst>
                                    </p:anim>
                                    <p:anim calcmode="lin" valueType="num">
                                      <p:cBhvr>
                                        <p:cTn id="7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1000"/>
                                        <p:tgtEl>
                                          <p:spTgt spid="20"/>
                                        </p:tgtEl>
                                      </p:cBhvr>
                                    </p:animEffect>
                                    <p:anim calcmode="lin" valueType="num">
                                      <p:cBhvr>
                                        <p:cTn id="108" dur="1000" fill="hold"/>
                                        <p:tgtEl>
                                          <p:spTgt spid="20"/>
                                        </p:tgtEl>
                                        <p:attrNameLst>
                                          <p:attrName>ppt_x</p:attrName>
                                        </p:attrNameLst>
                                      </p:cBhvr>
                                      <p:tavLst>
                                        <p:tav tm="0">
                                          <p:val>
                                            <p:strVal val="#ppt_x"/>
                                          </p:val>
                                        </p:tav>
                                        <p:tav tm="100000">
                                          <p:val>
                                            <p:strVal val="#ppt_x"/>
                                          </p:val>
                                        </p:tav>
                                      </p:tavLst>
                                    </p:anim>
                                    <p:anim calcmode="lin" valueType="num">
                                      <p:cBhvr>
                                        <p:cTn id="10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repeatCount="300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0"/>
                                        <p:tgtEl>
                                          <p:spTgt spid="24"/>
                                        </p:tgtEl>
                                      </p:cBhvr>
                                    </p:animEffect>
                                    <p:anim calcmode="lin" valueType="num">
                                      <p:cBhvr>
                                        <p:cTn id="115" dur="5000" fill="hold"/>
                                        <p:tgtEl>
                                          <p:spTgt spid="24"/>
                                        </p:tgtEl>
                                        <p:attrNameLst>
                                          <p:attrName>ppt_x</p:attrName>
                                        </p:attrNameLst>
                                      </p:cBhvr>
                                      <p:tavLst>
                                        <p:tav tm="0">
                                          <p:val>
                                            <p:strVal val="#ppt_x"/>
                                          </p:val>
                                        </p:tav>
                                        <p:tav tm="100000">
                                          <p:val>
                                            <p:strVal val="#ppt_x"/>
                                          </p:val>
                                        </p:tav>
                                      </p:tavLst>
                                    </p:anim>
                                    <p:anim calcmode="lin" valueType="num">
                                      <p:cBhvr>
                                        <p:cTn id="116" dur="5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4"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13D4F37-84EC-41E9-9FD1-B05A8E1D0F07}"/>
              </a:ext>
            </a:extLst>
          </p:cNvPr>
          <p:cNvGraphicFramePr>
            <a:graphicFrameLocks noGrp="1"/>
          </p:cNvGraphicFramePr>
          <p:nvPr>
            <p:extLst>
              <p:ext uri="{D42A27DB-BD31-4B8C-83A1-F6EECF244321}">
                <p14:modId xmlns:p14="http://schemas.microsoft.com/office/powerpoint/2010/main" val="2226416136"/>
              </p:ext>
            </p:extLst>
          </p:nvPr>
        </p:nvGraphicFramePr>
        <p:xfrm>
          <a:off x="888206" y="819677"/>
          <a:ext cx="10415588" cy="4145280"/>
        </p:xfrm>
        <a:graphic>
          <a:graphicData uri="http://schemas.openxmlformats.org/drawingml/2006/table">
            <a:tbl>
              <a:tblPr firstRow="1" bandRow="1">
                <a:tableStyleId>{5C22544A-7EE6-4342-B048-85BDC9FD1C3A}</a:tableStyleId>
              </a:tblPr>
              <a:tblGrid>
                <a:gridCol w="2603897">
                  <a:extLst>
                    <a:ext uri="{9D8B030D-6E8A-4147-A177-3AD203B41FA5}">
                      <a16:colId xmlns:a16="http://schemas.microsoft.com/office/drawing/2014/main" val="1632398658"/>
                    </a:ext>
                  </a:extLst>
                </a:gridCol>
                <a:gridCol w="2182415">
                  <a:extLst>
                    <a:ext uri="{9D8B030D-6E8A-4147-A177-3AD203B41FA5}">
                      <a16:colId xmlns:a16="http://schemas.microsoft.com/office/drawing/2014/main" val="847980464"/>
                    </a:ext>
                  </a:extLst>
                </a:gridCol>
                <a:gridCol w="3514725">
                  <a:extLst>
                    <a:ext uri="{9D8B030D-6E8A-4147-A177-3AD203B41FA5}">
                      <a16:colId xmlns:a16="http://schemas.microsoft.com/office/drawing/2014/main" val="2960525616"/>
                    </a:ext>
                  </a:extLst>
                </a:gridCol>
                <a:gridCol w="2114551">
                  <a:extLst>
                    <a:ext uri="{9D8B030D-6E8A-4147-A177-3AD203B41FA5}">
                      <a16:colId xmlns:a16="http://schemas.microsoft.com/office/drawing/2014/main" val="437020106"/>
                    </a:ext>
                  </a:extLst>
                </a:gridCol>
              </a:tblGrid>
              <a:tr h="370840">
                <a:tc>
                  <a:txBody>
                    <a:bodyPr/>
                    <a:lstStyle/>
                    <a:p>
                      <a:r>
                        <a:rPr kumimoji="0" lang="en-GB" sz="2800" b="1" i="0" u="none" strike="noStrike" kern="1200" cap="none" spc="0" normalizeH="0" baseline="0" noProof="0" dirty="0">
                          <a:ln>
                            <a:noFill/>
                          </a:ln>
                          <a:solidFill>
                            <a:prstClr val="black"/>
                          </a:solidFill>
                          <a:effectLst/>
                          <a:uLnTx/>
                          <a:uFillTx/>
                          <a:latin typeface="TimesNewRomanPS-BoldMT"/>
                          <a:ea typeface="+mn-ea"/>
                          <a:cs typeface="+mn-cs"/>
                        </a:rPr>
                        <a:t>Word</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800" b="1" i="0" u="none" strike="noStrike" kern="1200" cap="none" spc="0" normalizeH="0" baseline="0" noProof="0" dirty="0">
                          <a:ln>
                            <a:noFill/>
                          </a:ln>
                          <a:solidFill>
                            <a:prstClr val="black"/>
                          </a:solidFill>
                          <a:effectLst/>
                          <a:uLnTx/>
                          <a:uFillTx/>
                          <a:latin typeface="TimesNewRomanPS-BoldMT"/>
                          <a:ea typeface="+mn-ea"/>
                          <a:cs typeface="+mn-cs"/>
                        </a:rPr>
                        <a:t>Prefix</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800" b="1" i="0" u="none" strike="noStrike" kern="1200" cap="none" spc="0" normalizeH="0" baseline="0" noProof="0" dirty="0">
                          <a:ln>
                            <a:noFill/>
                          </a:ln>
                          <a:solidFill>
                            <a:prstClr val="black"/>
                          </a:solidFill>
                          <a:effectLst/>
                          <a:uLnTx/>
                          <a:uFillTx/>
                          <a:latin typeface="TimesNewRomanPS-BoldMT"/>
                          <a:ea typeface="+mn-ea"/>
                          <a:cs typeface="+mn-cs"/>
                        </a:rPr>
                        <a:t>Root or root word</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800" b="1" i="0" u="none" strike="noStrike" kern="1200" cap="none" spc="0" normalizeH="0" baseline="0" noProof="0" dirty="0">
                          <a:ln>
                            <a:noFill/>
                          </a:ln>
                          <a:solidFill>
                            <a:prstClr val="black"/>
                          </a:solidFill>
                          <a:effectLst/>
                          <a:uLnTx/>
                          <a:uFillTx/>
                          <a:latin typeface="TimesNewRomanPS-BoldMT"/>
                          <a:ea typeface="+mn-ea"/>
                          <a:cs typeface="+mn-cs"/>
                        </a:rPr>
                        <a:t>Suffix</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460879"/>
                  </a:ext>
                </a:extLst>
              </a:tr>
              <a:tr h="370840">
                <a:tc>
                  <a:txBody>
                    <a:bodyPr/>
                    <a:lstStyle/>
                    <a:p>
                      <a:r>
                        <a:rPr kumimoji="0" lang="en-GB" sz="2800" b="0" i="0" u="none" strike="noStrike" kern="1200" cap="none" spc="0" normalizeH="0" baseline="0" noProof="0" dirty="0">
                          <a:ln>
                            <a:noFill/>
                          </a:ln>
                          <a:solidFill>
                            <a:prstClr val="black"/>
                          </a:solidFill>
                          <a:effectLst/>
                          <a:uLnTx/>
                          <a:uFillTx/>
                          <a:latin typeface="TimesNewRomanPSMT"/>
                          <a:ea typeface="+mn-ea"/>
                          <a:cs typeface="+mn-cs"/>
                        </a:rPr>
                        <a:t>Dislike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800" b="0" i="0" u="none" strike="noStrike" kern="1200" cap="none" spc="0" normalizeH="0" baseline="0" noProof="0" dirty="0">
                          <a:ln>
                            <a:noFill/>
                          </a:ln>
                          <a:solidFill>
                            <a:srgbClr val="FF0000"/>
                          </a:solidFill>
                          <a:effectLst/>
                          <a:uLnTx/>
                          <a:uFillTx/>
                          <a:latin typeface="TimesNewRomanPSMT"/>
                          <a:ea typeface="+mn-ea"/>
                          <a:cs typeface="+mn-cs"/>
                        </a:rPr>
                        <a:t>Dis</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imesNewRomanPSMT"/>
                          <a:ea typeface="+mn-ea"/>
                          <a:cs typeface="+mn-cs"/>
                        </a:rPr>
                        <a:t>      like</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C00000"/>
                          </a:solidFill>
                          <a:effectLst/>
                          <a:uLnTx/>
                          <a:uFillTx/>
                          <a:latin typeface="TimesNewRomanPSMT"/>
                          <a:ea typeface="+mn-ea"/>
                          <a:cs typeface="+mn-cs"/>
                        </a:rPr>
                        <a:t>No suffix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5859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Spiritless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MT"/>
                          <a:ea typeface="+mn-ea"/>
                          <a:cs typeface="+mn-cs"/>
                        </a:rPr>
                        <a:t>   No 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   Spirit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NewRomanPSMT"/>
                          <a:ea typeface="+mn-ea"/>
                          <a:cs typeface="+mn-cs"/>
                        </a:rPr>
                        <a:t>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31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Unfriendly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MT"/>
                          <a:ea typeface="+mn-ea"/>
                          <a:cs typeface="+mn-cs"/>
                        </a:rPr>
                        <a:t> 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  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NewRomanPSMT"/>
                          <a:ea typeface="+mn-ea"/>
                          <a:cs typeface="+mn-cs"/>
                        </a:rPr>
                        <a:t>   </a:t>
                      </a:r>
                      <a:r>
                        <a:rPr kumimoji="0" lang="en-US" sz="2800" b="0" i="0" u="none" strike="noStrike" kern="1200" cap="none" spc="0" normalizeH="0" baseline="0" noProof="0" dirty="0" err="1">
                          <a:ln>
                            <a:noFill/>
                          </a:ln>
                          <a:solidFill>
                            <a:srgbClr val="C00000"/>
                          </a:solidFill>
                          <a:effectLst/>
                          <a:uLnTx/>
                          <a:uFillTx/>
                          <a:latin typeface="TimesNewRomanPSMT"/>
                          <a:ea typeface="+mn-ea"/>
                          <a:cs typeface="+mn-cs"/>
                        </a:rPr>
                        <a:t>ly</a:t>
                      </a:r>
                      <a:endParaRPr kumimoji="0" lang="en-US"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982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Unhappy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MT"/>
                          <a:ea typeface="+mn-ea"/>
                          <a:cs typeface="+mn-cs"/>
                        </a:rPr>
                        <a:t> 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 happy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C00000"/>
                          </a:solidFill>
                          <a:effectLst/>
                          <a:uLnTx/>
                          <a:uFillTx/>
                          <a:latin typeface="TimesNewRomanPSMT"/>
                          <a:ea typeface="+mn-ea"/>
                          <a:cs typeface="+mn-cs"/>
                        </a:rPr>
                        <a:t>No suffix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56997"/>
                  </a:ext>
                </a:extLst>
              </a:tr>
              <a:tr h="370840">
                <a:tc>
                  <a:txBody>
                    <a:bodyPr/>
                    <a:lstStyle/>
                    <a:p>
                      <a:r>
                        <a:rPr lang="en-US" sz="2800" b="0" i="0" u="none" strike="noStrike" baseline="0" dirty="0">
                          <a:latin typeface="TimesNewRomanPSMT"/>
                        </a:rPr>
                        <a:t>Unsupportive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MT"/>
                          <a:ea typeface="+mn-ea"/>
                          <a:cs typeface="+mn-cs"/>
                        </a:rPr>
                        <a:t> Un</a:t>
                      </a:r>
                      <a:endParaRPr kumimoji="0" lang="en-US" sz="2800" b="0" i="0" u="none" strike="noStrike" kern="1200" cap="none" spc="0" normalizeH="0" baseline="0" noProof="0" dirty="0">
                        <a:ln>
                          <a:noFill/>
                        </a:ln>
                        <a:solidFill>
                          <a:srgbClr val="FF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 Support</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NewRomanPSMT"/>
                          <a:ea typeface="+mn-ea"/>
                          <a:cs typeface="+mn-cs"/>
                        </a:rPr>
                        <a:t>  </a:t>
                      </a:r>
                      <a:r>
                        <a:rPr kumimoji="0" lang="en-US" sz="2800" b="0" i="0" u="none" strike="noStrike" kern="1200" cap="none" spc="0" normalizeH="0" baseline="0" noProof="0" dirty="0" err="1">
                          <a:ln>
                            <a:noFill/>
                          </a:ln>
                          <a:solidFill>
                            <a:srgbClr val="C00000"/>
                          </a:solidFill>
                          <a:effectLst/>
                          <a:uLnTx/>
                          <a:uFillTx/>
                          <a:latin typeface="TimesNewRomanPSMT"/>
                          <a:ea typeface="+mn-ea"/>
                          <a:cs typeface="+mn-cs"/>
                        </a:rPr>
                        <a:t>ive</a:t>
                      </a:r>
                      <a:endParaRPr kumimoji="0" lang="en-US" sz="2800" b="0" i="0" u="none" strike="noStrike" kern="1200" cap="none" spc="0" normalizeH="0" baseline="0" noProof="0" dirty="0">
                        <a:ln>
                          <a:noFill/>
                        </a:ln>
                        <a:solidFill>
                          <a:srgbClr val="C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754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Uncomfortable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MT"/>
                          <a:ea typeface="+mn-ea"/>
                          <a:cs typeface="+mn-cs"/>
                        </a:rPr>
                        <a:t>  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  comfortable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NewRomanPSMT"/>
                          <a:ea typeface="+mn-ea"/>
                          <a:cs typeface="+mn-cs"/>
                        </a:rPr>
                        <a:t>  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117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MT"/>
                          <a:ea typeface="+mn-ea"/>
                          <a:cs typeface="+mn-cs"/>
                        </a:rPr>
                        <a:t> 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  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C00000"/>
                          </a:solidFill>
                          <a:effectLst/>
                          <a:uLnTx/>
                          <a:uFillTx/>
                          <a:latin typeface="TimesNewRomanPSMT"/>
                          <a:ea typeface="+mn-ea"/>
                          <a:cs typeface="+mn-cs"/>
                        </a:rPr>
                        <a:t>No suffix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518536"/>
                  </a:ext>
                </a:extLst>
              </a:tr>
            </a:tbl>
          </a:graphicData>
        </a:graphic>
      </p:graphicFrame>
    </p:spTree>
    <p:extLst>
      <p:ext uri="{BB962C8B-B14F-4D97-AF65-F5344CB8AC3E}">
        <p14:creationId xmlns:p14="http://schemas.microsoft.com/office/powerpoint/2010/main" val="1906749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3EC50-40A4-E093-B30C-B4B0365921DE}"/>
              </a:ext>
            </a:extLst>
          </p:cNvPr>
          <p:cNvSpPr txBox="1"/>
          <p:nvPr/>
        </p:nvSpPr>
        <p:spPr>
          <a:xfrm>
            <a:off x="393895" y="1029865"/>
            <a:ext cx="11662117" cy="2862322"/>
          </a:xfrm>
          <a:prstGeom prst="rect">
            <a:avLst/>
          </a:prstGeom>
          <a:solidFill>
            <a:srgbClr val="002060"/>
          </a:solidFill>
        </p:spPr>
        <p:txBody>
          <a:bodyPr wrap="square">
            <a:spAutoFit/>
          </a:bodyPr>
          <a:lstStyle/>
          <a:p>
            <a:pPr algn="l"/>
            <a:r>
              <a:rPr lang="en-GB" sz="3600" b="1" i="0" u="none" strike="noStrike" baseline="0" dirty="0">
                <a:solidFill>
                  <a:schemeClr val="bg1"/>
                </a:solidFill>
                <a:latin typeface="TimesNewRomanPS-BoldMT"/>
              </a:rPr>
              <a:t>2.3 In pairs/groups, read the passage given below and discuss what prefixes and suffixes you will add to the underlined root words to make the sentences meaningful. Note that you may need to add only prefixes or suffixes, and for some words you may need to add the both.</a:t>
            </a:r>
            <a:endParaRPr lang="en-US" sz="3600" dirty="0">
              <a:solidFill>
                <a:schemeClr val="bg1"/>
              </a:solidFill>
            </a:endParaRPr>
          </a:p>
        </p:txBody>
      </p:sp>
    </p:spTree>
    <p:extLst>
      <p:ext uri="{BB962C8B-B14F-4D97-AF65-F5344CB8AC3E}">
        <p14:creationId xmlns:p14="http://schemas.microsoft.com/office/powerpoint/2010/main" val="27807880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999620-312E-4B94-B79C-BF48E896DEC3}"/>
              </a:ext>
            </a:extLst>
          </p:cNvPr>
          <p:cNvSpPr txBox="1"/>
          <p:nvPr/>
        </p:nvSpPr>
        <p:spPr>
          <a:xfrm>
            <a:off x="180975" y="302924"/>
            <a:ext cx="11830050" cy="5509200"/>
          </a:xfrm>
          <a:prstGeom prst="rect">
            <a:avLst/>
          </a:prstGeom>
          <a:blipFill>
            <a:blip r:embed="rId2"/>
            <a:tile tx="0" ty="0" sx="100000" sy="100000" flip="none" algn="tl"/>
          </a:blipFill>
          <a:ln>
            <a:solidFill>
              <a:srgbClr val="002060"/>
            </a:solidFill>
          </a:ln>
        </p:spPr>
        <p:txBody>
          <a:bodyPr wrap="square">
            <a:spAutoFit/>
          </a:bodyPr>
          <a:lstStyle/>
          <a:p>
            <a:pPr algn="just"/>
            <a:r>
              <a:rPr lang="en-US" sz="3200" b="1" i="0" u="none" strike="noStrike" baseline="0" dirty="0">
                <a:latin typeface="TimesNewRomanPSMT"/>
              </a:rPr>
              <a:t>                               Our Unique Team</a:t>
            </a:r>
          </a:p>
          <a:p>
            <a:pPr algn="just"/>
            <a:r>
              <a:rPr lang="en-GB" sz="3200" b="0" i="0" u="none" strike="noStrike" baseline="0" dirty="0">
                <a:latin typeface="TimesNewRomanPSMT"/>
              </a:rPr>
              <a:t>I am a great fan of cricket. I am also a member of our local cricket team. Every holiday we play cricket. On a summer evening, we all were 1) </a:t>
            </a:r>
            <a:r>
              <a:rPr lang="en-GB" sz="3200" b="0" i="0" u="sng" strike="noStrike" baseline="0" dirty="0">
                <a:solidFill>
                  <a:srgbClr val="FF0000"/>
                </a:solidFill>
                <a:latin typeface="TimesNewRomanPSMT"/>
              </a:rPr>
              <a:t>enjoy</a:t>
            </a:r>
            <a:r>
              <a:rPr lang="en-GB" sz="3200" b="0" i="0" u="none" strike="noStrike" baseline="0" dirty="0">
                <a:latin typeface="TimesNewRomanPSMT"/>
              </a:rPr>
              <a:t> our holidays by 2) </a:t>
            </a:r>
            <a:r>
              <a:rPr lang="en-GB" sz="3200" b="0" i="0" u="sng" strike="noStrike" baseline="0" dirty="0">
                <a:solidFill>
                  <a:srgbClr val="FF0000"/>
                </a:solidFill>
                <a:latin typeface="TimesNewRomanPSMT"/>
              </a:rPr>
              <a:t>watch</a:t>
            </a:r>
            <a:r>
              <a:rPr lang="en-GB" sz="3200" b="0" i="0" u="none" strike="noStrike" baseline="0" dirty="0">
                <a:latin typeface="TimesNewRomanPSMT"/>
              </a:rPr>
              <a:t> a cricket match with a neighbouring team. We were very tense about our team’s 3)</a:t>
            </a:r>
            <a:r>
              <a:rPr lang="en-GB" sz="3200" b="0" i="0" u="none" strike="noStrike" baseline="0" dirty="0">
                <a:solidFill>
                  <a:srgbClr val="FF0000"/>
                </a:solidFill>
                <a:latin typeface="TimesNewRomanPSMT"/>
              </a:rPr>
              <a:t> </a:t>
            </a:r>
            <a:r>
              <a:rPr lang="en-GB" sz="3200" b="0" i="0" u="sng" strike="noStrike" baseline="0" dirty="0">
                <a:solidFill>
                  <a:srgbClr val="FF0000"/>
                </a:solidFill>
                <a:latin typeface="TimesNewRomanPSMT"/>
              </a:rPr>
              <a:t>perform </a:t>
            </a:r>
            <a:r>
              <a:rPr lang="en-GB" sz="3200" b="0" i="0" u="none" strike="noStrike" baseline="0" dirty="0">
                <a:latin typeface="TimesNewRomanPSMT"/>
              </a:rPr>
              <a:t>though we had two great players, Nabil and Junayed. I still could remember the day we got Junayed as a 4)</a:t>
            </a:r>
            <a:r>
              <a:rPr lang="en-GB" sz="3200" b="0" i="0" u="none" strike="noStrike" baseline="0" dirty="0">
                <a:solidFill>
                  <a:srgbClr val="FF0000"/>
                </a:solidFill>
                <a:latin typeface="TimesNewRomanPSMT"/>
              </a:rPr>
              <a:t> </a:t>
            </a:r>
            <a:r>
              <a:rPr lang="en-GB" sz="3200" b="0" i="0" u="sng" strike="noStrike" baseline="0" dirty="0">
                <a:solidFill>
                  <a:srgbClr val="FF0000"/>
                </a:solidFill>
                <a:latin typeface="TimesNewRomanPSMT"/>
              </a:rPr>
              <a:t>play</a:t>
            </a:r>
            <a:r>
              <a:rPr lang="en-GB" sz="3200" b="0" i="0" u="none" strike="noStrike" baseline="0" dirty="0">
                <a:solidFill>
                  <a:srgbClr val="FF0000"/>
                </a:solidFill>
                <a:latin typeface="TimesNewRomanPSMT"/>
              </a:rPr>
              <a:t> </a:t>
            </a:r>
            <a:r>
              <a:rPr lang="en-GB" sz="3200" b="0" i="0" u="none" strike="noStrike" baseline="0" dirty="0">
                <a:latin typeface="TimesNewRomanPSMT"/>
              </a:rPr>
              <a:t>in our team. In the evening we were playing. When it came to Nabil’s turn to bat, we got scared as he was known for his long shots. He used to bat so hard that we often  ended up losing the ball. Today was no different, Nabil hit the ball and it broke a 5) </a:t>
            </a:r>
            <a:r>
              <a:rPr lang="en-GB" sz="3200" b="0" i="0" u="sng" strike="noStrike" baseline="0" dirty="0">
                <a:solidFill>
                  <a:srgbClr val="FF0000"/>
                </a:solidFill>
                <a:latin typeface="TimesNewRomanPSMT"/>
              </a:rPr>
              <a:t>wind</a:t>
            </a:r>
            <a:r>
              <a:rPr lang="en-GB" sz="3200" b="0" i="0" u="none" strike="noStrike" baseline="0" dirty="0">
                <a:latin typeface="TimesNewRomanPSMT"/>
              </a:rPr>
              <a:t> of the 6) </a:t>
            </a:r>
            <a:r>
              <a:rPr lang="en-GB" sz="3200" b="0" i="0" u="sng" strike="noStrike" baseline="0" dirty="0">
                <a:solidFill>
                  <a:srgbClr val="FF0000"/>
                </a:solidFill>
                <a:latin typeface="TimesNewRomanPSMT"/>
              </a:rPr>
              <a:t>near</a:t>
            </a:r>
            <a:r>
              <a:rPr lang="en-GB" sz="3200" b="0" i="0" u="none" strike="noStrike" baseline="0" dirty="0">
                <a:latin typeface="TimesNewRomanPSMT"/>
              </a:rPr>
              <a:t> a building. </a:t>
            </a:r>
            <a:endParaRPr lang="en-US" sz="3200" b="0" i="0" u="none" strike="noStrike" baseline="0" dirty="0">
              <a:latin typeface="TimesNewRomanPSMT"/>
            </a:endParaRPr>
          </a:p>
        </p:txBody>
      </p:sp>
    </p:spTree>
    <p:extLst>
      <p:ext uri="{BB962C8B-B14F-4D97-AF65-F5344CB8AC3E}">
        <p14:creationId xmlns:p14="http://schemas.microsoft.com/office/powerpoint/2010/main" val="2851158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999620-312E-4B94-B79C-BF48E896DEC3}"/>
              </a:ext>
            </a:extLst>
          </p:cNvPr>
          <p:cNvSpPr txBox="1"/>
          <p:nvPr/>
        </p:nvSpPr>
        <p:spPr>
          <a:xfrm>
            <a:off x="0" y="460088"/>
            <a:ext cx="12034837" cy="5509200"/>
          </a:xfrm>
          <a:prstGeom prst="rect">
            <a:avLst/>
          </a:prstGeom>
          <a:blipFill>
            <a:blip r:embed="rId2"/>
            <a:tile tx="0" ty="0" sx="100000" sy="100000" flip="none" algn="tl"/>
          </a:blipFill>
          <a:ln>
            <a:solidFill>
              <a:srgbClr val="002060"/>
            </a:solidFill>
          </a:ln>
        </p:spPr>
        <p:txBody>
          <a:bodyPr wrap="square">
            <a:spAutoFit/>
          </a:bodyPr>
          <a:lstStyle/>
          <a:p>
            <a:pPr algn="just"/>
            <a:r>
              <a:rPr lang="en-GB" sz="3200" b="0" i="0" u="none" strike="noStrike" baseline="0" dirty="0">
                <a:solidFill>
                  <a:srgbClr val="000000"/>
                </a:solidFill>
                <a:latin typeface="TimesNewRomanPSMT"/>
              </a:rPr>
              <a:t>All of us ran from the spot fearing that we would be given a nice scolding. But Nabil didn’t move and he stood 7) </a:t>
            </a:r>
            <a:r>
              <a:rPr lang="en-GB" sz="3200" b="0" i="0" u="sng" strike="noStrike" baseline="0" dirty="0">
                <a:solidFill>
                  <a:srgbClr val="FF0000"/>
                </a:solidFill>
                <a:latin typeface="TimesNewRomanPSMT"/>
              </a:rPr>
              <a:t>proud</a:t>
            </a:r>
            <a:r>
              <a:rPr lang="en-GB" sz="3200" b="0" i="0" u="none" strike="noStrike" baseline="0" dirty="0">
                <a:solidFill>
                  <a:srgbClr val="000000"/>
                </a:solidFill>
                <a:latin typeface="TimesNewRomanPSMT"/>
              </a:rPr>
              <a:t> with the bat in his hand. A few minutes later a young boy came down with the ball. He introduced himself as Junayed and gave the ball to Nabil. As Junayed turned around, Nabil said thank you to him but he didn’t respond. Nabil patted his shoulder and said thank you to him once again. This time the boy read his lips and replied 8) </a:t>
            </a:r>
            <a:r>
              <a:rPr lang="en-GB" sz="3200" b="0" i="0" u="sng" strike="noStrike" baseline="0" dirty="0">
                <a:solidFill>
                  <a:srgbClr val="FF0000"/>
                </a:solidFill>
                <a:latin typeface="TimesNewRomanPSMT"/>
              </a:rPr>
              <a:t>come</a:t>
            </a:r>
            <a:r>
              <a:rPr lang="en-GB" sz="3200" b="0" i="0" u="none" strike="noStrike" baseline="0" dirty="0">
                <a:solidFill>
                  <a:srgbClr val="000000"/>
                </a:solidFill>
                <a:latin typeface="TimesNewRomanPSMT"/>
              </a:rPr>
              <a:t>. He then told Nabil that he had lost his power of listening when he was young. Nabil asked him if he would like to play with them. He agreed 9) </a:t>
            </a:r>
            <a:r>
              <a:rPr lang="en-GB" sz="3200" b="0" i="0" u="sng" strike="noStrike" baseline="0" dirty="0">
                <a:solidFill>
                  <a:srgbClr val="FF0000"/>
                </a:solidFill>
                <a:latin typeface="TimesNewRomanPSMT"/>
              </a:rPr>
              <a:t>happy.</a:t>
            </a:r>
            <a:r>
              <a:rPr lang="en-GB" sz="3200" b="0" i="0" u="none" strike="noStrike" baseline="0" dirty="0">
                <a:solidFill>
                  <a:srgbClr val="000000"/>
                </a:solidFill>
                <a:latin typeface="TimesNewRomanPSMT"/>
              </a:rPr>
              <a:t> Since then, he has been giving a tough 10) </a:t>
            </a:r>
            <a:r>
              <a:rPr lang="en-GB" sz="3200" b="0" i="0" u="sng" strike="noStrike" baseline="0" dirty="0">
                <a:solidFill>
                  <a:srgbClr val="FF0000"/>
                </a:solidFill>
                <a:latin typeface="TimesNewRomanPSMT"/>
              </a:rPr>
              <a:t>test</a:t>
            </a:r>
            <a:r>
              <a:rPr lang="en-GB" sz="3200" b="0" i="0" u="none" strike="noStrike" baseline="0" dirty="0">
                <a:solidFill>
                  <a:srgbClr val="000000"/>
                </a:solidFill>
                <a:latin typeface="TimesNewRomanPSMT"/>
              </a:rPr>
              <a:t> to Nabil in breaking window panes with his </a:t>
            </a:r>
            <a:r>
              <a:rPr lang="en-US" sz="3200" b="0" i="0" u="none" strike="noStrike" baseline="0" dirty="0">
                <a:solidFill>
                  <a:srgbClr val="000000"/>
                </a:solidFill>
                <a:latin typeface="TimesNewRomanPSMT"/>
              </a:rPr>
              <a:t>long shots.</a:t>
            </a:r>
          </a:p>
        </p:txBody>
      </p:sp>
    </p:spTree>
    <p:extLst>
      <p:ext uri="{BB962C8B-B14F-4D97-AF65-F5344CB8AC3E}">
        <p14:creationId xmlns:p14="http://schemas.microsoft.com/office/powerpoint/2010/main" val="3424720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8188A44-AFC7-4878-8147-13548D4C6FD1}"/>
              </a:ext>
            </a:extLst>
          </p:cNvPr>
          <p:cNvGraphicFramePr>
            <a:graphicFrameLocks noGrp="1"/>
          </p:cNvGraphicFramePr>
          <p:nvPr>
            <p:extLst>
              <p:ext uri="{D42A27DB-BD31-4B8C-83A1-F6EECF244321}">
                <p14:modId xmlns:p14="http://schemas.microsoft.com/office/powerpoint/2010/main" val="3938608992"/>
              </p:ext>
            </p:extLst>
          </p:nvPr>
        </p:nvGraphicFramePr>
        <p:xfrm>
          <a:off x="1931193" y="365018"/>
          <a:ext cx="8741569" cy="5699760"/>
        </p:xfrm>
        <a:graphic>
          <a:graphicData uri="http://schemas.openxmlformats.org/drawingml/2006/table">
            <a:tbl>
              <a:tblPr firstRow="1" bandRow="1">
                <a:tableStyleId>{5C22544A-7EE6-4342-B048-85BDC9FD1C3A}</a:tableStyleId>
              </a:tblPr>
              <a:tblGrid>
                <a:gridCol w="1640794">
                  <a:extLst>
                    <a:ext uri="{9D8B030D-6E8A-4147-A177-3AD203B41FA5}">
                      <a16:colId xmlns:a16="http://schemas.microsoft.com/office/drawing/2014/main" val="1632398658"/>
                    </a:ext>
                  </a:extLst>
                </a:gridCol>
                <a:gridCol w="2985975">
                  <a:extLst>
                    <a:ext uri="{9D8B030D-6E8A-4147-A177-3AD203B41FA5}">
                      <a16:colId xmlns:a16="http://schemas.microsoft.com/office/drawing/2014/main" val="847980464"/>
                    </a:ext>
                  </a:extLst>
                </a:gridCol>
                <a:gridCol w="1162972">
                  <a:extLst>
                    <a:ext uri="{9D8B030D-6E8A-4147-A177-3AD203B41FA5}">
                      <a16:colId xmlns:a16="http://schemas.microsoft.com/office/drawing/2014/main" val="2960525616"/>
                    </a:ext>
                  </a:extLst>
                </a:gridCol>
                <a:gridCol w="2951828">
                  <a:extLst>
                    <a:ext uri="{9D8B030D-6E8A-4147-A177-3AD203B41FA5}">
                      <a16:colId xmlns:a16="http://schemas.microsoft.com/office/drawing/2014/main" val="4370201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NewRomanPS-BoldMT"/>
                          <a:ea typeface="+mn-ea"/>
                          <a:cs typeface="+mn-cs"/>
                        </a:rPr>
                        <a:t>Prefix</a:t>
                      </a:r>
                      <a:endParaRPr kumimoji="0" lang="en-US" sz="28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NewRomanPS-BoldMT"/>
                          <a:ea typeface="+mn-ea"/>
                          <a:cs typeface="+mn-cs"/>
                        </a:rPr>
                        <a:t>Root or root word</a:t>
                      </a:r>
                      <a:endParaRPr kumimoji="0" lang="en-US" sz="28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NewRomanPS-BoldMT"/>
                          <a:ea typeface="+mn-ea"/>
                          <a:cs typeface="+mn-cs"/>
                        </a:rPr>
                        <a:t>Suffix</a:t>
                      </a:r>
                      <a:endParaRPr kumimoji="0" lang="en-US" sz="2800" b="1"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rgbClr val="002060"/>
                          </a:solidFill>
                          <a:latin typeface="TimesNewRomanPSMT"/>
                        </a:rPr>
                        <a:t>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460879"/>
                  </a:ext>
                </a:extLst>
              </a:tr>
              <a:tr h="37084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Enjoy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err="1">
                          <a:ln>
                            <a:noFill/>
                          </a:ln>
                          <a:solidFill>
                            <a:prstClr val="black"/>
                          </a:solidFill>
                          <a:effectLst/>
                          <a:uLnTx/>
                          <a:uFillTx/>
                          <a:latin typeface="TimesNewRomanPSMT"/>
                          <a:ea typeface="+mn-ea"/>
                          <a:cs typeface="+mn-cs"/>
                        </a:rPr>
                        <a:t>ing</a:t>
                      </a: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Enjoying</a:t>
                      </a:r>
                      <a:endParaRPr kumimoji="0" lang="en-GB"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5859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Watch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err="1">
                          <a:ln>
                            <a:noFill/>
                          </a:ln>
                          <a:solidFill>
                            <a:prstClr val="black"/>
                          </a:solidFill>
                          <a:effectLst/>
                          <a:uLnTx/>
                          <a:uFillTx/>
                          <a:latin typeface="TimesNewRomanPSMT"/>
                          <a:ea typeface="+mn-ea"/>
                          <a:cs typeface="+mn-cs"/>
                        </a:rPr>
                        <a:t>ing</a:t>
                      </a: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Watching</a:t>
                      </a:r>
                      <a:endParaRPr kumimoji="0" lang="en-US"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31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Perform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Performance</a:t>
                      </a:r>
                      <a:endParaRPr kumimoji="0" lang="en-US"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982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Player</a:t>
                      </a:r>
                      <a:endParaRPr kumimoji="0" lang="en-GB"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56997"/>
                  </a:ext>
                </a:extLst>
              </a:tr>
              <a:tr h="37084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Win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err="1">
                          <a:ln>
                            <a:noFill/>
                          </a:ln>
                          <a:solidFill>
                            <a:prstClr val="black"/>
                          </a:solidFill>
                          <a:effectLst/>
                          <a:uLnTx/>
                          <a:uFillTx/>
                          <a:latin typeface="TimesNewRomanPSMT"/>
                          <a:ea typeface="+mn-ea"/>
                          <a:cs typeface="+mn-cs"/>
                        </a:rPr>
                        <a:t>dow</a:t>
                      </a: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Window</a:t>
                      </a:r>
                      <a:endParaRPr kumimoji="0" lang="en-US" sz="2800" b="0" i="0" u="none" strike="noStrike" kern="1200" cap="none" spc="0" normalizeH="0" baseline="0" noProof="0" dirty="0">
                        <a:ln>
                          <a:noFill/>
                        </a:ln>
                        <a:solidFill>
                          <a:srgbClr val="C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754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Near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Nearby</a:t>
                      </a:r>
                      <a:endParaRPr kumimoji="0" lang="en-US"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117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Proud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err="1">
                          <a:ln>
                            <a:noFill/>
                          </a:ln>
                          <a:solidFill>
                            <a:prstClr val="black"/>
                          </a:solidFill>
                          <a:effectLst/>
                          <a:uLnTx/>
                          <a:uFillTx/>
                          <a:latin typeface="TimesNewRomanPSMT"/>
                          <a:ea typeface="+mn-ea"/>
                          <a:cs typeface="+mn-cs"/>
                        </a:rPr>
                        <a:t>ly</a:t>
                      </a: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Proudly</a:t>
                      </a:r>
                      <a:endParaRPr kumimoji="0" lang="en-GB"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518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err="1">
                          <a:ln>
                            <a:noFill/>
                          </a:ln>
                          <a:solidFill>
                            <a:prstClr val="black"/>
                          </a:solidFill>
                          <a:effectLst/>
                          <a:uLnTx/>
                          <a:uFillTx/>
                          <a:latin typeface="TimesNewRomanPSMT"/>
                          <a:ea typeface="+mn-ea"/>
                          <a:cs typeface="+mn-cs"/>
                        </a:rPr>
                        <a:t>Wel</a:t>
                      </a: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Welcome</a:t>
                      </a:r>
                      <a:endParaRPr kumimoji="0" lang="en-GB"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2997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Happy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NewRomanPSMT"/>
                          <a:ea typeface="+mn-ea"/>
                          <a:cs typeface="+mn-cs"/>
                        </a:rPr>
                        <a:t>ily</a:t>
                      </a: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Happily</a:t>
                      </a:r>
                      <a:endParaRPr kumimoji="0" lang="en-GB"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2294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 </a:t>
                      </a:r>
                      <a:r>
                        <a:rPr kumimoji="0" lang="en-US" sz="2800" b="0" i="0" u="none" strike="noStrike" kern="1200" cap="none" spc="0" normalizeH="0" baseline="0" noProof="0" dirty="0" err="1">
                          <a:ln>
                            <a:noFill/>
                          </a:ln>
                          <a:solidFill>
                            <a:prstClr val="black"/>
                          </a:solidFill>
                          <a:effectLst/>
                          <a:uLnTx/>
                          <a:uFillTx/>
                          <a:latin typeface="TimesNewRomanPSMT"/>
                          <a:ea typeface="+mn-ea"/>
                          <a:cs typeface="+mn-cs"/>
                        </a:rPr>
                        <a:t>ing</a:t>
                      </a:r>
                      <a:endParaRPr kumimoji="0" lang="en-US" sz="2800" b="0" i="0" u="none" strike="noStrike" kern="1200" cap="none" spc="0" normalizeH="0" baseline="0" noProof="0" dirty="0">
                        <a:ln>
                          <a:noFill/>
                        </a:ln>
                        <a:solidFill>
                          <a:prstClr val="black"/>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NewRomanPSMT"/>
                          <a:ea typeface="+mn-ea"/>
                          <a:cs typeface="+mn-cs"/>
                        </a:rPr>
                        <a:t>Testing</a:t>
                      </a:r>
                      <a:endParaRPr kumimoji="0" lang="en-GB" sz="2800" b="0" i="0" u="none" strike="noStrike" kern="1200" cap="none" spc="0" normalizeH="0" baseline="0" noProof="0" dirty="0">
                        <a:ln>
                          <a:noFill/>
                        </a:ln>
                        <a:solidFill>
                          <a:srgbClr val="C0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1855336"/>
                  </a:ext>
                </a:extLst>
              </a:tr>
            </a:tbl>
          </a:graphicData>
        </a:graphic>
      </p:graphicFrame>
    </p:spTree>
    <p:extLst>
      <p:ext uri="{BB962C8B-B14F-4D97-AF65-F5344CB8AC3E}">
        <p14:creationId xmlns:p14="http://schemas.microsoft.com/office/powerpoint/2010/main" val="223609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3E635F-DAAC-4646-B632-12023D8EA14A}"/>
              </a:ext>
            </a:extLst>
          </p:cNvPr>
          <p:cNvSpPr txBox="1"/>
          <p:nvPr/>
        </p:nvSpPr>
        <p:spPr>
          <a:xfrm>
            <a:off x="226255" y="2044755"/>
            <a:ext cx="11429999" cy="2554545"/>
          </a:xfrm>
          <a:prstGeom prst="rect">
            <a:avLst/>
          </a:prstGeom>
          <a:solidFill>
            <a:schemeClr val="accent4">
              <a:lumMod val="20000"/>
              <a:lumOff val="80000"/>
            </a:schemeClr>
          </a:solidFill>
          <a:ln w="28575">
            <a:solidFill>
              <a:schemeClr val="tx1"/>
            </a:solidFill>
          </a:ln>
        </p:spPr>
        <p:txBody>
          <a:bodyPr wrap="square">
            <a:spAutoFit/>
          </a:bodyPr>
          <a:lstStyle/>
          <a:p>
            <a:pPr algn="just"/>
            <a:r>
              <a:rPr lang="en-GB" sz="3200" b="0" i="0" u="none" strike="noStrike" baseline="0" dirty="0">
                <a:solidFill>
                  <a:srgbClr val="000000"/>
                </a:solidFill>
                <a:latin typeface="TimesNewRomanPS-BoldMT"/>
              </a:rPr>
              <a:t>You have already learned about a prefix, root or root word and suffix. Also, you knew how to add prefixes or suffixes or both to the root or root words to express yourselves in a better way.</a:t>
            </a:r>
          </a:p>
          <a:p>
            <a:pPr algn="just"/>
            <a:r>
              <a:rPr lang="en-GB" sz="3200" b="0" i="0" u="none" strike="noStrike" baseline="0" dirty="0">
                <a:solidFill>
                  <a:srgbClr val="000000"/>
                </a:solidFill>
                <a:latin typeface="TimesNewRomanPS-BoldMT"/>
              </a:rPr>
              <a:t>Now, let’s learn some of the most commonly used prefixes and suffixes:</a:t>
            </a:r>
          </a:p>
        </p:txBody>
      </p:sp>
      <p:sp>
        <p:nvSpPr>
          <p:cNvPr id="4" name="TextBox 3">
            <a:extLst>
              <a:ext uri="{FF2B5EF4-FFF2-40B4-BE49-F238E27FC236}">
                <a16:creationId xmlns:a16="http://schemas.microsoft.com/office/drawing/2014/main" id="{E0E91A2A-DCD8-F04E-555E-725E67D93344}"/>
              </a:ext>
            </a:extLst>
          </p:cNvPr>
          <p:cNvSpPr txBox="1"/>
          <p:nvPr/>
        </p:nvSpPr>
        <p:spPr>
          <a:xfrm>
            <a:off x="1821766" y="446166"/>
            <a:ext cx="6231986" cy="769441"/>
          </a:xfrm>
          <a:prstGeom prst="rect">
            <a:avLst/>
          </a:prstGeom>
          <a:solidFill>
            <a:srgbClr val="00206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TimesNewRomanPS-BoldMT"/>
                <a:ea typeface="+mn-ea"/>
                <a:cs typeface="+mn-cs"/>
              </a:rPr>
              <a:t>2.4 More to read! </a:t>
            </a:r>
          </a:p>
        </p:txBody>
      </p:sp>
    </p:spTree>
    <p:extLst>
      <p:ext uri="{BB962C8B-B14F-4D97-AF65-F5344CB8AC3E}">
        <p14:creationId xmlns:p14="http://schemas.microsoft.com/office/powerpoint/2010/main" val="2298100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766773-04F9-438F-B3C7-10F9E3AD0C14}"/>
              </a:ext>
            </a:extLst>
          </p:cNvPr>
          <p:cNvSpPr/>
          <p:nvPr/>
        </p:nvSpPr>
        <p:spPr>
          <a:xfrm>
            <a:off x="6512051" y="859751"/>
            <a:ext cx="102036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NewRomanPS-BoldMT"/>
              </a:rPr>
              <a:t>like</a:t>
            </a:r>
          </a:p>
        </p:txBody>
      </p:sp>
      <p:sp>
        <p:nvSpPr>
          <p:cNvPr id="8" name="Rectangle 7">
            <a:extLst>
              <a:ext uri="{FF2B5EF4-FFF2-40B4-BE49-F238E27FC236}">
                <a16:creationId xmlns:a16="http://schemas.microsoft.com/office/drawing/2014/main" id="{50403D14-0741-46AD-9ECC-1F0A668E444A}"/>
              </a:ext>
            </a:extLst>
          </p:cNvPr>
          <p:cNvSpPr/>
          <p:nvPr/>
        </p:nvSpPr>
        <p:spPr>
          <a:xfrm>
            <a:off x="4283311" y="832410"/>
            <a:ext cx="1020366"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NewRomanPS-BoldMT"/>
              </a:rPr>
              <a:t>Dis</a:t>
            </a:r>
          </a:p>
        </p:txBody>
      </p:sp>
      <p:sp>
        <p:nvSpPr>
          <p:cNvPr id="9" name="Rectangle 8">
            <a:extLst>
              <a:ext uri="{FF2B5EF4-FFF2-40B4-BE49-F238E27FC236}">
                <a16:creationId xmlns:a16="http://schemas.microsoft.com/office/drawing/2014/main" id="{DB9E86D1-E6E6-4ABF-BC4A-107195233F5B}"/>
              </a:ext>
            </a:extLst>
          </p:cNvPr>
          <p:cNvSpPr/>
          <p:nvPr/>
        </p:nvSpPr>
        <p:spPr>
          <a:xfrm>
            <a:off x="3526878" y="1578177"/>
            <a:ext cx="2040732"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NewRomanPS-BoldMT"/>
              </a:rPr>
              <a:t>Spirit</a:t>
            </a:r>
          </a:p>
        </p:txBody>
      </p:sp>
      <p:sp>
        <p:nvSpPr>
          <p:cNvPr id="10" name="Rectangle 9">
            <a:extLst>
              <a:ext uri="{FF2B5EF4-FFF2-40B4-BE49-F238E27FC236}">
                <a16:creationId xmlns:a16="http://schemas.microsoft.com/office/drawing/2014/main" id="{52EBA401-7D8D-40EB-B84B-302828E6C71F}"/>
              </a:ext>
            </a:extLst>
          </p:cNvPr>
          <p:cNvSpPr/>
          <p:nvPr/>
        </p:nvSpPr>
        <p:spPr>
          <a:xfrm>
            <a:off x="6595382" y="1574157"/>
            <a:ext cx="102036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NewRomanPS-BoldMT"/>
              </a:rPr>
              <a:t>less</a:t>
            </a:r>
          </a:p>
        </p:txBody>
      </p:sp>
      <p:sp>
        <p:nvSpPr>
          <p:cNvPr id="11" name="Rectangle 10">
            <a:extLst>
              <a:ext uri="{FF2B5EF4-FFF2-40B4-BE49-F238E27FC236}">
                <a16:creationId xmlns:a16="http://schemas.microsoft.com/office/drawing/2014/main" id="{F5E5AAB0-AF4D-4CEE-A053-C5AC53EB9D60}"/>
              </a:ext>
            </a:extLst>
          </p:cNvPr>
          <p:cNvSpPr/>
          <p:nvPr/>
        </p:nvSpPr>
        <p:spPr>
          <a:xfrm>
            <a:off x="8556178" y="1555190"/>
            <a:ext cx="292298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Spiritless</a:t>
            </a:r>
          </a:p>
        </p:txBody>
      </p:sp>
      <p:sp>
        <p:nvSpPr>
          <p:cNvPr id="12" name="Rectangle 11">
            <a:extLst>
              <a:ext uri="{FF2B5EF4-FFF2-40B4-BE49-F238E27FC236}">
                <a16:creationId xmlns:a16="http://schemas.microsoft.com/office/drawing/2014/main" id="{EBCF7C73-5F13-4432-A45E-5BD82B7F353E}"/>
              </a:ext>
            </a:extLst>
          </p:cNvPr>
          <p:cNvSpPr/>
          <p:nvPr/>
        </p:nvSpPr>
        <p:spPr>
          <a:xfrm>
            <a:off x="8556178" y="829443"/>
            <a:ext cx="1827017"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Dislike</a:t>
            </a:r>
          </a:p>
        </p:txBody>
      </p:sp>
      <p:sp>
        <p:nvSpPr>
          <p:cNvPr id="14" name="Rectangle 13">
            <a:extLst>
              <a:ext uri="{FF2B5EF4-FFF2-40B4-BE49-F238E27FC236}">
                <a16:creationId xmlns:a16="http://schemas.microsoft.com/office/drawing/2014/main" id="{56D77698-4675-4B4B-9F3F-7019FD9EF64F}"/>
              </a:ext>
            </a:extLst>
          </p:cNvPr>
          <p:cNvSpPr/>
          <p:nvPr/>
        </p:nvSpPr>
        <p:spPr>
          <a:xfrm>
            <a:off x="5701677" y="2293617"/>
            <a:ext cx="2040732"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a:solidFill>
                  <a:srgbClr val="00B050"/>
                </a:solidFill>
                <a:latin typeface="TimesNewRomanPSMT"/>
              </a:rPr>
              <a:t>friendly</a:t>
            </a:r>
            <a:r>
              <a:rPr lang="en-GB" sz="3200" b="1" dirty="0">
                <a:solidFill>
                  <a:prstClr val="black"/>
                </a:solidFill>
                <a:latin typeface="TimesNewRomanPSMT"/>
              </a:rPr>
              <a:t> </a:t>
            </a:r>
            <a:endParaRPr lang="en-US" sz="3200" b="1" dirty="0">
              <a:solidFill>
                <a:schemeClr val="tx1"/>
              </a:solidFill>
              <a:latin typeface="TimesNewRomanPS-BoldMT"/>
            </a:endParaRPr>
          </a:p>
        </p:txBody>
      </p:sp>
      <p:sp>
        <p:nvSpPr>
          <p:cNvPr id="15" name="Rectangle 14">
            <a:extLst>
              <a:ext uri="{FF2B5EF4-FFF2-40B4-BE49-F238E27FC236}">
                <a16:creationId xmlns:a16="http://schemas.microsoft.com/office/drawing/2014/main" id="{E3EA9EBC-72CB-47AF-ACD4-7EC19257CEAD}"/>
              </a:ext>
            </a:extLst>
          </p:cNvPr>
          <p:cNvSpPr/>
          <p:nvPr/>
        </p:nvSpPr>
        <p:spPr>
          <a:xfrm>
            <a:off x="3792917" y="2235326"/>
            <a:ext cx="1020366"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NewRomanPS-BoldMT"/>
              </a:rPr>
              <a:t>Un</a:t>
            </a:r>
          </a:p>
        </p:txBody>
      </p:sp>
      <p:sp>
        <p:nvSpPr>
          <p:cNvPr id="16" name="Rectangle 15">
            <a:extLst>
              <a:ext uri="{FF2B5EF4-FFF2-40B4-BE49-F238E27FC236}">
                <a16:creationId xmlns:a16="http://schemas.microsoft.com/office/drawing/2014/main" id="{19C19AB2-5EBA-4268-B00F-E4BCE20CE71F}"/>
              </a:ext>
            </a:extLst>
          </p:cNvPr>
          <p:cNvSpPr/>
          <p:nvPr/>
        </p:nvSpPr>
        <p:spPr>
          <a:xfrm>
            <a:off x="8476997" y="2284115"/>
            <a:ext cx="292298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Unfriendly</a:t>
            </a:r>
          </a:p>
        </p:txBody>
      </p:sp>
      <p:sp>
        <p:nvSpPr>
          <p:cNvPr id="17" name="Rectangle 16">
            <a:extLst>
              <a:ext uri="{FF2B5EF4-FFF2-40B4-BE49-F238E27FC236}">
                <a16:creationId xmlns:a16="http://schemas.microsoft.com/office/drawing/2014/main" id="{2F73DF73-BDAF-40AF-A1E8-177DC6AF9FA9}"/>
              </a:ext>
            </a:extLst>
          </p:cNvPr>
          <p:cNvSpPr/>
          <p:nvPr/>
        </p:nvSpPr>
        <p:spPr>
          <a:xfrm>
            <a:off x="5684542" y="3043498"/>
            <a:ext cx="2040732"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a:solidFill>
                  <a:srgbClr val="00B050"/>
                </a:solidFill>
                <a:latin typeface="TimesNewRomanPSMT"/>
              </a:rPr>
              <a:t>happy</a:t>
            </a:r>
            <a:r>
              <a:rPr lang="en-GB" sz="3200" b="1" dirty="0">
                <a:solidFill>
                  <a:prstClr val="black"/>
                </a:solidFill>
                <a:latin typeface="TimesNewRomanPSMT"/>
              </a:rPr>
              <a:t> </a:t>
            </a:r>
            <a:endParaRPr lang="en-US" sz="3200" b="1" dirty="0">
              <a:solidFill>
                <a:schemeClr val="tx1"/>
              </a:solidFill>
              <a:latin typeface="TimesNewRomanPS-BoldMT"/>
            </a:endParaRPr>
          </a:p>
        </p:txBody>
      </p:sp>
      <p:sp>
        <p:nvSpPr>
          <p:cNvPr id="18" name="Rectangle 17">
            <a:extLst>
              <a:ext uri="{FF2B5EF4-FFF2-40B4-BE49-F238E27FC236}">
                <a16:creationId xmlns:a16="http://schemas.microsoft.com/office/drawing/2014/main" id="{22AC70F6-B3C9-4E21-A02B-BEB209BEC313}"/>
              </a:ext>
            </a:extLst>
          </p:cNvPr>
          <p:cNvSpPr/>
          <p:nvPr/>
        </p:nvSpPr>
        <p:spPr>
          <a:xfrm>
            <a:off x="3457012" y="2961924"/>
            <a:ext cx="1020366"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NewRomanPS-BoldMT"/>
              </a:rPr>
              <a:t>Un</a:t>
            </a:r>
          </a:p>
        </p:txBody>
      </p:sp>
      <p:sp>
        <p:nvSpPr>
          <p:cNvPr id="19" name="Rectangle 18">
            <a:extLst>
              <a:ext uri="{FF2B5EF4-FFF2-40B4-BE49-F238E27FC236}">
                <a16:creationId xmlns:a16="http://schemas.microsoft.com/office/drawing/2014/main" id="{391C2F5F-8FE7-4E5A-92E7-8D1AA7555EDF}"/>
              </a:ext>
            </a:extLst>
          </p:cNvPr>
          <p:cNvSpPr/>
          <p:nvPr/>
        </p:nvSpPr>
        <p:spPr>
          <a:xfrm>
            <a:off x="8556177" y="3013182"/>
            <a:ext cx="292298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Unhappy</a:t>
            </a:r>
          </a:p>
        </p:txBody>
      </p:sp>
      <p:sp>
        <p:nvSpPr>
          <p:cNvPr id="20" name="Rectangle 19">
            <a:extLst>
              <a:ext uri="{FF2B5EF4-FFF2-40B4-BE49-F238E27FC236}">
                <a16:creationId xmlns:a16="http://schemas.microsoft.com/office/drawing/2014/main" id="{50DA944A-6504-452B-AB66-FAE8541D6E53}"/>
              </a:ext>
            </a:extLst>
          </p:cNvPr>
          <p:cNvSpPr/>
          <p:nvPr/>
        </p:nvSpPr>
        <p:spPr>
          <a:xfrm>
            <a:off x="4911230" y="3820391"/>
            <a:ext cx="1909173"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latin typeface="TimesNewRomanPSMT"/>
              </a:rPr>
              <a:t> support </a:t>
            </a:r>
            <a:endParaRPr lang="en-US" sz="3200" b="1" dirty="0">
              <a:solidFill>
                <a:srgbClr val="00B050"/>
              </a:solidFill>
              <a:latin typeface="TimesNewRomanPS-BoldMT"/>
            </a:endParaRPr>
          </a:p>
        </p:txBody>
      </p:sp>
      <p:sp>
        <p:nvSpPr>
          <p:cNvPr id="21" name="Rectangle 20">
            <a:extLst>
              <a:ext uri="{FF2B5EF4-FFF2-40B4-BE49-F238E27FC236}">
                <a16:creationId xmlns:a16="http://schemas.microsoft.com/office/drawing/2014/main" id="{22A9D9FD-54E7-4EFC-A146-08DB0A8253E7}"/>
              </a:ext>
            </a:extLst>
          </p:cNvPr>
          <p:cNvSpPr/>
          <p:nvPr/>
        </p:nvSpPr>
        <p:spPr>
          <a:xfrm>
            <a:off x="7544316" y="3826623"/>
            <a:ext cx="86915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err="1">
                <a:solidFill>
                  <a:prstClr val="black"/>
                </a:solidFill>
                <a:latin typeface="TimesNewRomanPSMT"/>
              </a:rPr>
              <a:t>ive</a:t>
            </a:r>
            <a:r>
              <a:rPr lang="en-GB" sz="3200" b="1" dirty="0">
                <a:solidFill>
                  <a:prstClr val="black"/>
                </a:solidFill>
                <a:latin typeface="TimesNewRomanPSMT"/>
              </a:rPr>
              <a:t> </a:t>
            </a:r>
            <a:endParaRPr lang="en-US" sz="3200" b="1" dirty="0">
              <a:solidFill>
                <a:schemeClr val="tx1"/>
              </a:solidFill>
              <a:latin typeface="TimesNewRomanPS-BoldMT"/>
            </a:endParaRPr>
          </a:p>
        </p:txBody>
      </p:sp>
      <p:sp>
        <p:nvSpPr>
          <p:cNvPr id="22" name="Rectangle 21">
            <a:extLst>
              <a:ext uri="{FF2B5EF4-FFF2-40B4-BE49-F238E27FC236}">
                <a16:creationId xmlns:a16="http://schemas.microsoft.com/office/drawing/2014/main" id="{8E775565-8A28-4B1D-8831-CCE779987532}"/>
              </a:ext>
            </a:extLst>
          </p:cNvPr>
          <p:cNvSpPr/>
          <p:nvPr/>
        </p:nvSpPr>
        <p:spPr>
          <a:xfrm>
            <a:off x="2946829" y="3678233"/>
            <a:ext cx="1020366"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NewRomanPS-BoldMT"/>
              </a:rPr>
              <a:t>Un</a:t>
            </a:r>
          </a:p>
        </p:txBody>
      </p:sp>
      <p:sp>
        <p:nvSpPr>
          <p:cNvPr id="23" name="Rectangle 22">
            <a:extLst>
              <a:ext uri="{FF2B5EF4-FFF2-40B4-BE49-F238E27FC236}">
                <a16:creationId xmlns:a16="http://schemas.microsoft.com/office/drawing/2014/main" id="{D9A8E880-2BB8-4D7F-AC44-B411B0E2E478}"/>
              </a:ext>
            </a:extLst>
          </p:cNvPr>
          <p:cNvSpPr/>
          <p:nvPr/>
        </p:nvSpPr>
        <p:spPr>
          <a:xfrm>
            <a:off x="9227117" y="3806479"/>
            <a:ext cx="2572579"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Unsupportive</a:t>
            </a:r>
          </a:p>
        </p:txBody>
      </p:sp>
      <p:sp>
        <p:nvSpPr>
          <p:cNvPr id="24" name="Rectangle 23">
            <a:extLst>
              <a:ext uri="{FF2B5EF4-FFF2-40B4-BE49-F238E27FC236}">
                <a16:creationId xmlns:a16="http://schemas.microsoft.com/office/drawing/2014/main" id="{68C94FEE-FF98-4A0C-8D97-7D866713ACF8}"/>
              </a:ext>
            </a:extLst>
          </p:cNvPr>
          <p:cNvSpPr/>
          <p:nvPr/>
        </p:nvSpPr>
        <p:spPr>
          <a:xfrm>
            <a:off x="4524482" y="4587236"/>
            <a:ext cx="1909173"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a:solidFill>
                  <a:srgbClr val="00B050"/>
                </a:solidFill>
                <a:latin typeface="TimesNewRomanPSMT"/>
              </a:rPr>
              <a:t>comfort</a:t>
            </a:r>
            <a:endParaRPr lang="en-US" sz="3200" b="1" dirty="0">
              <a:solidFill>
                <a:srgbClr val="00B050"/>
              </a:solidFill>
              <a:latin typeface="TimesNewRomanPS-BoldMT"/>
            </a:endParaRPr>
          </a:p>
        </p:txBody>
      </p:sp>
      <p:sp>
        <p:nvSpPr>
          <p:cNvPr id="25" name="Rectangle 24">
            <a:extLst>
              <a:ext uri="{FF2B5EF4-FFF2-40B4-BE49-F238E27FC236}">
                <a16:creationId xmlns:a16="http://schemas.microsoft.com/office/drawing/2014/main" id="{4BA26E07-27BD-4574-81B7-76B1F4926AD9}"/>
              </a:ext>
            </a:extLst>
          </p:cNvPr>
          <p:cNvSpPr/>
          <p:nvPr/>
        </p:nvSpPr>
        <p:spPr>
          <a:xfrm>
            <a:off x="7162196" y="4600941"/>
            <a:ext cx="1190781"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able </a:t>
            </a:r>
            <a:endParaRPr lang="en-US" sz="3200" b="1" dirty="0">
              <a:solidFill>
                <a:schemeClr val="tx1"/>
              </a:solidFill>
              <a:latin typeface="TimesNewRomanPS-BoldMT"/>
            </a:endParaRPr>
          </a:p>
        </p:txBody>
      </p:sp>
      <p:sp>
        <p:nvSpPr>
          <p:cNvPr id="26" name="Rectangle 25">
            <a:extLst>
              <a:ext uri="{FF2B5EF4-FFF2-40B4-BE49-F238E27FC236}">
                <a16:creationId xmlns:a16="http://schemas.microsoft.com/office/drawing/2014/main" id="{F48A2E82-01AB-404B-B9AC-9D7E9F0CB0E1}"/>
              </a:ext>
            </a:extLst>
          </p:cNvPr>
          <p:cNvSpPr/>
          <p:nvPr/>
        </p:nvSpPr>
        <p:spPr>
          <a:xfrm>
            <a:off x="2680328" y="4439867"/>
            <a:ext cx="1020366"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NewRomanPS-BoldMT"/>
              </a:rPr>
              <a:t>Un</a:t>
            </a:r>
          </a:p>
        </p:txBody>
      </p:sp>
      <p:sp>
        <p:nvSpPr>
          <p:cNvPr id="27" name="Rectangle 26">
            <a:extLst>
              <a:ext uri="{FF2B5EF4-FFF2-40B4-BE49-F238E27FC236}">
                <a16:creationId xmlns:a16="http://schemas.microsoft.com/office/drawing/2014/main" id="{FBDD5F38-9E6C-4D10-89CE-B6CB3FF55954}"/>
              </a:ext>
            </a:extLst>
          </p:cNvPr>
          <p:cNvSpPr/>
          <p:nvPr/>
        </p:nvSpPr>
        <p:spPr>
          <a:xfrm>
            <a:off x="9074294" y="4587236"/>
            <a:ext cx="292298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Uncomfortable</a:t>
            </a:r>
          </a:p>
        </p:txBody>
      </p:sp>
      <p:sp>
        <p:nvSpPr>
          <p:cNvPr id="28" name="Rectangle 27">
            <a:extLst>
              <a:ext uri="{FF2B5EF4-FFF2-40B4-BE49-F238E27FC236}">
                <a16:creationId xmlns:a16="http://schemas.microsoft.com/office/drawing/2014/main" id="{5E5A0DD9-651B-4B5B-BC43-C672C2F3B1A3}"/>
              </a:ext>
            </a:extLst>
          </p:cNvPr>
          <p:cNvSpPr/>
          <p:nvPr/>
        </p:nvSpPr>
        <p:spPr>
          <a:xfrm>
            <a:off x="3637821" y="152157"/>
            <a:ext cx="5877225"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Play another Game with word </a:t>
            </a:r>
          </a:p>
        </p:txBody>
      </p:sp>
      <p:sp>
        <p:nvSpPr>
          <p:cNvPr id="2" name="Cross 1">
            <a:extLst>
              <a:ext uri="{FF2B5EF4-FFF2-40B4-BE49-F238E27FC236}">
                <a16:creationId xmlns:a16="http://schemas.microsoft.com/office/drawing/2014/main" id="{1E53EADB-43D1-437D-B90C-660CA8D9A6D2}"/>
              </a:ext>
            </a:extLst>
          </p:cNvPr>
          <p:cNvSpPr/>
          <p:nvPr/>
        </p:nvSpPr>
        <p:spPr>
          <a:xfrm>
            <a:off x="5567610" y="844924"/>
            <a:ext cx="654434" cy="665568"/>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quals 2">
            <a:extLst>
              <a:ext uri="{FF2B5EF4-FFF2-40B4-BE49-F238E27FC236}">
                <a16:creationId xmlns:a16="http://schemas.microsoft.com/office/drawing/2014/main" id="{388ABD00-6C3D-4AA5-900D-28DCE620C9C3}"/>
              </a:ext>
            </a:extLst>
          </p:cNvPr>
          <p:cNvSpPr/>
          <p:nvPr/>
        </p:nvSpPr>
        <p:spPr>
          <a:xfrm>
            <a:off x="7822423" y="921352"/>
            <a:ext cx="513439" cy="527360"/>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ross 28">
            <a:extLst>
              <a:ext uri="{FF2B5EF4-FFF2-40B4-BE49-F238E27FC236}">
                <a16:creationId xmlns:a16="http://schemas.microsoft.com/office/drawing/2014/main" id="{3DC919DD-8D95-411E-BFD5-DF5CDAD3A53A}"/>
              </a:ext>
            </a:extLst>
          </p:cNvPr>
          <p:cNvSpPr/>
          <p:nvPr/>
        </p:nvSpPr>
        <p:spPr>
          <a:xfrm>
            <a:off x="5786376" y="1530619"/>
            <a:ext cx="654434" cy="665568"/>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quals 29">
            <a:extLst>
              <a:ext uri="{FF2B5EF4-FFF2-40B4-BE49-F238E27FC236}">
                <a16:creationId xmlns:a16="http://schemas.microsoft.com/office/drawing/2014/main" id="{E11E6EC8-666E-4E7A-8471-E3DB3D008686}"/>
              </a:ext>
            </a:extLst>
          </p:cNvPr>
          <p:cNvSpPr/>
          <p:nvPr/>
        </p:nvSpPr>
        <p:spPr>
          <a:xfrm>
            <a:off x="7855305" y="1688599"/>
            <a:ext cx="513439" cy="457064"/>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ross 30">
            <a:extLst>
              <a:ext uri="{FF2B5EF4-FFF2-40B4-BE49-F238E27FC236}">
                <a16:creationId xmlns:a16="http://schemas.microsoft.com/office/drawing/2014/main" id="{FD3DB597-B681-49D2-84E6-DA6332B557E1}"/>
              </a:ext>
            </a:extLst>
          </p:cNvPr>
          <p:cNvSpPr/>
          <p:nvPr/>
        </p:nvSpPr>
        <p:spPr>
          <a:xfrm>
            <a:off x="4917286" y="2356416"/>
            <a:ext cx="654434" cy="609595"/>
          </a:xfrm>
          <a:prstGeom prst="plus">
            <a:avLst>
              <a:gd name="adj" fmla="val 4609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quals 31">
            <a:extLst>
              <a:ext uri="{FF2B5EF4-FFF2-40B4-BE49-F238E27FC236}">
                <a16:creationId xmlns:a16="http://schemas.microsoft.com/office/drawing/2014/main" id="{4F579020-6D78-4620-ABF9-86EDA383AC93}"/>
              </a:ext>
            </a:extLst>
          </p:cNvPr>
          <p:cNvSpPr/>
          <p:nvPr/>
        </p:nvSpPr>
        <p:spPr>
          <a:xfrm>
            <a:off x="7782953" y="2357567"/>
            <a:ext cx="658142" cy="538315"/>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ross 32">
            <a:extLst>
              <a:ext uri="{FF2B5EF4-FFF2-40B4-BE49-F238E27FC236}">
                <a16:creationId xmlns:a16="http://schemas.microsoft.com/office/drawing/2014/main" id="{DC8AAABA-B5DC-44F8-AC90-C0296AEEA7F2}"/>
              </a:ext>
            </a:extLst>
          </p:cNvPr>
          <p:cNvSpPr/>
          <p:nvPr/>
        </p:nvSpPr>
        <p:spPr>
          <a:xfrm>
            <a:off x="4790202" y="3033695"/>
            <a:ext cx="688929" cy="609596"/>
          </a:xfrm>
          <a:prstGeom prst="plus">
            <a:avLst>
              <a:gd name="adj" fmla="val 4609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quals 33">
            <a:extLst>
              <a:ext uri="{FF2B5EF4-FFF2-40B4-BE49-F238E27FC236}">
                <a16:creationId xmlns:a16="http://schemas.microsoft.com/office/drawing/2014/main" id="{5321A3E0-5A2F-4CE5-B156-19A3CF6004B5}"/>
              </a:ext>
            </a:extLst>
          </p:cNvPr>
          <p:cNvSpPr/>
          <p:nvPr/>
        </p:nvSpPr>
        <p:spPr>
          <a:xfrm>
            <a:off x="7757587" y="3025345"/>
            <a:ext cx="719410" cy="601319"/>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ross 34">
            <a:extLst>
              <a:ext uri="{FF2B5EF4-FFF2-40B4-BE49-F238E27FC236}">
                <a16:creationId xmlns:a16="http://schemas.microsoft.com/office/drawing/2014/main" id="{079B7008-D38F-41AF-BF07-80C77870BF8D}"/>
              </a:ext>
            </a:extLst>
          </p:cNvPr>
          <p:cNvSpPr/>
          <p:nvPr/>
        </p:nvSpPr>
        <p:spPr>
          <a:xfrm>
            <a:off x="4112855" y="3752479"/>
            <a:ext cx="654434" cy="665568"/>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a:extLst>
              <a:ext uri="{FF2B5EF4-FFF2-40B4-BE49-F238E27FC236}">
                <a16:creationId xmlns:a16="http://schemas.microsoft.com/office/drawing/2014/main" id="{E6F2C8C1-AA69-4E26-A19B-32999D51D67A}"/>
              </a:ext>
            </a:extLst>
          </p:cNvPr>
          <p:cNvSpPr/>
          <p:nvPr/>
        </p:nvSpPr>
        <p:spPr>
          <a:xfrm>
            <a:off x="6829529" y="3886625"/>
            <a:ext cx="654434" cy="665568"/>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quals 36">
            <a:extLst>
              <a:ext uri="{FF2B5EF4-FFF2-40B4-BE49-F238E27FC236}">
                <a16:creationId xmlns:a16="http://schemas.microsoft.com/office/drawing/2014/main" id="{7DA9DED4-C5EA-4C54-AA38-178C1386F8AF}"/>
              </a:ext>
            </a:extLst>
          </p:cNvPr>
          <p:cNvSpPr/>
          <p:nvPr/>
        </p:nvSpPr>
        <p:spPr>
          <a:xfrm>
            <a:off x="8493077" y="3820391"/>
            <a:ext cx="654434" cy="609595"/>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ross 37">
            <a:extLst>
              <a:ext uri="{FF2B5EF4-FFF2-40B4-BE49-F238E27FC236}">
                <a16:creationId xmlns:a16="http://schemas.microsoft.com/office/drawing/2014/main" id="{46A9F653-9F5D-4BC6-AF69-95BA40C933C5}"/>
              </a:ext>
            </a:extLst>
          </p:cNvPr>
          <p:cNvSpPr/>
          <p:nvPr/>
        </p:nvSpPr>
        <p:spPr>
          <a:xfrm>
            <a:off x="3736535" y="4479574"/>
            <a:ext cx="654434" cy="665568"/>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a:extLst>
              <a:ext uri="{FF2B5EF4-FFF2-40B4-BE49-F238E27FC236}">
                <a16:creationId xmlns:a16="http://schemas.microsoft.com/office/drawing/2014/main" id="{4542509D-0F0E-4864-B0A2-39E8084D2DBD}"/>
              </a:ext>
            </a:extLst>
          </p:cNvPr>
          <p:cNvSpPr/>
          <p:nvPr/>
        </p:nvSpPr>
        <p:spPr>
          <a:xfrm>
            <a:off x="6512051" y="4663518"/>
            <a:ext cx="614304" cy="589286"/>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quals 39">
            <a:extLst>
              <a:ext uri="{FF2B5EF4-FFF2-40B4-BE49-F238E27FC236}">
                <a16:creationId xmlns:a16="http://schemas.microsoft.com/office/drawing/2014/main" id="{34131912-9D30-49E0-A7F4-5521F450B1C0}"/>
              </a:ext>
            </a:extLst>
          </p:cNvPr>
          <p:cNvSpPr/>
          <p:nvPr/>
        </p:nvSpPr>
        <p:spPr>
          <a:xfrm>
            <a:off x="8398606" y="4627601"/>
            <a:ext cx="654434" cy="609595"/>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BED18E40-3391-4FE0-8E76-61791761F3D2}"/>
              </a:ext>
            </a:extLst>
          </p:cNvPr>
          <p:cNvSpPr/>
          <p:nvPr/>
        </p:nvSpPr>
        <p:spPr>
          <a:xfrm>
            <a:off x="4729955" y="5287847"/>
            <a:ext cx="1909173"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a:solidFill>
                  <a:srgbClr val="00B050"/>
                </a:solidFill>
                <a:latin typeface="TimesNewRomanPSMT"/>
              </a:rPr>
              <a:t>Sun</a:t>
            </a:r>
            <a:endParaRPr lang="en-US" sz="3200" b="1" dirty="0">
              <a:solidFill>
                <a:srgbClr val="00B050"/>
              </a:solidFill>
              <a:latin typeface="TimesNewRomanPS-BoldMT"/>
            </a:endParaRPr>
          </a:p>
        </p:txBody>
      </p:sp>
      <p:sp>
        <p:nvSpPr>
          <p:cNvPr id="42" name="Cross 41">
            <a:extLst>
              <a:ext uri="{FF2B5EF4-FFF2-40B4-BE49-F238E27FC236}">
                <a16:creationId xmlns:a16="http://schemas.microsoft.com/office/drawing/2014/main" id="{C6784EA7-149A-4F8D-A432-1A23A8D763AE}"/>
              </a:ext>
            </a:extLst>
          </p:cNvPr>
          <p:cNvSpPr/>
          <p:nvPr/>
        </p:nvSpPr>
        <p:spPr>
          <a:xfrm>
            <a:off x="6805485" y="5347216"/>
            <a:ext cx="574579" cy="533312"/>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93F6510-3AD1-42C9-885C-A97FC71F56F2}"/>
              </a:ext>
            </a:extLst>
          </p:cNvPr>
          <p:cNvSpPr/>
          <p:nvPr/>
        </p:nvSpPr>
        <p:spPr>
          <a:xfrm>
            <a:off x="7615747" y="5341375"/>
            <a:ext cx="940430" cy="544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err="1">
                <a:solidFill>
                  <a:prstClr val="black"/>
                </a:solidFill>
                <a:latin typeface="TimesNewRomanPSMT"/>
              </a:rPr>
              <a:t>ny</a:t>
            </a:r>
            <a:r>
              <a:rPr lang="en-GB" sz="3200" b="1" dirty="0">
                <a:solidFill>
                  <a:prstClr val="black"/>
                </a:solidFill>
                <a:latin typeface="TimesNewRomanPSMT"/>
              </a:rPr>
              <a:t> </a:t>
            </a:r>
            <a:endParaRPr lang="en-US" sz="3200" b="1" dirty="0">
              <a:solidFill>
                <a:schemeClr val="tx1"/>
              </a:solidFill>
              <a:latin typeface="TimesNewRomanPS-BoldMT"/>
            </a:endParaRPr>
          </a:p>
        </p:txBody>
      </p:sp>
      <p:sp>
        <p:nvSpPr>
          <p:cNvPr id="44" name="Equals 43">
            <a:extLst>
              <a:ext uri="{FF2B5EF4-FFF2-40B4-BE49-F238E27FC236}">
                <a16:creationId xmlns:a16="http://schemas.microsoft.com/office/drawing/2014/main" id="{3D17D1BB-0D2D-4237-9E6F-3EF13E3048B4}"/>
              </a:ext>
            </a:extLst>
          </p:cNvPr>
          <p:cNvSpPr/>
          <p:nvPr/>
        </p:nvSpPr>
        <p:spPr>
          <a:xfrm>
            <a:off x="8667222" y="5378869"/>
            <a:ext cx="574579" cy="518572"/>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a:extLst>
              <a:ext uri="{FF2B5EF4-FFF2-40B4-BE49-F238E27FC236}">
                <a16:creationId xmlns:a16="http://schemas.microsoft.com/office/drawing/2014/main" id="{B9D158F0-4AF2-47A5-ABF8-2FA5BC187822}"/>
              </a:ext>
            </a:extLst>
          </p:cNvPr>
          <p:cNvSpPr/>
          <p:nvPr/>
        </p:nvSpPr>
        <p:spPr>
          <a:xfrm>
            <a:off x="9464798" y="5233601"/>
            <a:ext cx="1782427"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Sunny</a:t>
            </a:r>
          </a:p>
        </p:txBody>
      </p:sp>
      <p:sp>
        <p:nvSpPr>
          <p:cNvPr id="46" name="Rectangle 45">
            <a:extLst>
              <a:ext uri="{FF2B5EF4-FFF2-40B4-BE49-F238E27FC236}">
                <a16:creationId xmlns:a16="http://schemas.microsoft.com/office/drawing/2014/main" id="{86178F44-20E7-46DF-8494-B47F5E7B63AF}"/>
              </a:ext>
            </a:extLst>
          </p:cNvPr>
          <p:cNvSpPr/>
          <p:nvPr/>
        </p:nvSpPr>
        <p:spPr>
          <a:xfrm>
            <a:off x="4621445" y="5932484"/>
            <a:ext cx="1909173"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a:t>
            </a:r>
            <a:r>
              <a:rPr lang="en-GB" sz="3200" b="1" dirty="0">
                <a:solidFill>
                  <a:srgbClr val="00B050"/>
                </a:solidFill>
                <a:latin typeface="TimesNewRomanPSMT"/>
              </a:rPr>
              <a:t>Moon</a:t>
            </a:r>
            <a:endParaRPr lang="en-US" sz="3200" b="1" dirty="0">
              <a:solidFill>
                <a:srgbClr val="00B050"/>
              </a:solidFill>
              <a:latin typeface="TimesNewRomanPS-BoldMT"/>
            </a:endParaRPr>
          </a:p>
        </p:txBody>
      </p:sp>
      <p:sp>
        <p:nvSpPr>
          <p:cNvPr id="47" name="Cross 46">
            <a:extLst>
              <a:ext uri="{FF2B5EF4-FFF2-40B4-BE49-F238E27FC236}">
                <a16:creationId xmlns:a16="http://schemas.microsoft.com/office/drawing/2014/main" id="{4996EB41-9829-4D63-B4F8-5DDC18EDB682}"/>
              </a:ext>
            </a:extLst>
          </p:cNvPr>
          <p:cNvSpPr/>
          <p:nvPr/>
        </p:nvSpPr>
        <p:spPr>
          <a:xfrm>
            <a:off x="6819203" y="5933994"/>
            <a:ext cx="574579" cy="533312"/>
          </a:xfrm>
          <a:prstGeom prst="plus">
            <a:avLst>
              <a:gd name="adj" fmla="val 4375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290E63B-1E58-48E5-AE8C-6E8922846835}"/>
              </a:ext>
            </a:extLst>
          </p:cNvPr>
          <p:cNvSpPr/>
          <p:nvPr/>
        </p:nvSpPr>
        <p:spPr>
          <a:xfrm>
            <a:off x="7581748" y="5843195"/>
            <a:ext cx="940430" cy="544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TimesNewRomanPSMT"/>
              </a:rPr>
              <a:t> lit </a:t>
            </a:r>
            <a:endParaRPr lang="en-US" sz="3200" b="1" dirty="0">
              <a:solidFill>
                <a:schemeClr val="tx1"/>
              </a:solidFill>
              <a:latin typeface="TimesNewRomanPS-BoldMT"/>
            </a:endParaRPr>
          </a:p>
        </p:txBody>
      </p:sp>
      <p:sp>
        <p:nvSpPr>
          <p:cNvPr id="49" name="Equals 48">
            <a:extLst>
              <a:ext uri="{FF2B5EF4-FFF2-40B4-BE49-F238E27FC236}">
                <a16:creationId xmlns:a16="http://schemas.microsoft.com/office/drawing/2014/main" id="{0D629808-667A-47BE-84BC-7CCD6FED3E2E}"/>
              </a:ext>
            </a:extLst>
          </p:cNvPr>
          <p:cNvSpPr/>
          <p:nvPr/>
        </p:nvSpPr>
        <p:spPr>
          <a:xfrm>
            <a:off x="8765750" y="6017238"/>
            <a:ext cx="574579" cy="370952"/>
          </a:xfrm>
          <a:prstGeom prst="mathEqua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A3C70AC8-E526-4192-9571-1385C9394F34}"/>
              </a:ext>
            </a:extLst>
          </p:cNvPr>
          <p:cNvSpPr/>
          <p:nvPr/>
        </p:nvSpPr>
        <p:spPr>
          <a:xfrm>
            <a:off x="9696735" y="5897441"/>
            <a:ext cx="1782427" cy="609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NewRomanPS-BoldMT"/>
              </a:rPr>
              <a:t>Moonlit</a:t>
            </a:r>
          </a:p>
        </p:txBody>
      </p:sp>
    </p:spTree>
    <p:extLst>
      <p:ext uri="{BB962C8B-B14F-4D97-AF65-F5344CB8AC3E}">
        <p14:creationId xmlns:p14="http://schemas.microsoft.com/office/powerpoint/2010/main" val="3579109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outVertic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animEffect transition="in" filter="fade">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37"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barn(outVertical)">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1000"/>
                                        <p:tgtEl>
                                          <p:spTgt spid="17"/>
                                        </p:tgtEl>
                                      </p:cBhvr>
                                    </p:animEffect>
                                    <p:anim calcmode="lin" valueType="num">
                                      <p:cBhvr>
                                        <p:cTn id="115" dur="1000" fill="hold"/>
                                        <p:tgtEl>
                                          <p:spTgt spid="17"/>
                                        </p:tgtEl>
                                        <p:attrNameLst>
                                          <p:attrName>ppt_x</p:attrName>
                                        </p:attrNameLst>
                                      </p:cBhvr>
                                      <p:tavLst>
                                        <p:tav tm="0">
                                          <p:val>
                                            <p:strVal val="#ppt_x"/>
                                          </p:val>
                                        </p:tav>
                                        <p:tav tm="100000">
                                          <p:val>
                                            <p:strVal val="#ppt_x"/>
                                          </p:val>
                                        </p:tav>
                                      </p:tavLst>
                                    </p:anim>
                                    <p:anim calcmode="lin" valueType="num">
                                      <p:cBhvr>
                                        <p:cTn id="1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Effect transition="in" filter="fade">
                                      <p:cBhvr>
                                        <p:cTn id="123" dur="500"/>
                                        <p:tgtEl>
                                          <p:spTgt spid="33"/>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p:cTn id="135" dur="500" fill="hold"/>
                                        <p:tgtEl>
                                          <p:spTgt spid="34"/>
                                        </p:tgtEl>
                                        <p:attrNameLst>
                                          <p:attrName>ppt_w</p:attrName>
                                        </p:attrNameLst>
                                      </p:cBhvr>
                                      <p:tavLst>
                                        <p:tav tm="0">
                                          <p:val>
                                            <p:fltVal val="0"/>
                                          </p:val>
                                        </p:tav>
                                        <p:tav tm="100000">
                                          <p:val>
                                            <p:strVal val="#ppt_w"/>
                                          </p:val>
                                        </p:tav>
                                      </p:tavLst>
                                    </p:anim>
                                    <p:anim calcmode="lin" valueType="num">
                                      <p:cBhvr>
                                        <p:cTn id="136" dur="500" fill="hold"/>
                                        <p:tgtEl>
                                          <p:spTgt spid="34"/>
                                        </p:tgtEl>
                                        <p:attrNameLst>
                                          <p:attrName>ppt_h</p:attrName>
                                        </p:attrNameLst>
                                      </p:cBhvr>
                                      <p:tavLst>
                                        <p:tav tm="0">
                                          <p:val>
                                            <p:fltVal val="0"/>
                                          </p:val>
                                        </p:tav>
                                        <p:tav tm="100000">
                                          <p:val>
                                            <p:strVal val="#ppt_h"/>
                                          </p:val>
                                        </p:tav>
                                      </p:tavLst>
                                    </p:anim>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fade">
                                      <p:cBhvr>
                                        <p:cTn id="142" dur="1000"/>
                                        <p:tgtEl>
                                          <p:spTgt spid="19"/>
                                        </p:tgtEl>
                                      </p:cBhvr>
                                    </p:animEffect>
                                    <p:anim calcmode="lin" valueType="num">
                                      <p:cBhvr>
                                        <p:cTn id="143" dur="1000" fill="hold"/>
                                        <p:tgtEl>
                                          <p:spTgt spid="19"/>
                                        </p:tgtEl>
                                        <p:attrNameLst>
                                          <p:attrName>ppt_x</p:attrName>
                                        </p:attrNameLst>
                                      </p:cBhvr>
                                      <p:tavLst>
                                        <p:tav tm="0">
                                          <p:val>
                                            <p:strVal val="#ppt_x"/>
                                          </p:val>
                                        </p:tav>
                                        <p:tav tm="100000">
                                          <p:val>
                                            <p:strVal val="#ppt_x"/>
                                          </p:val>
                                        </p:tav>
                                      </p:tavLst>
                                    </p:anim>
                                    <p:anim calcmode="lin" valueType="num">
                                      <p:cBhvr>
                                        <p:cTn id="1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fade">
                                      <p:cBhvr>
                                        <p:cTn id="149" dur="1000"/>
                                        <p:tgtEl>
                                          <p:spTgt spid="20"/>
                                        </p:tgtEl>
                                      </p:cBhvr>
                                    </p:animEffect>
                                    <p:anim calcmode="lin" valueType="num">
                                      <p:cBhvr>
                                        <p:cTn id="150" dur="1000" fill="hold"/>
                                        <p:tgtEl>
                                          <p:spTgt spid="20"/>
                                        </p:tgtEl>
                                        <p:attrNameLst>
                                          <p:attrName>ppt_x</p:attrName>
                                        </p:attrNameLst>
                                      </p:cBhvr>
                                      <p:tavLst>
                                        <p:tav tm="0">
                                          <p:val>
                                            <p:strVal val="#ppt_x"/>
                                          </p:val>
                                        </p:tav>
                                        <p:tav tm="100000">
                                          <p:val>
                                            <p:strVal val="#ppt_x"/>
                                          </p:val>
                                        </p:tav>
                                      </p:tavLst>
                                    </p:anim>
                                    <p:anim calcmode="lin" valueType="num">
                                      <p:cBhvr>
                                        <p:cTn id="1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0" nodeType="clickEffect">
                                  <p:stCondLst>
                                    <p:cond delay="0"/>
                                  </p:stCondLst>
                                  <p:childTnLst>
                                    <p:set>
                                      <p:cBhvr>
                                        <p:cTn id="155" dur="1" fill="hold">
                                          <p:stCondLst>
                                            <p:cond delay="0"/>
                                          </p:stCondLst>
                                        </p:cTn>
                                        <p:tgtEl>
                                          <p:spTgt spid="35"/>
                                        </p:tgtEl>
                                        <p:attrNameLst>
                                          <p:attrName>style.visibility</p:attrName>
                                        </p:attrNameLst>
                                      </p:cBhvr>
                                      <p:to>
                                        <p:strVal val="visible"/>
                                      </p:to>
                                    </p:set>
                                    <p:anim calcmode="lin" valueType="num">
                                      <p:cBhvr>
                                        <p:cTn id="156" dur="500" fill="hold"/>
                                        <p:tgtEl>
                                          <p:spTgt spid="35"/>
                                        </p:tgtEl>
                                        <p:attrNameLst>
                                          <p:attrName>ppt_w</p:attrName>
                                        </p:attrNameLst>
                                      </p:cBhvr>
                                      <p:tavLst>
                                        <p:tav tm="0">
                                          <p:val>
                                            <p:fltVal val="0"/>
                                          </p:val>
                                        </p:tav>
                                        <p:tav tm="100000">
                                          <p:val>
                                            <p:strVal val="#ppt_w"/>
                                          </p:val>
                                        </p:tav>
                                      </p:tavLst>
                                    </p:anim>
                                    <p:anim calcmode="lin" valueType="num">
                                      <p:cBhvr>
                                        <p:cTn id="157" dur="500" fill="hold"/>
                                        <p:tgtEl>
                                          <p:spTgt spid="35"/>
                                        </p:tgtEl>
                                        <p:attrNameLst>
                                          <p:attrName>ppt_h</p:attrName>
                                        </p:attrNameLst>
                                      </p:cBhvr>
                                      <p:tavLst>
                                        <p:tav tm="0">
                                          <p:val>
                                            <p:fltVal val="0"/>
                                          </p:val>
                                        </p:tav>
                                        <p:tav tm="100000">
                                          <p:val>
                                            <p:strVal val="#ppt_h"/>
                                          </p:val>
                                        </p:tav>
                                      </p:tavLst>
                                    </p:anim>
                                    <p:animEffect transition="in" filter="fade">
                                      <p:cBhvr>
                                        <p:cTn id="158" dur="500"/>
                                        <p:tgtEl>
                                          <p:spTgt spid="35"/>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animEffect transition="in" filter="fade">
                                      <p:cBhvr>
                                        <p:cTn id="163" dur="1000"/>
                                        <p:tgtEl>
                                          <p:spTgt spid="22"/>
                                        </p:tgtEl>
                                      </p:cBhvr>
                                    </p:animEffect>
                                    <p:anim calcmode="lin" valueType="num">
                                      <p:cBhvr>
                                        <p:cTn id="164" dur="1000" fill="hold"/>
                                        <p:tgtEl>
                                          <p:spTgt spid="22"/>
                                        </p:tgtEl>
                                        <p:attrNameLst>
                                          <p:attrName>ppt_x</p:attrName>
                                        </p:attrNameLst>
                                      </p:cBhvr>
                                      <p:tavLst>
                                        <p:tav tm="0">
                                          <p:val>
                                            <p:strVal val="#ppt_x"/>
                                          </p:val>
                                        </p:tav>
                                        <p:tav tm="100000">
                                          <p:val>
                                            <p:strVal val="#ppt_x"/>
                                          </p:val>
                                        </p:tav>
                                      </p:tavLst>
                                    </p:anim>
                                    <p:anim calcmode="lin" valueType="num">
                                      <p:cBhvr>
                                        <p:cTn id="1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childTnLst>
                                    <p:set>
                                      <p:cBhvr>
                                        <p:cTn id="169" dur="1" fill="hold">
                                          <p:stCondLst>
                                            <p:cond delay="0"/>
                                          </p:stCondLst>
                                        </p:cTn>
                                        <p:tgtEl>
                                          <p:spTgt spid="36"/>
                                        </p:tgtEl>
                                        <p:attrNameLst>
                                          <p:attrName>style.visibility</p:attrName>
                                        </p:attrNameLst>
                                      </p:cBhvr>
                                      <p:to>
                                        <p:strVal val="visible"/>
                                      </p:to>
                                    </p:set>
                                    <p:anim calcmode="lin" valueType="num">
                                      <p:cBhvr>
                                        <p:cTn id="170" dur="500" fill="hold"/>
                                        <p:tgtEl>
                                          <p:spTgt spid="36"/>
                                        </p:tgtEl>
                                        <p:attrNameLst>
                                          <p:attrName>ppt_w</p:attrName>
                                        </p:attrNameLst>
                                      </p:cBhvr>
                                      <p:tavLst>
                                        <p:tav tm="0">
                                          <p:val>
                                            <p:fltVal val="0"/>
                                          </p:val>
                                        </p:tav>
                                        <p:tav tm="100000">
                                          <p:val>
                                            <p:strVal val="#ppt_w"/>
                                          </p:val>
                                        </p:tav>
                                      </p:tavLst>
                                    </p:anim>
                                    <p:anim calcmode="lin" valueType="num">
                                      <p:cBhvr>
                                        <p:cTn id="171" dur="500" fill="hold"/>
                                        <p:tgtEl>
                                          <p:spTgt spid="36"/>
                                        </p:tgtEl>
                                        <p:attrNameLst>
                                          <p:attrName>ppt_h</p:attrName>
                                        </p:attrNameLst>
                                      </p:cBhvr>
                                      <p:tavLst>
                                        <p:tav tm="0">
                                          <p:val>
                                            <p:fltVal val="0"/>
                                          </p:val>
                                        </p:tav>
                                        <p:tav tm="100000">
                                          <p:val>
                                            <p:strVal val="#ppt_h"/>
                                          </p:val>
                                        </p:tav>
                                      </p:tavLst>
                                    </p:anim>
                                    <p:animEffect transition="in" filter="fade">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21"/>
                                        </p:tgtEl>
                                        <p:attrNameLst>
                                          <p:attrName>style.visibility</p:attrName>
                                        </p:attrNameLst>
                                      </p:cBhvr>
                                      <p:to>
                                        <p:strVal val="visible"/>
                                      </p:to>
                                    </p:set>
                                    <p:animEffect transition="in" filter="fade">
                                      <p:cBhvr>
                                        <p:cTn id="177" dur="1000"/>
                                        <p:tgtEl>
                                          <p:spTgt spid="21"/>
                                        </p:tgtEl>
                                      </p:cBhvr>
                                    </p:animEffect>
                                    <p:anim calcmode="lin" valueType="num">
                                      <p:cBhvr>
                                        <p:cTn id="178" dur="1000" fill="hold"/>
                                        <p:tgtEl>
                                          <p:spTgt spid="21"/>
                                        </p:tgtEl>
                                        <p:attrNameLst>
                                          <p:attrName>ppt_x</p:attrName>
                                        </p:attrNameLst>
                                      </p:cBhvr>
                                      <p:tavLst>
                                        <p:tav tm="0">
                                          <p:val>
                                            <p:strVal val="#ppt_x"/>
                                          </p:val>
                                        </p:tav>
                                        <p:tav tm="100000">
                                          <p:val>
                                            <p:strVal val="#ppt_x"/>
                                          </p:val>
                                        </p:tav>
                                      </p:tavLst>
                                    </p:anim>
                                    <p:anim calcmode="lin" valueType="num">
                                      <p:cBhvr>
                                        <p:cTn id="1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animEffect transition="in" filter="fade">
                                      <p:cBhvr>
                                        <p:cTn id="184" dur="1000"/>
                                        <p:tgtEl>
                                          <p:spTgt spid="37"/>
                                        </p:tgtEl>
                                      </p:cBhvr>
                                    </p:animEffect>
                                    <p:anim calcmode="lin" valueType="num">
                                      <p:cBhvr>
                                        <p:cTn id="185" dur="1000" fill="hold"/>
                                        <p:tgtEl>
                                          <p:spTgt spid="37"/>
                                        </p:tgtEl>
                                        <p:attrNameLst>
                                          <p:attrName>ppt_x</p:attrName>
                                        </p:attrNameLst>
                                      </p:cBhvr>
                                      <p:tavLst>
                                        <p:tav tm="0">
                                          <p:val>
                                            <p:strVal val="#ppt_x"/>
                                          </p:val>
                                        </p:tav>
                                        <p:tav tm="100000">
                                          <p:val>
                                            <p:strVal val="#ppt_x"/>
                                          </p:val>
                                        </p:tav>
                                      </p:tavLst>
                                    </p:anim>
                                    <p:anim calcmode="lin" valueType="num">
                                      <p:cBhvr>
                                        <p:cTn id="18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grpId="0" nodeType="clickEffect">
                                  <p:stCondLst>
                                    <p:cond delay="0"/>
                                  </p:stCondLst>
                                  <p:childTnLst>
                                    <p:set>
                                      <p:cBhvr>
                                        <p:cTn id="190" dur="1" fill="hold">
                                          <p:stCondLst>
                                            <p:cond delay="0"/>
                                          </p:stCondLst>
                                        </p:cTn>
                                        <p:tgtEl>
                                          <p:spTgt spid="23"/>
                                        </p:tgtEl>
                                        <p:attrNameLst>
                                          <p:attrName>style.visibility</p:attrName>
                                        </p:attrNameLst>
                                      </p:cBhvr>
                                      <p:to>
                                        <p:strVal val="visible"/>
                                      </p:to>
                                    </p:set>
                                    <p:animEffect transition="in" filter="fade">
                                      <p:cBhvr>
                                        <p:cTn id="191" dur="1000"/>
                                        <p:tgtEl>
                                          <p:spTgt spid="23"/>
                                        </p:tgtEl>
                                      </p:cBhvr>
                                    </p:animEffect>
                                    <p:anim calcmode="lin" valueType="num">
                                      <p:cBhvr>
                                        <p:cTn id="192" dur="1000" fill="hold"/>
                                        <p:tgtEl>
                                          <p:spTgt spid="23"/>
                                        </p:tgtEl>
                                        <p:attrNameLst>
                                          <p:attrName>ppt_x</p:attrName>
                                        </p:attrNameLst>
                                      </p:cBhvr>
                                      <p:tavLst>
                                        <p:tav tm="0">
                                          <p:val>
                                            <p:strVal val="#ppt_x"/>
                                          </p:val>
                                        </p:tav>
                                        <p:tav tm="100000">
                                          <p:val>
                                            <p:strVal val="#ppt_x"/>
                                          </p:val>
                                        </p:tav>
                                      </p:tavLst>
                                    </p:anim>
                                    <p:anim calcmode="lin" valueType="num">
                                      <p:cBhvr>
                                        <p:cTn id="1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24"/>
                                        </p:tgtEl>
                                        <p:attrNameLst>
                                          <p:attrName>style.visibility</p:attrName>
                                        </p:attrNameLst>
                                      </p:cBhvr>
                                      <p:to>
                                        <p:strVal val="visible"/>
                                      </p:to>
                                    </p:set>
                                    <p:animEffect transition="in" filter="fade">
                                      <p:cBhvr>
                                        <p:cTn id="198" dur="1000"/>
                                        <p:tgtEl>
                                          <p:spTgt spid="24"/>
                                        </p:tgtEl>
                                      </p:cBhvr>
                                    </p:animEffect>
                                    <p:anim calcmode="lin" valueType="num">
                                      <p:cBhvr>
                                        <p:cTn id="199" dur="1000" fill="hold"/>
                                        <p:tgtEl>
                                          <p:spTgt spid="24"/>
                                        </p:tgtEl>
                                        <p:attrNameLst>
                                          <p:attrName>ppt_x</p:attrName>
                                        </p:attrNameLst>
                                      </p:cBhvr>
                                      <p:tavLst>
                                        <p:tav tm="0">
                                          <p:val>
                                            <p:strVal val="#ppt_x"/>
                                          </p:val>
                                        </p:tav>
                                        <p:tav tm="100000">
                                          <p:val>
                                            <p:strVal val="#ppt_x"/>
                                          </p:val>
                                        </p:tav>
                                      </p:tavLst>
                                    </p:anim>
                                    <p:anim calcmode="lin" valueType="num">
                                      <p:cBhvr>
                                        <p:cTn id="2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grpId="0" nodeType="clickEffect">
                                  <p:stCondLst>
                                    <p:cond delay="0"/>
                                  </p:stCondLst>
                                  <p:childTnLst>
                                    <p:set>
                                      <p:cBhvr>
                                        <p:cTn id="204" dur="1" fill="hold">
                                          <p:stCondLst>
                                            <p:cond delay="0"/>
                                          </p:stCondLst>
                                        </p:cTn>
                                        <p:tgtEl>
                                          <p:spTgt spid="38"/>
                                        </p:tgtEl>
                                        <p:attrNameLst>
                                          <p:attrName>style.visibility</p:attrName>
                                        </p:attrNameLst>
                                      </p:cBhvr>
                                      <p:to>
                                        <p:strVal val="visible"/>
                                      </p:to>
                                    </p:set>
                                    <p:animEffect transition="in" filter="fade">
                                      <p:cBhvr>
                                        <p:cTn id="205" dur="1000"/>
                                        <p:tgtEl>
                                          <p:spTgt spid="38"/>
                                        </p:tgtEl>
                                      </p:cBhvr>
                                    </p:animEffect>
                                    <p:anim calcmode="lin" valueType="num">
                                      <p:cBhvr>
                                        <p:cTn id="206" dur="1000" fill="hold"/>
                                        <p:tgtEl>
                                          <p:spTgt spid="38"/>
                                        </p:tgtEl>
                                        <p:attrNameLst>
                                          <p:attrName>ppt_x</p:attrName>
                                        </p:attrNameLst>
                                      </p:cBhvr>
                                      <p:tavLst>
                                        <p:tav tm="0">
                                          <p:val>
                                            <p:strVal val="#ppt_x"/>
                                          </p:val>
                                        </p:tav>
                                        <p:tav tm="100000">
                                          <p:val>
                                            <p:strVal val="#ppt_x"/>
                                          </p:val>
                                        </p:tav>
                                      </p:tavLst>
                                    </p:anim>
                                    <p:anim calcmode="lin" valueType="num">
                                      <p:cBhvr>
                                        <p:cTn id="20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grpId="0" nodeType="clickEffect">
                                  <p:stCondLst>
                                    <p:cond delay="0"/>
                                  </p:stCondLst>
                                  <p:childTnLst>
                                    <p:set>
                                      <p:cBhvr>
                                        <p:cTn id="211" dur="1" fill="hold">
                                          <p:stCondLst>
                                            <p:cond delay="0"/>
                                          </p:stCondLst>
                                        </p:cTn>
                                        <p:tgtEl>
                                          <p:spTgt spid="26"/>
                                        </p:tgtEl>
                                        <p:attrNameLst>
                                          <p:attrName>style.visibility</p:attrName>
                                        </p:attrNameLst>
                                      </p:cBhvr>
                                      <p:to>
                                        <p:strVal val="visible"/>
                                      </p:to>
                                    </p:set>
                                    <p:animEffect transition="in" filter="fade">
                                      <p:cBhvr>
                                        <p:cTn id="212" dur="1000"/>
                                        <p:tgtEl>
                                          <p:spTgt spid="26"/>
                                        </p:tgtEl>
                                      </p:cBhvr>
                                    </p:animEffect>
                                    <p:anim calcmode="lin" valueType="num">
                                      <p:cBhvr>
                                        <p:cTn id="213" dur="1000" fill="hold"/>
                                        <p:tgtEl>
                                          <p:spTgt spid="26"/>
                                        </p:tgtEl>
                                        <p:attrNameLst>
                                          <p:attrName>ppt_x</p:attrName>
                                        </p:attrNameLst>
                                      </p:cBhvr>
                                      <p:tavLst>
                                        <p:tav tm="0">
                                          <p:val>
                                            <p:strVal val="#ppt_x"/>
                                          </p:val>
                                        </p:tav>
                                        <p:tav tm="100000">
                                          <p:val>
                                            <p:strVal val="#ppt_x"/>
                                          </p:val>
                                        </p:tav>
                                      </p:tavLst>
                                    </p:anim>
                                    <p:anim calcmode="lin" valueType="num">
                                      <p:cBhvr>
                                        <p:cTn id="2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grpId="0" nodeType="clickEffect">
                                  <p:stCondLst>
                                    <p:cond delay="0"/>
                                  </p:stCondLst>
                                  <p:childTnLst>
                                    <p:set>
                                      <p:cBhvr>
                                        <p:cTn id="218" dur="1" fill="hold">
                                          <p:stCondLst>
                                            <p:cond delay="0"/>
                                          </p:stCondLst>
                                        </p:cTn>
                                        <p:tgtEl>
                                          <p:spTgt spid="39"/>
                                        </p:tgtEl>
                                        <p:attrNameLst>
                                          <p:attrName>style.visibility</p:attrName>
                                        </p:attrNameLst>
                                      </p:cBhvr>
                                      <p:to>
                                        <p:strVal val="visible"/>
                                      </p:to>
                                    </p:set>
                                    <p:animEffect transition="in" filter="fade">
                                      <p:cBhvr>
                                        <p:cTn id="219" dur="1000"/>
                                        <p:tgtEl>
                                          <p:spTgt spid="39"/>
                                        </p:tgtEl>
                                      </p:cBhvr>
                                    </p:animEffect>
                                    <p:anim calcmode="lin" valueType="num">
                                      <p:cBhvr>
                                        <p:cTn id="220" dur="1000" fill="hold"/>
                                        <p:tgtEl>
                                          <p:spTgt spid="39"/>
                                        </p:tgtEl>
                                        <p:attrNameLst>
                                          <p:attrName>ppt_x</p:attrName>
                                        </p:attrNameLst>
                                      </p:cBhvr>
                                      <p:tavLst>
                                        <p:tav tm="0">
                                          <p:val>
                                            <p:strVal val="#ppt_x"/>
                                          </p:val>
                                        </p:tav>
                                        <p:tav tm="100000">
                                          <p:val>
                                            <p:strVal val="#ppt_x"/>
                                          </p:val>
                                        </p:tav>
                                      </p:tavLst>
                                    </p:anim>
                                    <p:anim calcmode="lin" valueType="num">
                                      <p:cBhvr>
                                        <p:cTn id="2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42" presetClass="entr" presetSubtype="0" fill="hold" grpId="0" nodeType="clickEffect">
                                  <p:stCondLst>
                                    <p:cond delay="0"/>
                                  </p:stCondLst>
                                  <p:childTnLst>
                                    <p:set>
                                      <p:cBhvr>
                                        <p:cTn id="225" dur="1" fill="hold">
                                          <p:stCondLst>
                                            <p:cond delay="0"/>
                                          </p:stCondLst>
                                        </p:cTn>
                                        <p:tgtEl>
                                          <p:spTgt spid="25"/>
                                        </p:tgtEl>
                                        <p:attrNameLst>
                                          <p:attrName>style.visibility</p:attrName>
                                        </p:attrNameLst>
                                      </p:cBhvr>
                                      <p:to>
                                        <p:strVal val="visible"/>
                                      </p:to>
                                    </p:set>
                                    <p:animEffect transition="in" filter="fade">
                                      <p:cBhvr>
                                        <p:cTn id="226" dur="1000"/>
                                        <p:tgtEl>
                                          <p:spTgt spid="25"/>
                                        </p:tgtEl>
                                      </p:cBhvr>
                                    </p:animEffect>
                                    <p:anim calcmode="lin" valueType="num">
                                      <p:cBhvr>
                                        <p:cTn id="227" dur="1000" fill="hold"/>
                                        <p:tgtEl>
                                          <p:spTgt spid="25"/>
                                        </p:tgtEl>
                                        <p:attrNameLst>
                                          <p:attrName>ppt_x</p:attrName>
                                        </p:attrNameLst>
                                      </p:cBhvr>
                                      <p:tavLst>
                                        <p:tav tm="0">
                                          <p:val>
                                            <p:strVal val="#ppt_x"/>
                                          </p:val>
                                        </p:tav>
                                        <p:tav tm="100000">
                                          <p:val>
                                            <p:strVal val="#ppt_x"/>
                                          </p:val>
                                        </p:tav>
                                      </p:tavLst>
                                    </p:anim>
                                    <p:anim calcmode="lin" valueType="num">
                                      <p:cBhvr>
                                        <p:cTn id="2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42" presetClass="entr" presetSubtype="0" fill="hold" grpId="0" nodeType="clickEffect">
                                  <p:stCondLst>
                                    <p:cond delay="0"/>
                                  </p:stCondLst>
                                  <p:childTnLst>
                                    <p:set>
                                      <p:cBhvr>
                                        <p:cTn id="232" dur="1" fill="hold">
                                          <p:stCondLst>
                                            <p:cond delay="0"/>
                                          </p:stCondLst>
                                        </p:cTn>
                                        <p:tgtEl>
                                          <p:spTgt spid="40"/>
                                        </p:tgtEl>
                                        <p:attrNameLst>
                                          <p:attrName>style.visibility</p:attrName>
                                        </p:attrNameLst>
                                      </p:cBhvr>
                                      <p:to>
                                        <p:strVal val="visible"/>
                                      </p:to>
                                    </p:set>
                                    <p:animEffect transition="in" filter="fade">
                                      <p:cBhvr>
                                        <p:cTn id="233" dur="1000"/>
                                        <p:tgtEl>
                                          <p:spTgt spid="40"/>
                                        </p:tgtEl>
                                      </p:cBhvr>
                                    </p:animEffect>
                                    <p:anim calcmode="lin" valueType="num">
                                      <p:cBhvr>
                                        <p:cTn id="234" dur="1000" fill="hold"/>
                                        <p:tgtEl>
                                          <p:spTgt spid="40"/>
                                        </p:tgtEl>
                                        <p:attrNameLst>
                                          <p:attrName>ppt_x</p:attrName>
                                        </p:attrNameLst>
                                      </p:cBhvr>
                                      <p:tavLst>
                                        <p:tav tm="0">
                                          <p:val>
                                            <p:strVal val="#ppt_x"/>
                                          </p:val>
                                        </p:tav>
                                        <p:tav tm="100000">
                                          <p:val>
                                            <p:strVal val="#ppt_x"/>
                                          </p:val>
                                        </p:tav>
                                      </p:tavLst>
                                    </p:anim>
                                    <p:anim calcmode="lin" valueType="num">
                                      <p:cBhvr>
                                        <p:cTn id="2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42" presetClass="entr" presetSubtype="0" fill="hold" grpId="0" nodeType="clickEffect">
                                  <p:stCondLst>
                                    <p:cond delay="0"/>
                                  </p:stCondLst>
                                  <p:childTnLst>
                                    <p:set>
                                      <p:cBhvr>
                                        <p:cTn id="239" dur="1" fill="hold">
                                          <p:stCondLst>
                                            <p:cond delay="0"/>
                                          </p:stCondLst>
                                        </p:cTn>
                                        <p:tgtEl>
                                          <p:spTgt spid="27"/>
                                        </p:tgtEl>
                                        <p:attrNameLst>
                                          <p:attrName>style.visibility</p:attrName>
                                        </p:attrNameLst>
                                      </p:cBhvr>
                                      <p:to>
                                        <p:strVal val="visible"/>
                                      </p:to>
                                    </p:set>
                                    <p:animEffect transition="in" filter="fade">
                                      <p:cBhvr>
                                        <p:cTn id="240" dur="1000"/>
                                        <p:tgtEl>
                                          <p:spTgt spid="27"/>
                                        </p:tgtEl>
                                      </p:cBhvr>
                                    </p:animEffect>
                                    <p:anim calcmode="lin" valueType="num">
                                      <p:cBhvr>
                                        <p:cTn id="241" dur="1000" fill="hold"/>
                                        <p:tgtEl>
                                          <p:spTgt spid="27"/>
                                        </p:tgtEl>
                                        <p:attrNameLst>
                                          <p:attrName>ppt_x</p:attrName>
                                        </p:attrNameLst>
                                      </p:cBhvr>
                                      <p:tavLst>
                                        <p:tav tm="0">
                                          <p:val>
                                            <p:strVal val="#ppt_x"/>
                                          </p:val>
                                        </p:tav>
                                        <p:tav tm="100000">
                                          <p:val>
                                            <p:strVal val="#ppt_x"/>
                                          </p:val>
                                        </p:tav>
                                      </p:tavLst>
                                    </p:anim>
                                    <p:anim calcmode="lin" valueType="num">
                                      <p:cBhvr>
                                        <p:cTn id="2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grpId="0" nodeType="clickEffect">
                                  <p:stCondLst>
                                    <p:cond delay="0"/>
                                  </p:stCondLst>
                                  <p:childTnLst>
                                    <p:set>
                                      <p:cBhvr>
                                        <p:cTn id="246" dur="1" fill="hold">
                                          <p:stCondLst>
                                            <p:cond delay="0"/>
                                          </p:stCondLst>
                                        </p:cTn>
                                        <p:tgtEl>
                                          <p:spTgt spid="41"/>
                                        </p:tgtEl>
                                        <p:attrNameLst>
                                          <p:attrName>style.visibility</p:attrName>
                                        </p:attrNameLst>
                                      </p:cBhvr>
                                      <p:to>
                                        <p:strVal val="visible"/>
                                      </p:to>
                                    </p:set>
                                    <p:animEffect transition="in" filter="fade">
                                      <p:cBhvr>
                                        <p:cTn id="247" dur="1000"/>
                                        <p:tgtEl>
                                          <p:spTgt spid="41"/>
                                        </p:tgtEl>
                                      </p:cBhvr>
                                    </p:animEffect>
                                    <p:anim calcmode="lin" valueType="num">
                                      <p:cBhvr>
                                        <p:cTn id="248" dur="1000" fill="hold"/>
                                        <p:tgtEl>
                                          <p:spTgt spid="41"/>
                                        </p:tgtEl>
                                        <p:attrNameLst>
                                          <p:attrName>ppt_x</p:attrName>
                                        </p:attrNameLst>
                                      </p:cBhvr>
                                      <p:tavLst>
                                        <p:tav tm="0">
                                          <p:val>
                                            <p:strVal val="#ppt_x"/>
                                          </p:val>
                                        </p:tav>
                                        <p:tav tm="100000">
                                          <p:val>
                                            <p:strVal val="#ppt_x"/>
                                          </p:val>
                                        </p:tav>
                                      </p:tavLst>
                                    </p:anim>
                                    <p:anim calcmode="lin" valueType="num">
                                      <p:cBhvr>
                                        <p:cTn id="2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42" presetClass="entr" presetSubtype="0" fill="hold" grpId="0" nodeType="clickEffect">
                                  <p:stCondLst>
                                    <p:cond delay="0"/>
                                  </p:stCondLst>
                                  <p:childTnLst>
                                    <p:set>
                                      <p:cBhvr>
                                        <p:cTn id="253" dur="1" fill="hold">
                                          <p:stCondLst>
                                            <p:cond delay="0"/>
                                          </p:stCondLst>
                                        </p:cTn>
                                        <p:tgtEl>
                                          <p:spTgt spid="42"/>
                                        </p:tgtEl>
                                        <p:attrNameLst>
                                          <p:attrName>style.visibility</p:attrName>
                                        </p:attrNameLst>
                                      </p:cBhvr>
                                      <p:to>
                                        <p:strVal val="visible"/>
                                      </p:to>
                                    </p:set>
                                    <p:animEffect transition="in" filter="fade">
                                      <p:cBhvr>
                                        <p:cTn id="254" dur="1000"/>
                                        <p:tgtEl>
                                          <p:spTgt spid="42"/>
                                        </p:tgtEl>
                                      </p:cBhvr>
                                    </p:animEffect>
                                    <p:anim calcmode="lin" valueType="num">
                                      <p:cBhvr>
                                        <p:cTn id="255" dur="1000" fill="hold"/>
                                        <p:tgtEl>
                                          <p:spTgt spid="42"/>
                                        </p:tgtEl>
                                        <p:attrNameLst>
                                          <p:attrName>ppt_x</p:attrName>
                                        </p:attrNameLst>
                                      </p:cBhvr>
                                      <p:tavLst>
                                        <p:tav tm="0">
                                          <p:val>
                                            <p:strVal val="#ppt_x"/>
                                          </p:val>
                                        </p:tav>
                                        <p:tav tm="100000">
                                          <p:val>
                                            <p:strVal val="#ppt_x"/>
                                          </p:val>
                                        </p:tav>
                                      </p:tavLst>
                                    </p:anim>
                                    <p:anim calcmode="lin" valueType="num">
                                      <p:cBhvr>
                                        <p:cTn id="25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42" presetClass="entr" presetSubtype="0" fill="hold" grpId="0" nodeType="clickEffect">
                                  <p:stCondLst>
                                    <p:cond delay="0"/>
                                  </p:stCondLst>
                                  <p:childTnLst>
                                    <p:set>
                                      <p:cBhvr>
                                        <p:cTn id="260" dur="1" fill="hold">
                                          <p:stCondLst>
                                            <p:cond delay="0"/>
                                          </p:stCondLst>
                                        </p:cTn>
                                        <p:tgtEl>
                                          <p:spTgt spid="43"/>
                                        </p:tgtEl>
                                        <p:attrNameLst>
                                          <p:attrName>style.visibility</p:attrName>
                                        </p:attrNameLst>
                                      </p:cBhvr>
                                      <p:to>
                                        <p:strVal val="visible"/>
                                      </p:to>
                                    </p:set>
                                    <p:animEffect transition="in" filter="fade">
                                      <p:cBhvr>
                                        <p:cTn id="261" dur="1000"/>
                                        <p:tgtEl>
                                          <p:spTgt spid="43"/>
                                        </p:tgtEl>
                                      </p:cBhvr>
                                    </p:animEffect>
                                    <p:anim calcmode="lin" valueType="num">
                                      <p:cBhvr>
                                        <p:cTn id="262" dur="1000" fill="hold"/>
                                        <p:tgtEl>
                                          <p:spTgt spid="43"/>
                                        </p:tgtEl>
                                        <p:attrNameLst>
                                          <p:attrName>ppt_x</p:attrName>
                                        </p:attrNameLst>
                                      </p:cBhvr>
                                      <p:tavLst>
                                        <p:tav tm="0">
                                          <p:val>
                                            <p:strVal val="#ppt_x"/>
                                          </p:val>
                                        </p:tav>
                                        <p:tav tm="100000">
                                          <p:val>
                                            <p:strVal val="#ppt_x"/>
                                          </p:val>
                                        </p:tav>
                                      </p:tavLst>
                                    </p:anim>
                                    <p:anim calcmode="lin" valueType="num">
                                      <p:cBhvr>
                                        <p:cTn id="26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42" presetClass="entr" presetSubtype="0" fill="hold" grpId="0" nodeType="clickEffect">
                                  <p:stCondLst>
                                    <p:cond delay="0"/>
                                  </p:stCondLst>
                                  <p:childTnLst>
                                    <p:set>
                                      <p:cBhvr>
                                        <p:cTn id="267" dur="1" fill="hold">
                                          <p:stCondLst>
                                            <p:cond delay="0"/>
                                          </p:stCondLst>
                                        </p:cTn>
                                        <p:tgtEl>
                                          <p:spTgt spid="44"/>
                                        </p:tgtEl>
                                        <p:attrNameLst>
                                          <p:attrName>style.visibility</p:attrName>
                                        </p:attrNameLst>
                                      </p:cBhvr>
                                      <p:to>
                                        <p:strVal val="visible"/>
                                      </p:to>
                                    </p:set>
                                    <p:animEffect transition="in" filter="fade">
                                      <p:cBhvr>
                                        <p:cTn id="268" dur="1000"/>
                                        <p:tgtEl>
                                          <p:spTgt spid="44"/>
                                        </p:tgtEl>
                                      </p:cBhvr>
                                    </p:animEffect>
                                    <p:anim calcmode="lin" valueType="num">
                                      <p:cBhvr>
                                        <p:cTn id="269" dur="1000" fill="hold"/>
                                        <p:tgtEl>
                                          <p:spTgt spid="44"/>
                                        </p:tgtEl>
                                        <p:attrNameLst>
                                          <p:attrName>ppt_x</p:attrName>
                                        </p:attrNameLst>
                                      </p:cBhvr>
                                      <p:tavLst>
                                        <p:tav tm="0">
                                          <p:val>
                                            <p:strVal val="#ppt_x"/>
                                          </p:val>
                                        </p:tav>
                                        <p:tav tm="100000">
                                          <p:val>
                                            <p:strVal val="#ppt_x"/>
                                          </p:val>
                                        </p:tav>
                                      </p:tavLst>
                                    </p:anim>
                                    <p:anim calcmode="lin" valueType="num">
                                      <p:cBhvr>
                                        <p:cTn id="27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1" fill="hold">
                      <p:stCondLst>
                        <p:cond delay="indefinite"/>
                      </p:stCondLst>
                      <p:childTnLst>
                        <p:par>
                          <p:cTn id="272" fill="hold">
                            <p:stCondLst>
                              <p:cond delay="0"/>
                            </p:stCondLst>
                            <p:childTnLst>
                              <p:par>
                                <p:cTn id="273" presetID="42" presetClass="entr" presetSubtype="0" fill="hold" grpId="0" nodeType="clickEffect">
                                  <p:stCondLst>
                                    <p:cond delay="0"/>
                                  </p:stCondLst>
                                  <p:childTnLst>
                                    <p:set>
                                      <p:cBhvr>
                                        <p:cTn id="274" dur="1" fill="hold">
                                          <p:stCondLst>
                                            <p:cond delay="0"/>
                                          </p:stCondLst>
                                        </p:cTn>
                                        <p:tgtEl>
                                          <p:spTgt spid="45"/>
                                        </p:tgtEl>
                                        <p:attrNameLst>
                                          <p:attrName>style.visibility</p:attrName>
                                        </p:attrNameLst>
                                      </p:cBhvr>
                                      <p:to>
                                        <p:strVal val="visible"/>
                                      </p:to>
                                    </p:set>
                                    <p:animEffect transition="in" filter="fade">
                                      <p:cBhvr>
                                        <p:cTn id="275" dur="1000"/>
                                        <p:tgtEl>
                                          <p:spTgt spid="45"/>
                                        </p:tgtEl>
                                      </p:cBhvr>
                                    </p:animEffect>
                                    <p:anim calcmode="lin" valueType="num">
                                      <p:cBhvr>
                                        <p:cTn id="276" dur="1000" fill="hold"/>
                                        <p:tgtEl>
                                          <p:spTgt spid="45"/>
                                        </p:tgtEl>
                                        <p:attrNameLst>
                                          <p:attrName>ppt_x</p:attrName>
                                        </p:attrNameLst>
                                      </p:cBhvr>
                                      <p:tavLst>
                                        <p:tav tm="0">
                                          <p:val>
                                            <p:strVal val="#ppt_x"/>
                                          </p:val>
                                        </p:tav>
                                        <p:tav tm="100000">
                                          <p:val>
                                            <p:strVal val="#ppt_x"/>
                                          </p:val>
                                        </p:tav>
                                      </p:tavLst>
                                    </p:anim>
                                    <p:anim calcmode="lin" valueType="num">
                                      <p:cBhvr>
                                        <p:cTn id="27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presetID="42" presetClass="entr" presetSubtype="0" fill="hold" grpId="0" nodeType="clickEffect">
                                  <p:stCondLst>
                                    <p:cond delay="0"/>
                                  </p:stCondLst>
                                  <p:childTnLst>
                                    <p:set>
                                      <p:cBhvr>
                                        <p:cTn id="281" dur="1" fill="hold">
                                          <p:stCondLst>
                                            <p:cond delay="0"/>
                                          </p:stCondLst>
                                        </p:cTn>
                                        <p:tgtEl>
                                          <p:spTgt spid="46"/>
                                        </p:tgtEl>
                                        <p:attrNameLst>
                                          <p:attrName>style.visibility</p:attrName>
                                        </p:attrNameLst>
                                      </p:cBhvr>
                                      <p:to>
                                        <p:strVal val="visible"/>
                                      </p:to>
                                    </p:set>
                                    <p:animEffect transition="in" filter="fade">
                                      <p:cBhvr>
                                        <p:cTn id="282" dur="1000"/>
                                        <p:tgtEl>
                                          <p:spTgt spid="46"/>
                                        </p:tgtEl>
                                      </p:cBhvr>
                                    </p:animEffect>
                                    <p:anim calcmode="lin" valueType="num">
                                      <p:cBhvr>
                                        <p:cTn id="283" dur="1000" fill="hold"/>
                                        <p:tgtEl>
                                          <p:spTgt spid="46"/>
                                        </p:tgtEl>
                                        <p:attrNameLst>
                                          <p:attrName>ppt_x</p:attrName>
                                        </p:attrNameLst>
                                      </p:cBhvr>
                                      <p:tavLst>
                                        <p:tav tm="0">
                                          <p:val>
                                            <p:strVal val="#ppt_x"/>
                                          </p:val>
                                        </p:tav>
                                        <p:tav tm="100000">
                                          <p:val>
                                            <p:strVal val="#ppt_x"/>
                                          </p:val>
                                        </p:tav>
                                      </p:tavLst>
                                    </p:anim>
                                    <p:anim calcmode="lin" valueType="num">
                                      <p:cBhvr>
                                        <p:cTn id="28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42" presetClass="entr" presetSubtype="0" fill="hold" grpId="0" nodeType="clickEffect">
                                  <p:stCondLst>
                                    <p:cond delay="0"/>
                                  </p:stCondLst>
                                  <p:childTnLst>
                                    <p:set>
                                      <p:cBhvr>
                                        <p:cTn id="288" dur="1" fill="hold">
                                          <p:stCondLst>
                                            <p:cond delay="0"/>
                                          </p:stCondLst>
                                        </p:cTn>
                                        <p:tgtEl>
                                          <p:spTgt spid="47"/>
                                        </p:tgtEl>
                                        <p:attrNameLst>
                                          <p:attrName>style.visibility</p:attrName>
                                        </p:attrNameLst>
                                      </p:cBhvr>
                                      <p:to>
                                        <p:strVal val="visible"/>
                                      </p:to>
                                    </p:set>
                                    <p:animEffect transition="in" filter="fade">
                                      <p:cBhvr>
                                        <p:cTn id="289" dur="1000"/>
                                        <p:tgtEl>
                                          <p:spTgt spid="47"/>
                                        </p:tgtEl>
                                      </p:cBhvr>
                                    </p:animEffect>
                                    <p:anim calcmode="lin" valueType="num">
                                      <p:cBhvr>
                                        <p:cTn id="290" dur="1000" fill="hold"/>
                                        <p:tgtEl>
                                          <p:spTgt spid="47"/>
                                        </p:tgtEl>
                                        <p:attrNameLst>
                                          <p:attrName>ppt_x</p:attrName>
                                        </p:attrNameLst>
                                      </p:cBhvr>
                                      <p:tavLst>
                                        <p:tav tm="0">
                                          <p:val>
                                            <p:strVal val="#ppt_x"/>
                                          </p:val>
                                        </p:tav>
                                        <p:tav tm="100000">
                                          <p:val>
                                            <p:strVal val="#ppt_x"/>
                                          </p:val>
                                        </p:tav>
                                      </p:tavLst>
                                    </p:anim>
                                    <p:anim calcmode="lin" valueType="num">
                                      <p:cBhvr>
                                        <p:cTn id="29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42" presetClass="entr" presetSubtype="0" fill="hold" grpId="0" nodeType="clickEffect">
                                  <p:stCondLst>
                                    <p:cond delay="0"/>
                                  </p:stCondLst>
                                  <p:childTnLst>
                                    <p:set>
                                      <p:cBhvr>
                                        <p:cTn id="295" dur="1" fill="hold">
                                          <p:stCondLst>
                                            <p:cond delay="0"/>
                                          </p:stCondLst>
                                        </p:cTn>
                                        <p:tgtEl>
                                          <p:spTgt spid="48"/>
                                        </p:tgtEl>
                                        <p:attrNameLst>
                                          <p:attrName>style.visibility</p:attrName>
                                        </p:attrNameLst>
                                      </p:cBhvr>
                                      <p:to>
                                        <p:strVal val="visible"/>
                                      </p:to>
                                    </p:set>
                                    <p:animEffect transition="in" filter="fade">
                                      <p:cBhvr>
                                        <p:cTn id="296" dur="1000"/>
                                        <p:tgtEl>
                                          <p:spTgt spid="48"/>
                                        </p:tgtEl>
                                      </p:cBhvr>
                                    </p:animEffect>
                                    <p:anim calcmode="lin" valueType="num">
                                      <p:cBhvr>
                                        <p:cTn id="297" dur="1000" fill="hold"/>
                                        <p:tgtEl>
                                          <p:spTgt spid="48"/>
                                        </p:tgtEl>
                                        <p:attrNameLst>
                                          <p:attrName>ppt_x</p:attrName>
                                        </p:attrNameLst>
                                      </p:cBhvr>
                                      <p:tavLst>
                                        <p:tav tm="0">
                                          <p:val>
                                            <p:strVal val="#ppt_x"/>
                                          </p:val>
                                        </p:tav>
                                        <p:tav tm="100000">
                                          <p:val>
                                            <p:strVal val="#ppt_x"/>
                                          </p:val>
                                        </p:tav>
                                      </p:tavLst>
                                    </p:anim>
                                    <p:anim calcmode="lin" valueType="num">
                                      <p:cBhvr>
                                        <p:cTn id="29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99" fill="hold">
                      <p:stCondLst>
                        <p:cond delay="indefinite"/>
                      </p:stCondLst>
                      <p:childTnLst>
                        <p:par>
                          <p:cTn id="300" fill="hold">
                            <p:stCondLst>
                              <p:cond delay="0"/>
                            </p:stCondLst>
                            <p:childTnLst>
                              <p:par>
                                <p:cTn id="301" presetID="42" presetClass="entr" presetSubtype="0" fill="hold" grpId="0" nodeType="clickEffect">
                                  <p:stCondLst>
                                    <p:cond delay="0"/>
                                  </p:stCondLst>
                                  <p:childTnLst>
                                    <p:set>
                                      <p:cBhvr>
                                        <p:cTn id="302" dur="1" fill="hold">
                                          <p:stCondLst>
                                            <p:cond delay="0"/>
                                          </p:stCondLst>
                                        </p:cTn>
                                        <p:tgtEl>
                                          <p:spTgt spid="49"/>
                                        </p:tgtEl>
                                        <p:attrNameLst>
                                          <p:attrName>style.visibility</p:attrName>
                                        </p:attrNameLst>
                                      </p:cBhvr>
                                      <p:to>
                                        <p:strVal val="visible"/>
                                      </p:to>
                                    </p:set>
                                    <p:animEffect transition="in" filter="fade">
                                      <p:cBhvr>
                                        <p:cTn id="303" dur="1000"/>
                                        <p:tgtEl>
                                          <p:spTgt spid="49"/>
                                        </p:tgtEl>
                                      </p:cBhvr>
                                    </p:animEffect>
                                    <p:anim calcmode="lin" valueType="num">
                                      <p:cBhvr>
                                        <p:cTn id="304" dur="1000" fill="hold"/>
                                        <p:tgtEl>
                                          <p:spTgt spid="49"/>
                                        </p:tgtEl>
                                        <p:attrNameLst>
                                          <p:attrName>ppt_x</p:attrName>
                                        </p:attrNameLst>
                                      </p:cBhvr>
                                      <p:tavLst>
                                        <p:tav tm="0">
                                          <p:val>
                                            <p:strVal val="#ppt_x"/>
                                          </p:val>
                                        </p:tav>
                                        <p:tav tm="100000">
                                          <p:val>
                                            <p:strVal val="#ppt_x"/>
                                          </p:val>
                                        </p:tav>
                                      </p:tavLst>
                                    </p:anim>
                                    <p:anim calcmode="lin" valueType="num">
                                      <p:cBhvr>
                                        <p:cTn id="30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42" presetClass="entr" presetSubtype="0" fill="hold" grpId="0" nodeType="clickEffect">
                                  <p:stCondLst>
                                    <p:cond delay="0"/>
                                  </p:stCondLst>
                                  <p:childTnLst>
                                    <p:set>
                                      <p:cBhvr>
                                        <p:cTn id="309" dur="1" fill="hold">
                                          <p:stCondLst>
                                            <p:cond delay="0"/>
                                          </p:stCondLst>
                                        </p:cTn>
                                        <p:tgtEl>
                                          <p:spTgt spid="50"/>
                                        </p:tgtEl>
                                        <p:attrNameLst>
                                          <p:attrName>style.visibility</p:attrName>
                                        </p:attrNameLst>
                                      </p:cBhvr>
                                      <p:to>
                                        <p:strVal val="visible"/>
                                      </p:to>
                                    </p:set>
                                    <p:animEffect transition="in" filter="fade">
                                      <p:cBhvr>
                                        <p:cTn id="310" dur="1000"/>
                                        <p:tgtEl>
                                          <p:spTgt spid="50"/>
                                        </p:tgtEl>
                                      </p:cBhvr>
                                    </p:animEffect>
                                    <p:anim calcmode="lin" valueType="num">
                                      <p:cBhvr>
                                        <p:cTn id="311" dur="1000" fill="hold"/>
                                        <p:tgtEl>
                                          <p:spTgt spid="50"/>
                                        </p:tgtEl>
                                        <p:attrNameLst>
                                          <p:attrName>ppt_x</p:attrName>
                                        </p:attrNameLst>
                                      </p:cBhvr>
                                      <p:tavLst>
                                        <p:tav tm="0">
                                          <p:val>
                                            <p:strVal val="#ppt_x"/>
                                          </p:val>
                                        </p:tav>
                                        <p:tav tm="100000">
                                          <p:val>
                                            <p:strVal val="#ppt_x"/>
                                          </p:val>
                                        </p:tav>
                                      </p:tavLst>
                                    </p:anim>
                                    <p:anim calcmode="lin" valueType="num">
                                      <p:cBhvr>
                                        <p:cTn id="31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 grpId="0" animBg="1"/>
      <p:bldP spid="3"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160D74-2000-471B-AE3B-DC03466FCA8C}"/>
              </a:ext>
            </a:extLst>
          </p:cNvPr>
          <p:cNvSpPr txBox="1"/>
          <p:nvPr/>
        </p:nvSpPr>
        <p:spPr>
          <a:xfrm>
            <a:off x="542925" y="279098"/>
            <a:ext cx="11087100" cy="1261884"/>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NewRomanPS-BoldMT"/>
              </a:rPr>
              <a:t>A</a:t>
            </a:r>
            <a:r>
              <a:rPr kumimoji="0" lang="en-US" sz="4000" b="1" i="0" u="none" strike="noStrike" kern="1200" cap="none" spc="0" normalizeH="0" baseline="0" noProof="0" dirty="0">
                <a:ln>
                  <a:noFill/>
                </a:ln>
                <a:solidFill>
                  <a:schemeClr val="bg1"/>
                </a:solidFill>
                <a:effectLst/>
                <a:uLnTx/>
                <a:uFillTx/>
                <a:latin typeface="TimesNewRomanPS-BoldMT"/>
              </a:rPr>
              <a:t>.  Prefixes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TimesNewRomanPS-BoldMT"/>
              </a:rPr>
              <a:t>Write at least two words with each prefix</a:t>
            </a:r>
            <a:r>
              <a:rPr kumimoji="0" lang="en-GB" sz="3600" b="1" i="0" u="none" strike="noStrike" kern="1200" cap="none" spc="0" normalizeH="0" baseline="0" noProof="0" dirty="0">
                <a:ln>
                  <a:noFill/>
                </a:ln>
                <a:solidFill>
                  <a:schemeClr val="bg1"/>
                </a:solidFill>
                <a:effectLst/>
                <a:uLnTx/>
                <a:uFillTx/>
                <a:latin typeface="TimesNewRomanPSMT"/>
              </a:rPr>
              <a:t>:</a:t>
            </a:r>
            <a:endParaRPr kumimoji="0" lang="en-US" sz="3600" b="1"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6" name="Table 6">
            <a:extLst>
              <a:ext uri="{FF2B5EF4-FFF2-40B4-BE49-F238E27FC236}">
                <a16:creationId xmlns:a16="http://schemas.microsoft.com/office/drawing/2014/main" id="{C43896E5-2FF5-4D9F-B909-B1BE1DD67D45}"/>
              </a:ext>
            </a:extLst>
          </p:cNvPr>
          <p:cNvGraphicFramePr>
            <a:graphicFrameLocks noGrp="1"/>
          </p:cNvGraphicFramePr>
          <p:nvPr>
            <p:extLst>
              <p:ext uri="{D42A27DB-BD31-4B8C-83A1-F6EECF244321}">
                <p14:modId xmlns:p14="http://schemas.microsoft.com/office/powerpoint/2010/main" val="3162013595"/>
              </p:ext>
            </p:extLst>
          </p:nvPr>
        </p:nvGraphicFramePr>
        <p:xfrm>
          <a:off x="250251" y="1861428"/>
          <a:ext cx="11679152" cy="3627120"/>
        </p:xfrm>
        <a:graphic>
          <a:graphicData uri="http://schemas.openxmlformats.org/drawingml/2006/table">
            <a:tbl>
              <a:tblPr firstRow="1" bandRow="1">
                <a:tableStyleId>{5C22544A-7EE6-4342-B048-85BDC9FD1C3A}</a:tableStyleId>
              </a:tblPr>
              <a:tblGrid>
                <a:gridCol w="1192703">
                  <a:extLst>
                    <a:ext uri="{9D8B030D-6E8A-4147-A177-3AD203B41FA5}">
                      <a16:colId xmlns:a16="http://schemas.microsoft.com/office/drawing/2014/main" val="3394392150"/>
                    </a:ext>
                  </a:extLst>
                </a:gridCol>
                <a:gridCol w="2026911">
                  <a:extLst>
                    <a:ext uri="{9D8B030D-6E8A-4147-A177-3AD203B41FA5}">
                      <a16:colId xmlns:a16="http://schemas.microsoft.com/office/drawing/2014/main" val="1974750790"/>
                    </a:ext>
                  </a:extLst>
                </a:gridCol>
                <a:gridCol w="2146225">
                  <a:extLst>
                    <a:ext uri="{9D8B030D-6E8A-4147-A177-3AD203B41FA5}">
                      <a16:colId xmlns:a16="http://schemas.microsoft.com/office/drawing/2014/main" val="1113645445"/>
                    </a:ext>
                  </a:extLst>
                </a:gridCol>
                <a:gridCol w="1787623">
                  <a:extLst>
                    <a:ext uri="{9D8B030D-6E8A-4147-A177-3AD203B41FA5}">
                      <a16:colId xmlns:a16="http://schemas.microsoft.com/office/drawing/2014/main" val="1624276084"/>
                    </a:ext>
                  </a:extLst>
                </a:gridCol>
                <a:gridCol w="4525690">
                  <a:extLst>
                    <a:ext uri="{9D8B030D-6E8A-4147-A177-3AD203B41FA5}">
                      <a16:colId xmlns:a16="http://schemas.microsoft.com/office/drawing/2014/main" val="3889995500"/>
                    </a:ext>
                  </a:extLst>
                </a:gridCol>
              </a:tblGrid>
              <a:tr h="549032">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Prefix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1304145"/>
                  </a:ext>
                </a:extLst>
              </a:tr>
              <a:tr h="370840">
                <a:tc>
                  <a:txBody>
                    <a:bodyPr/>
                    <a:lstStyle/>
                    <a:p>
                      <a:r>
                        <a:rPr lang="en-US" dirty="0">
                          <a:latin typeface="TimesNewRomanPS-BoldMT"/>
                        </a:rPr>
                        <a:t> </a:t>
                      </a:r>
                      <a:r>
                        <a:rPr lang="en-US" sz="2800" dirty="0">
                          <a:latin typeface="TimesNewRomanPS-BoldMT"/>
                        </a:rPr>
                        <a:t>Re-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en-GB" sz="2800" b="0" i="0" u="none" strike="noStrike" kern="1200" cap="none" spc="0" normalizeH="0" baseline="0" noProof="0" dirty="0">
                          <a:ln>
                            <a:noFill/>
                          </a:ln>
                          <a:solidFill>
                            <a:srgbClr val="000000"/>
                          </a:solidFill>
                          <a:effectLst/>
                          <a:uLnTx/>
                          <a:uFillTx/>
                          <a:latin typeface="TimesNewRomanPS-BoldMT"/>
                          <a:ea typeface="+mn-ea"/>
                          <a:cs typeface="+mn-cs"/>
                        </a:rPr>
                        <a:t>doing again </a:t>
                      </a:r>
                      <a:endParaRPr lang="en-US" sz="24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en-GB" sz="2800" b="0" i="0" u="none" strike="noStrike" kern="1200" cap="none" spc="0" normalizeH="0" baseline="0" noProof="0" dirty="0">
                          <a:ln>
                            <a:noFill/>
                          </a:ln>
                          <a:solidFill>
                            <a:srgbClr val="000000"/>
                          </a:solidFill>
                          <a:effectLst/>
                          <a:uLnTx/>
                          <a:uFillTx/>
                          <a:latin typeface="TimesNewRomanPS-BoldMT"/>
                          <a:ea typeface="+mn-ea"/>
                          <a:cs typeface="+mn-cs"/>
                        </a:rPr>
                        <a:t>restart</a:t>
                      </a:r>
                      <a:endParaRPr lang="en-US" sz="20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TimesNewRomanPS-BoldMT"/>
                          <a:ea typeface="+mn-ea"/>
                          <a:cs typeface="+mn-cs"/>
                        </a:rPr>
                        <a:t>recharge,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BoldMT"/>
                          <a:ea typeface="+mn-ea"/>
                          <a:cs typeface="+mn-cs"/>
                        </a:rPr>
                        <a:t>Rehearse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NewRomanPS-BoldMT"/>
                          <a:ea typeface="+mn-ea"/>
                          <a:cs typeface="+mn-cs"/>
                        </a:rPr>
                        <a:t>recall</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1. Mom needs to </a:t>
                      </a:r>
                      <a:r>
                        <a:rPr kumimoji="0" lang="en-US" sz="2400" b="1" i="1" u="none" strike="noStrike" kern="1200" cap="none" spc="0" normalizeH="0" baseline="0" noProof="0" dirty="0">
                          <a:ln>
                            <a:noFill/>
                          </a:ln>
                          <a:solidFill>
                            <a:srgbClr val="FF0000"/>
                          </a:solidFill>
                          <a:effectLst/>
                          <a:uLnTx/>
                          <a:uFillTx/>
                          <a:latin typeface="TimesNewRomanPS-BoldMT"/>
                          <a:ea typeface="+mn-ea"/>
                          <a:cs typeface="+mn-cs"/>
                        </a:rPr>
                        <a:t>recharge </a:t>
                      </a: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her mobile 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2. I will definitely </a:t>
                      </a:r>
                      <a:r>
                        <a:rPr kumimoji="0" lang="en-US" sz="2400" b="1" i="1" u="none" strike="noStrike" kern="1200" cap="none" spc="0" normalizeH="0" baseline="0" noProof="0" dirty="0">
                          <a:ln>
                            <a:noFill/>
                          </a:ln>
                          <a:solidFill>
                            <a:srgbClr val="FF0000"/>
                          </a:solidFill>
                          <a:effectLst/>
                          <a:uLnTx/>
                          <a:uFillTx/>
                          <a:latin typeface="TimesNewRomanPS-BoldMT"/>
                          <a:ea typeface="+mn-ea"/>
                          <a:cs typeface="+mn-cs"/>
                        </a:rPr>
                        <a:t>rehearse </a:t>
                      </a: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my role as many times as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11341488"/>
                  </a:ext>
                </a:extLst>
              </a:tr>
              <a:tr h="370840">
                <a:tc>
                  <a:txBody>
                    <a:bodyPr/>
                    <a:lstStyle/>
                    <a:p>
                      <a:r>
                        <a:rPr lang="en-GB" dirty="0">
                          <a:latin typeface="TimesNewRomanPS-BoldMT"/>
                        </a:rPr>
                        <a:t> </a:t>
                      </a:r>
                      <a:r>
                        <a:rPr lang="en-GB" sz="2400" dirty="0">
                          <a:latin typeface="Times New Roman" panose="02020603050405020304" pitchFamily="18" charset="0"/>
                          <a:cs typeface="Times New Roman" panose="02020603050405020304" pitchFamily="18" charset="0"/>
                        </a:rPr>
                        <a:t>Pre-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baseline="0" dirty="0">
                          <a:latin typeface="Times New Roman" panose="02020603050405020304" pitchFamily="18" charset="0"/>
                          <a:cs typeface="Times New Roman" panose="02020603050405020304" pitchFamily="18" charset="0"/>
                        </a:rPr>
                        <a:t>before/earlier</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baseline="0" dirty="0">
                          <a:latin typeface="Times New Roman" panose="02020603050405020304" pitchFamily="18" charset="0"/>
                          <a:cs typeface="Times New Roman" panose="02020603050405020304" pitchFamily="18" charset="0"/>
                        </a:rPr>
                        <a:t>preorder</a:t>
                      </a:r>
                      <a:endParaRPr lang="en-US" sz="24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latin typeface="TimesNewRomanPS-BoldMT"/>
                        </a:rPr>
                        <a:t> </a:t>
                      </a:r>
                      <a:r>
                        <a:rPr lang="en-GB" sz="2400" dirty="0">
                          <a:solidFill>
                            <a:srgbClr val="FF0000"/>
                          </a:solidFill>
                          <a:latin typeface="Times New Roman" panose="02020603050405020304" pitchFamily="18" charset="0"/>
                          <a:cs typeface="Times New Roman" panose="02020603050405020304" pitchFamily="18" charset="0"/>
                        </a:rPr>
                        <a:t>Preview</a:t>
                      </a:r>
                    </a:p>
                    <a:p>
                      <a:r>
                        <a:rPr lang="en-GB" sz="2400" dirty="0">
                          <a:solidFill>
                            <a:srgbClr val="FF0000"/>
                          </a:solidFill>
                          <a:latin typeface="Times New Roman" panose="02020603050405020304" pitchFamily="18" charset="0"/>
                          <a:cs typeface="Times New Roman" panose="02020603050405020304" pitchFamily="18" charset="0"/>
                        </a:rPr>
                        <a:t>Prepare</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let’s see the preview the of the movie.</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 My mother prepares our food.</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bl>
          </a:graphicData>
        </a:graphic>
      </p:graphicFrame>
    </p:spTree>
    <p:extLst>
      <p:ext uri="{BB962C8B-B14F-4D97-AF65-F5344CB8AC3E}">
        <p14:creationId xmlns:p14="http://schemas.microsoft.com/office/powerpoint/2010/main" val="1142685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1A0A2FED-0DAB-36D6-2E8B-03E0BCE65756}"/>
              </a:ext>
            </a:extLst>
          </p:cNvPr>
          <p:cNvGraphicFramePr>
            <a:graphicFrameLocks noGrp="1"/>
          </p:cNvGraphicFramePr>
          <p:nvPr>
            <p:extLst>
              <p:ext uri="{D42A27DB-BD31-4B8C-83A1-F6EECF244321}">
                <p14:modId xmlns:p14="http://schemas.microsoft.com/office/powerpoint/2010/main" val="1078609510"/>
              </p:ext>
            </p:extLst>
          </p:nvPr>
        </p:nvGraphicFramePr>
        <p:xfrm>
          <a:off x="124264" y="198120"/>
          <a:ext cx="11943472" cy="6461760"/>
        </p:xfrm>
        <a:graphic>
          <a:graphicData uri="http://schemas.openxmlformats.org/drawingml/2006/table">
            <a:tbl>
              <a:tblPr firstRow="1" bandRow="1">
                <a:tableStyleId>{5C22544A-7EE6-4342-B048-85BDC9FD1C3A}</a:tableStyleId>
              </a:tblPr>
              <a:tblGrid>
                <a:gridCol w="1219696">
                  <a:extLst>
                    <a:ext uri="{9D8B030D-6E8A-4147-A177-3AD203B41FA5}">
                      <a16:colId xmlns:a16="http://schemas.microsoft.com/office/drawing/2014/main" val="3394392150"/>
                    </a:ext>
                  </a:extLst>
                </a:gridCol>
                <a:gridCol w="2072783">
                  <a:extLst>
                    <a:ext uri="{9D8B030D-6E8A-4147-A177-3AD203B41FA5}">
                      <a16:colId xmlns:a16="http://schemas.microsoft.com/office/drawing/2014/main" val="1974750790"/>
                    </a:ext>
                  </a:extLst>
                </a:gridCol>
                <a:gridCol w="2288699">
                  <a:extLst>
                    <a:ext uri="{9D8B030D-6E8A-4147-A177-3AD203B41FA5}">
                      <a16:colId xmlns:a16="http://schemas.microsoft.com/office/drawing/2014/main" val="1113645445"/>
                    </a:ext>
                  </a:extLst>
                </a:gridCol>
                <a:gridCol w="2015207">
                  <a:extLst>
                    <a:ext uri="{9D8B030D-6E8A-4147-A177-3AD203B41FA5}">
                      <a16:colId xmlns:a16="http://schemas.microsoft.com/office/drawing/2014/main" val="1624276084"/>
                    </a:ext>
                  </a:extLst>
                </a:gridCol>
                <a:gridCol w="4347087">
                  <a:extLst>
                    <a:ext uri="{9D8B030D-6E8A-4147-A177-3AD203B41FA5}">
                      <a16:colId xmlns:a16="http://schemas.microsoft.com/office/drawing/2014/main" val="3889995500"/>
                    </a:ext>
                  </a:extLst>
                </a:gridCol>
              </a:tblGrid>
              <a:tr h="385105">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Prefix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1304145"/>
                  </a:ext>
                </a:extLst>
              </a:tr>
              <a:tr h="370840">
                <a:tc>
                  <a:txBody>
                    <a:bodyPr/>
                    <a:lstStyle/>
                    <a:p>
                      <a:r>
                        <a:rPr lang="en-US" dirty="0">
                          <a:latin typeface="TimesNewRomanPS-BoldMT"/>
                        </a:rPr>
                        <a:t> </a:t>
                      </a:r>
                      <a:r>
                        <a:rPr lang="en-US" sz="2800" dirty="0">
                          <a:latin typeface="TimesNewRomanPS-BoldMT"/>
                        </a:rPr>
                        <a:t>En-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400" b="0" i="0" u="none" strike="noStrike" baseline="0" dirty="0">
                          <a:latin typeface="TimesNewRomanPSMT"/>
                        </a:rPr>
                        <a:t>in/ within</a:t>
                      </a:r>
                      <a:endParaRPr lang="en-US" sz="24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800" b="0" i="0" u="none" strike="noStrike" baseline="0" dirty="0">
                          <a:latin typeface="TimesNewRomanPSMT"/>
                        </a:rPr>
                        <a:t>enlist</a:t>
                      </a:r>
                      <a:endParaRPr lang="en-US" sz="2800" b="1"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TimesNewRomanPS-BoldMT"/>
                          <a:ea typeface="+mn-ea"/>
                          <a:cs typeface="+mn-cs"/>
                        </a:rPr>
                        <a:t>enclose,</a:t>
                      </a:r>
                    </a:p>
                    <a:p>
                      <a:r>
                        <a:rPr lang="en-US" sz="2800" dirty="0">
                          <a:solidFill>
                            <a:srgbClr val="FF0000"/>
                          </a:solidFill>
                          <a:latin typeface="Times New Roman" panose="02020603050405020304" pitchFamily="18" charset="0"/>
                          <a:cs typeface="Times New Roman" panose="02020603050405020304" pitchFamily="18" charset="0"/>
                        </a:rPr>
                        <a:t>endanger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1.Please enclose the file in an envelope.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2. Pollution endangers our lives.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11341488"/>
                  </a:ext>
                </a:extLst>
              </a:tr>
              <a:tr h="370840">
                <a:tc>
                  <a:txBody>
                    <a:bodyPr/>
                    <a:lstStyle/>
                    <a:p>
                      <a:pPr algn="l"/>
                      <a:r>
                        <a:rPr lang="en-GB" dirty="0">
                          <a:latin typeface="TimesNewRomanPS-BoldMT"/>
                        </a:rPr>
                        <a:t> </a:t>
                      </a:r>
                      <a:r>
                        <a:rPr lang="en-GB" sz="3200" dirty="0">
                          <a:latin typeface="Times New Roman" panose="02020603050405020304" pitchFamily="18" charset="0"/>
                          <a:cs typeface="Times New Roman" panose="02020603050405020304" pitchFamily="18" charset="0"/>
                        </a:rPr>
                        <a:t>Un-</a:t>
                      </a:r>
                      <a:endParaRPr lang="en-US" sz="3200" b="0" i="0" u="none" strike="noStrike" baseline="0" dirty="0">
                        <a:latin typeface="Times New Roman" panose="02020603050405020304" pitchFamily="18" charset="0"/>
                        <a:cs typeface="Times New Roman" panose="02020603050405020304" pitchFamily="18" charset="0"/>
                      </a:endParaRPr>
                    </a:p>
                    <a:p>
                      <a:pPr algn="l"/>
                      <a:r>
                        <a:rPr lang="en-US" sz="3200" b="0" i="0" u="none" strike="noStrike" baseline="0" dirty="0">
                          <a:latin typeface="Times New Roman" panose="02020603050405020304" pitchFamily="18" charset="0"/>
                          <a:cs typeface="Times New Roman" panose="02020603050405020304" pitchFamily="18" charset="0"/>
                        </a:rPr>
                        <a:t> Dis-</a:t>
                      </a:r>
                    </a:p>
                    <a:p>
                      <a:pPr algn="l"/>
                      <a:r>
                        <a:rPr lang="en-US" sz="3200" b="0" i="0" u="none" strike="noStrike" baseline="0" dirty="0">
                          <a:latin typeface="Times New Roman" panose="02020603050405020304" pitchFamily="18" charset="0"/>
                          <a:cs typeface="Times New Roman" panose="02020603050405020304" pitchFamily="18" charset="0"/>
                        </a:rPr>
                        <a:t>Non-</a:t>
                      </a:r>
                    </a:p>
                    <a:p>
                      <a:pPr algn="l"/>
                      <a:r>
                        <a:rPr lang="en-US" sz="3200" b="0" i="0" u="none" strike="noStrike" baseline="0" dirty="0" err="1">
                          <a:latin typeface="Times New Roman" panose="02020603050405020304" pitchFamily="18" charset="0"/>
                          <a:cs typeface="Times New Roman" panose="02020603050405020304" pitchFamily="18" charset="0"/>
                        </a:rPr>
                        <a:t>Ir</a:t>
                      </a:r>
                      <a:r>
                        <a:rPr lang="en-US" sz="3200" b="0" i="0" u="none" strike="noStrike" baseline="0" dirty="0">
                          <a:latin typeface="Times New Roman" panose="02020603050405020304" pitchFamily="18" charset="0"/>
                          <a:cs typeface="Times New Roman" panose="02020603050405020304" pitchFamily="18" charset="0"/>
                        </a:rPr>
                        <a:t>-</a:t>
                      </a:r>
                    </a:p>
                    <a:p>
                      <a:pPr algn="l"/>
                      <a:r>
                        <a:rPr lang="en-US" sz="3200" b="0" i="0" u="none" strike="noStrike" baseline="0" dirty="0">
                          <a:latin typeface="Times New Roman" panose="02020603050405020304" pitchFamily="18" charset="0"/>
                          <a:cs typeface="Times New Roman" panose="02020603050405020304" pitchFamily="18" charset="0"/>
                        </a:rPr>
                        <a:t>Il-</a:t>
                      </a:r>
                    </a:p>
                    <a:p>
                      <a:pPr algn="l"/>
                      <a:r>
                        <a:rPr lang="en-US" sz="3200" b="0" i="0" u="none" strike="noStrike" baseline="0" dirty="0">
                          <a:latin typeface="Times New Roman" panose="02020603050405020304" pitchFamily="18" charset="0"/>
                          <a:cs typeface="Times New Roman" panose="02020603050405020304" pitchFamily="18" charset="0"/>
                        </a:rPr>
                        <a:t>In-</a:t>
                      </a:r>
                    </a:p>
                    <a:p>
                      <a:pPr algn="l"/>
                      <a:r>
                        <a:rPr lang="en-US" sz="3200" b="0" i="0" u="none" strike="noStrike" baseline="0" dirty="0">
                          <a:latin typeface="Times New Roman" panose="02020603050405020304" pitchFamily="18" charset="0"/>
                          <a:cs typeface="Times New Roman" panose="02020603050405020304" pitchFamily="18" charset="0"/>
                        </a:rPr>
                        <a:t> Im-</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0" i="0" u="none" strike="noStrike" baseline="0" dirty="0">
                          <a:latin typeface="TimesNewRomanPSMT"/>
                        </a:rPr>
                        <a:t>The opposite of something or someone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kern="1200" baseline="0" dirty="0">
                          <a:solidFill>
                            <a:schemeClr val="dk1"/>
                          </a:solidFill>
                          <a:latin typeface="+mn-lt"/>
                          <a:ea typeface="+mn-ea"/>
                          <a:cs typeface="+mn-cs"/>
                        </a:rPr>
                        <a:t> </a:t>
                      </a: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unhappy</a:t>
                      </a:r>
                    </a:p>
                    <a:p>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dishonour</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a:solidFill>
                            <a:srgbClr val="FF0000"/>
                          </a:solidFill>
                          <a:latin typeface="TimesNewRomanPS-BoldMT"/>
                          <a:cs typeface="Times New Roman" panose="02020603050405020304" pitchFamily="18" charset="0"/>
                        </a:rPr>
                        <a:t>Uncommon</a:t>
                      </a:r>
                    </a:p>
                    <a:p>
                      <a:r>
                        <a:rPr lang="en-GB" sz="2800" dirty="0">
                          <a:solidFill>
                            <a:srgbClr val="FF0000"/>
                          </a:solidFill>
                          <a:latin typeface="Times New Roman" panose="02020603050405020304" pitchFamily="18" charset="0"/>
                          <a:cs typeface="Times New Roman" panose="02020603050405020304" pitchFamily="18" charset="0"/>
                        </a:rPr>
                        <a:t>Disconnect</a:t>
                      </a:r>
                    </a:p>
                    <a:p>
                      <a:r>
                        <a:rPr lang="en-GB" sz="2800" dirty="0">
                          <a:solidFill>
                            <a:srgbClr val="FF0000"/>
                          </a:solidFill>
                          <a:latin typeface="Times New Roman" panose="02020603050405020304" pitchFamily="18" charset="0"/>
                          <a:cs typeface="Times New Roman" panose="02020603050405020304" pitchFamily="18" charset="0"/>
                        </a:rPr>
                        <a:t>Non-violent</a:t>
                      </a:r>
                    </a:p>
                    <a:p>
                      <a:r>
                        <a:rPr lang="en-GB" sz="2800" dirty="0">
                          <a:solidFill>
                            <a:srgbClr val="FF0000"/>
                          </a:solidFill>
                          <a:latin typeface="Times New Roman" panose="02020603050405020304" pitchFamily="18" charset="0"/>
                          <a:cs typeface="Times New Roman" panose="02020603050405020304" pitchFamily="18" charset="0"/>
                        </a:rPr>
                        <a:t>Irregular</a:t>
                      </a:r>
                    </a:p>
                    <a:p>
                      <a:r>
                        <a:rPr lang="en-GB" sz="2800" dirty="0">
                          <a:solidFill>
                            <a:srgbClr val="FF0000"/>
                          </a:solidFill>
                          <a:latin typeface="Times New Roman" panose="02020603050405020304" pitchFamily="18" charset="0"/>
                          <a:cs typeface="Times New Roman" panose="02020603050405020304" pitchFamily="18" charset="0"/>
                        </a:rPr>
                        <a:t>Illegal</a:t>
                      </a:r>
                    </a:p>
                    <a:p>
                      <a:r>
                        <a:rPr lang="en-GB" sz="2800" dirty="0">
                          <a:solidFill>
                            <a:srgbClr val="FF0000"/>
                          </a:solidFill>
                          <a:latin typeface="Times New Roman" panose="02020603050405020304" pitchFamily="18" charset="0"/>
                          <a:cs typeface="Times New Roman" panose="02020603050405020304" pitchFamily="18" charset="0"/>
                        </a:rPr>
                        <a:t>Inadequate </a:t>
                      </a:r>
                    </a:p>
                    <a:p>
                      <a:r>
                        <a:rPr lang="en-GB" sz="2800" dirty="0">
                          <a:solidFill>
                            <a:srgbClr val="FF0000"/>
                          </a:solidFill>
                          <a:latin typeface="Times New Roman" panose="02020603050405020304" pitchFamily="18" charset="0"/>
                          <a:cs typeface="Times New Roman" panose="02020603050405020304" pitchFamily="18" charset="0"/>
                        </a:rPr>
                        <a:t>Immortal</a:t>
                      </a:r>
                    </a:p>
                    <a:p>
                      <a:endParaRPr lang="en-US"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The crow is not an uncommon bird.</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The link has been disconnected.</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Finland is a non-violent country.</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He is irregular in his class.</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He is involve in illegal activities.</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We have inadequate job facilities.</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Man is not immortal.</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bl>
          </a:graphicData>
        </a:graphic>
      </p:graphicFrame>
    </p:spTree>
    <p:extLst>
      <p:ext uri="{BB962C8B-B14F-4D97-AF65-F5344CB8AC3E}">
        <p14:creationId xmlns:p14="http://schemas.microsoft.com/office/powerpoint/2010/main" val="2597180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1A0A2FED-0DAB-36D6-2E8B-03E0BCE65756}"/>
              </a:ext>
            </a:extLst>
          </p:cNvPr>
          <p:cNvGraphicFramePr>
            <a:graphicFrameLocks noGrp="1"/>
          </p:cNvGraphicFramePr>
          <p:nvPr>
            <p:extLst>
              <p:ext uri="{D42A27DB-BD31-4B8C-83A1-F6EECF244321}">
                <p14:modId xmlns:p14="http://schemas.microsoft.com/office/powerpoint/2010/main" val="799447809"/>
              </p:ext>
            </p:extLst>
          </p:nvPr>
        </p:nvGraphicFramePr>
        <p:xfrm>
          <a:off x="53926" y="317695"/>
          <a:ext cx="12084147" cy="5913120"/>
        </p:xfrm>
        <a:graphic>
          <a:graphicData uri="http://schemas.openxmlformats.org/drawingml/2006/table">
            <a:tbl>
              <a:tblPr firstRow="1" bandRow="1">
                <a:tableStyleId>{5C22544A-7EE6-4342-B048-85BDC9FD1C3A}</a:tableStyleId>
              </a:tblPr>
              <a:tblGrid>
                <a:gridCol w="1234062">
                  <a:extLst>
                    <a:ext uri="{9D8B030D-6E8A-4147-A177-3AD203B41FA5}">
                      <a16:colId xmlns:a16="http://schemas.microsoft.com/office/drawing/2014/main" val="3394392150"/>
                    </a:ext>
                  </a:extLst>
                </a:gridCol>
                <a:gridCol w="2097197">
                  <a:extLst>
                    <a:ext uri="{9D8B030D-6E8A-4147-A177-3AD203B41FA5}">
                      <a16:colId xmlns:a16="http://schemas.microsoft.com/office/drawing/2014/main" val="1974750790"/>
                    </a:ext>
                  </a:extLst>
                </a:gridCol>
                <a:gridCol w="2315656">
                  <a:extLst>
                    <a:ext uri="{9D8B030D-6E8A-4147-A177-3AD203B41FA5}">
                      <a16:colId xmlns:a16="http://schemas.microsoft.com/office/drawing/2014/main" val="1113645445"/>
                    </a:ext>
                  </a:extLst>
                </a:gridCol>
                <a:gridCol w="2038942">
                  <a:extLst>
                    <a:ext uri="{9D8B030D-6E8A-4147-A177-3AD203B41FA5}">
                      <a16:colId xmlns:a16="http://schemas.microsoft.com/office/drawing/2014/main" val="1624276084"/>
                    </a:ext>
                  </a:extLst>
                </a:gridCol>
                <a:gridCol w="4398290">
                  <a:extLst>
                    <a:ext uri="{9D8B030D-6E8A-4147-A177-3AD203B41FA5}">
                      <a16:colId xmlns:a16="http://schemas.microsoft.com/office/drawing/2014/main" val="3889995500"/>
                    </a:ext>
                  </a:extLst>
                </a:gridCol>
              </a:tblGrid>
              <a:tr h="549032">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Prefix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1304145"/>
                  </a:ext>
                </a:extLst>
              </a:tr>
              <a:tr h="370840">
                <a:tc>
                  <a:txBody>
                    <a:bodyPr/>
                    <a:lstStyle/>
                    <a:p>
                      <a:r>
                        <a:rPr lang="en-US" sz="2800" dirty="0">
                          <a:latin typeface="TimesNewRomanPS-BoldMT"/>
                        </a:rPr>
                        <a:t>Anti-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2400" b="0" i="0" u="none" strike="noStrike" baseline="0" dirty="0">
                          <a:latin typeface="TimesNewRomanPSMT"/>
                        </a:rPr>
                        <a:t>against/the</a:t>
                      </a:r>
                    </a:p>
                    <a:p>
                      <a:pPr algn="l"/>
                      <a:r>
                        <a:rPr lang="en-US" sz="2400" b="0" i="0" u="none" strike="noStrike" baseline="0" dirty="0">
                          <a:latin typeface="TimesNewRomanPSMT"/>
                        </a:rPr>
                        <a:t>opposite of</a:t>
                      </a:r>
                    </a:p>
                    <a:p>
                      <a:pPr algn="l"/>
                      <a:r>
                        <a:rPr lang="en-US" sz="2400" b="0" i="0" u="none" strike="noStrike" baseline="0" dirty="0">
                          <a:latin typeface="TimesNewRomanPSMT"/>
                        </a:rPr>
                        <a:t>someone or</a:t>
                      </a:r>
                    </a:p>
                    <a:p>
                      <a:pPr algn="l"/>
                      <a:r>
                        <a:rPr lang="en-US" sz="2400" b="0" i="0" u="none" strike="noStrike" baseline="0" dirty="0">
                          <a:latin typeface="TimesNewRomanPSMT"/>
                        </a:rPr>
                        <a:t>something</a:t>
                      </a:r>
                      <a:endParaRPr lang="en-US" sz="24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antibody</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TimesNewRomanPS-BoldMT"/>
                          <a:ea typeface="+mn-ea"/>
                          <a:cs typeface="+mn-cs"/>
                        </a:rPr>
                        <a:t>Antisocial</a:t>
                      </a:r>
                      <a:endParaRPr kumimoji="0" lang="en-US" sz="2800" b="0" i="0" u="none" strike="noStrike" kern="1200" cap="none" spc="0" normalizeH="0" baseline="0" noProof="0" dirty="0">
                        <a:ln>
                          <a:noFill/>
                        </a:ln>
                        <a:solidFill>
                          <a:srgbClr val="FF0000"/>
                        </a:solidFill>
                        <a:effectLst/>
                        <a:uLnTx/>
                        <a:uFillTx/>
                        <a:latin typeface="TimesNewRomanPS-BoldMT"/>
                        <a:ea typeface="+mn-ea"/>
                        <a:cs typeface="+mn-cs"/>
                      </a:endParaRPr>
                    </a:p>
                    <a:p>
                      <a:r>
                        <a:rPr lang="en-US" sz="2800" dirty="0">
                          <a:solidFill>
                            <a:srgbClr val="FF0000"/>
                          </a:solidFill>
                          <a:latin typeface="Times New Roman" panose="02020603050405020304" pitchFamily="18" charset="0"/>
                          <a:cs typeface="Times New Roman" panose="02020603050405020304" pitchFamily="18" charset="0"/>
                        </a:rPr>
                        <a:t>Antiseptic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1. Don’t involve in antisocial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2. I need a tube of antiseptic cream.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11341488"/>
                  </a:ext>
                </a:extLst>
              </a:tr>
              <a:tr h="370840">
                <a:tc>
                  <a:txBody>
                    <a:bodyPr/>
                    <a:lstStyle/>
                    <a:p>
                      <a:r>
                        <a:rPr lang="en-GB" dirty="0">
                          <a:latin typeface="TimesNewRomanPS-BoldMT"/>
                        </a:rPr>
                        <a:t> </a:t>
                      </a:r>
                      <a:r>
                        <a:rPr lang="en-GB" sz="2400" dirty="0">
                          <a:latin typeface="Times New Roman" panose="02020603050405020304" pitchFamily="18" charset="0"/>
                          <a:cs typeface="Times New Roman" panose="02020603050405020304" pitchFamily="18" charset="0"/>
                        </a:rPr>
                        <a:t>Mis-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baseline="0" dirty="0">
                          <a:latin typeface="TimesNewRomanPSMT"/>
                        </a:rPr>
                        <a:t>incorrect/</a:t>
                      </a:r>
                    </a:p>
                    <a:p>
                      <a:r>
                        <a:rPr lang="en-US" sz="2400" b="0" i="0" u="none" strike="noStrike" baseline="0" dirty="0">
                          <a:latin typeface="TimesNewRomanPSMT"/>
                        </a:rPr>
                        <a:t>wrong</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baseline="0" dirty="0">
                          <a:latin typeface="TimesNewRomanPSMT"/>
                        </a:rPr>
                        <a:t>misspell</a:t>
                      </a:r>
                      <a:endParaRPr lang="en-US" sz="2400" b="1"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NewRomanPS-BoldMT"/>
                          <a:cs typeface="Times New Roman" panose="02020603050405020304" pitchFamily="18" charset="0"/>
                        </a:rPr>
                        <a:t>Misguide</a:t>
                      </a:r>
                      <a:endParaRPr lang="en-GB" sz="2400" dirty="0">
                        <a:solidFill>
                          <a:srgbClr val="FF0000"/>
                        </a:solidFill>
                        <a:latin typeface="Times New Roman" panose="02020603050405020304" pitchFamily="18" charset="0"/>
                        <a:cs typeface="Times New Roman" panose="02020603050405020304" pitchFamily="18" charset="0"/>
                      </a:endParaRPr>
                    </a:p>
                    <a:p>
                      <a:r>
                        <a:rPr lang="en-GB" sz="2400" dirty="0">
                          <a:solidFill>
                            <a:srgbClr val="FF0000"/>
                          </a:solidFill>
                          <a:latin typeface="Times New Roman" panose="02020603050405020304" pitchFamily="18" charset="0"/>
                          <a:cs typeface="Times New Roman" panose="02020603050405020304" pitchFamily="18" charset="0"/>
                        </a:rPr>
                        <a:t>Misfortune</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 My friend misguided me.</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Misfortune never comes alone.</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r h="370840">
                <a:tc>
                  <a:txBody>
                    <a:bodyPr/>
                    <a:lstStyle/>
                    <a:p>
                      <a:r>
                        <a:rPr lang="en-GB" sz="2400" dirty="0">
                          <a:latin typeface="Times New Roman" panose="02020603050405020304" pitchFamily="18" charset="0"/>
                          <a:cs typeface="Times New Roman" panose="02020603050405020304" pitchFamily="18" charset="0"/>
                        </a:rPr>
                        <a:t>Non-</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not/no/none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baseline="0" dirty="0">
                          <a:latin typeface="TimesNewRomanPSMT"/>
                        </a:rPr>
                        <a:t>nonstop</a:t>
                      </a:r>
                      <a:endParaRPr lang="en-US" sz="2400" b="1"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Nonsense</a:t>
                      </a:r>
                    </a:p>
                    <a:p>
                      <a:r>
                        <a:rPr lang="en-GB" sz="2400" dirty="0">
                          <a:solidFill>
                            <a:srgbClr val="FF0000"/>
                          </a:solidFill>
                          <a:latin typeface="Times New Roman" panose="02020603050405020304" pitchFamily="18" charset="0"/>
                          <a:cs typeface="Times New Roman" panose="02020603050405020304" pitchFamily="18" charset="0"/>
                        </a:rPr>
                        <a:t>nonprofit</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 I have never seen such a non-sense person like you.</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School is a nonprofitable</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     organization.</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564985"/>
                  </a:ext>
                </a:extLst>
              </a:tr>
              <a:tr h="370840">
                <a:tc>
                  <a:txBody>
                    <a:bodyPr/>
                    <a:lstStyle/>
                    <a:p>
                      <a:r>
                        <a:rPr lang="en-GB" sz="2400" dirty="0">
                          <a:latin typeface="Times New Roman" panose="02020603050405020304" pitchFamily="18" charset="0"/>
                          <a:cs typeface="Times New Roman" panose="02020603050405020304" pitchFamily="18" charset="0"/>
                        </a:rPr>
                        <a:t>Uni-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latin typeface="Times New Roman" panose="02020603050405020304" pitchFamily="18" charset="0"/>
                          <a:cs typeface="Times New Roman" panose="02020603050405020304" pitchFamily="18" charset="0"/>
                        </a:rPr>
                        <a:t>One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baseline="0" dirty="0">
                          <a:latin typeface="TimesNewRomanPSMT"/>
                        </a:rPr>
                        <a:t>uniform</a:t>
                      </a:r>
                      <a:endParaRPr lang="en-US" sz="2400" b="1"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Unique</a:t>
                      </a:r>
                    </a:p>
                    <a:p>
                      <a:r>
                        <a:rPr lang="en-GB" sz="2400" dirty="0">
                          <a:solidFill>
                            <a:srgbClr val="FF0000"/>
                          </a:solidFill>
                          <a:latin typeface="Times New Roman" panose="02020603050405020304" pitchFamily="18" charset="0"/>
                          <a:cs typeface="Times New Roman" panose="02020603050405020304" pitchFamily="18" charset="0"/>
                        </a:rPr>
                        <a:t>United </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1.India is a land of unique culture.</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2.United efforted is necessary for</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  success</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489082"/>
                  </a:ext>
                </a:extLst>
              </a:tr>
            </a:tbl>
          </a:graphicData>
        </a:graphic>
      </p:graphicFrame>
    </p:spTree>
    <p:extLst>
      <p:ext uri="{BB962C8B-B14F-4D97-AF65-F5344CB8AC3E}">
        <p14:creationId xmlns:p14="http://schemas.microsoft.com/office/powerpoint/2010/main" val="151172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43896E5-2FF5-4D9F-B909-B1BE1DD67D45}"/>
              </a:ext>
            </a:extLst>
          </p:cNvPr>
          <p:cNvGraphicFramePr>
            <a:graphicFrameLocks noGrp="1"/>
          </p:cNvGraphicFramePr>
          <p:nvPr>
            <p:extLst>
              <p:ext uri="{D42A27DB-BD31-4B8C-83A1-F6EECF244321}">
                <p14:modId xmlns:p14="http://schemas.microsoft.com/office/powerpoint/2010/main" val="754101049"/>
              </p:ext>
            </p:extLst>
          </p:nvPr>
        </p:nvGraphicFramePr>
        <p:xfrm>
          <a:off x="404996" y="876690"/>
          <a:ext cx="11672447" cy="3657600"/>
        </p:xfrm>
        <a:graphic>
          <a:graphicData uri="http://schemas.openxmlformats.org/drawingml/2006/table">
            <a:tbl>
              <a:tblPr firstRow="1" bandRow="1">
                <a:tableStyleId>{5C22544A-7EE6-4342-B048-85BDC9FD1C3A}</a:tableStyleId>
              </a:tblPr>
              <a:tblGrid>
                <a:gridCol w="1192018">
                  <a:extLst>
                    <a:ext uri="{9D8B030D-6E8A-4147-A177-3AD203B41FA5}">
                      <a16:colId xmlns:a16="http://schemas.microsoft.com/office/drawing/2014/main" val="3394392150"/>
                    </a:ext>
                  </a:extLst>
                </a:gridCol>
                <a:gridCol w="2025747">
                  <a:extLst>
                    <a:ext uri="{9D8B030D-6E8A-4147-A177-3AD203B41FA5}">
                      <a16:colId xmlns:a16="http://schemas.microsoft.com/office/drawing/2014/main" val="1974750790"/>
                    </a:ext>
                  </a:extLst>
                </a:gridCol>
                <a:gridCol w="2236763">
                  <a:extLst>
                    <a:ext uri="{9D8B030D-6E8A-4147-A177-3AD203B41FA5}">
                      <a16:colId xmlns:a16="http://schemas.microsoft.com/office/drawing/2014/main" val="1113645445"/>
                    </a:ext>
                  </a:extLst>
                </a:gridCol>
                <a:gridCol w="1969477">
                  <a:extLst>
                    <a:ext uri="{9D8B030D-6E8A-4147-A177-3AD203B41FA5}">
                      <a16:colId xmlns:a16="http://schemas.microsoft.com/office/drawing/2014/main" val="1624276084"/>
                    </a:ext>
                  </a:extLst>
                </a:gridCol>
                <a:gridCol w="4248442">
                  <a:extLst>
                    <a:ext uri="{9D8B030D-6E8A-4147-A177-3AD203B41FA5}">
                      <a16:colId xmlns:a16="http://schemas.microsoft.com/office/drawing/2014/main" val="3889995500"/>
                    </a:ext>
                  </a:extLst>
                </a:gridCol>
              </a:tblGrid>
              <a:tr h="549032">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Prefix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1304145"/>
                  </a:ext>
                </a:extLst>
              </a:tr>
              <a:tr h="370840">
                <a:tc>
                  <a:txBody>
                    <a:bodyPr/>
                    <a:lstStyle/>
                    <a:p>
                      <a:r>
                        <a:rPr lang="en-US" dirty="0">
                          <a:latin typeface="TimesNewRomanPS-BoldMT"/>
                        </a:rPr>
                        <a:t> </a:t>
                      </a:r>
                      <a:r>
                        <a:rPr lang="en-US" sz="2800" dirty="0">
                          <a:latin typeface="TimesNewRomanPS-BoldMT"/>
                        </a:rPr>
                        <a:t>Co-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400" b="0" i="0" u="none" strike="noStrike" baseline="0" dirty="0">
                          <a:latin typeface="TimesNewRomanPSMT"/>
                        </a:rPr>
                        <a:t>together/with</a:t>
                      </a:r>
                      <a:endParaRPr lang="en-US" sz="24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2800" b="0" i="0" u="none" strike="noStrike" baseline="0" dirty="0">
                          <a:latin typeface="TimesNewRomanPSMT"/>
                        </a:rPr>
                        <a:t>Cooperate</a:t>
                      </a:r>
                      <a:endParaRPr lang="en-US" sz="28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800" dirty="0">
                          <a:solidFill>
                            <a:srgbClr val="FF0000"/>
                          </a:solidFill>
                          <a:latin typeface="TimesNewRomanPS-BoldMT"/>
                        </a:rPr>
                        <a:t>Coordinate</a:t>
                      </a:r>
                    </a:p>
                    <a:p>
                      <a:endParaRPr lang="en-US" sz="2800" dirty="0">
                        <a:solidFill>
                          <a:srgbClr val="FF0000"/>
                        </a:solidFill>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1. He coordinated the whole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NewRomanPS-BoldMT"/>
                          <a:ea typeface="+mn-ea"/>
                          <a:cs typeface="+mn-cs"/>
                        </a:rPr>
                        <a:t>2. Coexistence is necessary for peaceful society.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11341488"/>
                  </a:ext>
                </a:extLst>
              </a:tr>
              <a:tr h="370840">
                <a:tc>
                  <a:txBody>
                    <a:bodyPr/>
                    <a:lstStyle/>
                    <a:p>
                      <a:r>
                        <a:rPr lang="en-GB" dirty="0">
                          <a:latin typeface="TimesNewRomanPS-BoldMT"/>
                        </a:rPr>
                        <a:t> </a:t>
                      </a:r>
                      <a:r>
                        <a:rPr lang="en-GB" sz="2400" dirty="0">
                          <a:latin typeface="Times New Roman" panose="02020603050405020304" pitchFamily="18" charset="0"/>
                          <a:cs typeface="Times New Roman" panose="02020603050405020304" pitchFamily="18" charset="0"/>
                        </a:rPr>
                        <a:t>Sub-</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baseline="0" dirty="0">
                          <a:latin typeface="TimesNewRomanPSMT"/>
                        </a:rPr>
                        <a:t>Under</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baseline="0" dirty="0">
                          <a:latin typeface="TimesNewRomanPSMT"/>
                        </a:rPr>
                        <a:t>Subject</a:t>
                      </a:r>
                      <a:endParaRPr lang="en-US" sz="28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latin typeface="TimesNewRomanPS-BoldMT"/>
                        </a:rPr>
                        <a:t> </a:t>
                      </a:r>
                      <a:r>
                        <a:rPr lang="en-GB" sz="2800" dirty="0">
                          <a:solidFill>
                            <a:srgbClr val="FF0000"/>
                          </a:solidFill>
                          <a:latin typeface="Times New Roman" panose="02020603050405020304" pitchFamily="18" charset="0"/>
                          <a:cs typeface="Times New Roman" panose="02020603050405020304" pitchFamily="18" charset="0"/>
                        </a:rPr>
                        <a:t>Submarine</a:t>
                      </a:r>
                    </a:p>
                    <a:p>
                      <a:r>
                        <a:rPr lang="en-GB" sz="2800" dirty="0">
                          <a:solidFill>
                            <a:srgbClr val="FF0000"/>
                          </a:solidFill>
                          <a:latin typeface="Times New Roman" panose="02020603050405020304" pitchFamily="18" charset="0"/>
                          <a:cs typeface="Times New Roman" panose="02020603050405020304" pitchFamily="18" charset="0"/>
                        </a:rPr>
                        <a:t> Subway </a:t>
                      </a:r>
                    </a:p>
                    <a:p>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 I have never seen a submarine.</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Have you travel in a subway?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bl>
          </a:graphicData>
        </a:graphic>
      </p:graphicFrame>
    </p:spTree>
    <p:extLst>
      <p:ext uri="{BB962C8B-B14F-4D97-AF65-F5344CB8AC3E}">
        <p14:creationId xmlns:p14="http://schemas.microsoft.com/office/powerpoint/2010/main" val="2628687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DD093F-8E55-4519-B3B4-F9E318C1EA15}"/>
              </a:ext>
            </a:extLst>
          </p:cNvPr>
          <p:cNvSpPr txBox="1"/>
          <p:nvPr/>
        </p:nvSpPr>
        <p:spPr>
          <a:xfrm>
            <a:off x="799953" y="227356"/>
            <a:ext cx="10001250" cy="1077218"/>
          </a:xfrm>
          <a:prstGeom prst="rect">
            <a:avLst/>
          </a:prstGeom>
          <a:solidFill>
            <a:srgbClr val="002060"/>
          </a:solidFill>
        </p:spPr>
        <p:txBody>
          <a:bodyPr wrap="square">
            <a:spAutoFit/>
          </a:bodyPr>
          <a:lstStyle/>
          <a:p>
            <a:pPr algn="l"/>
            <a:r>
              <a:rPr lang="en-US" sz="3200" b="1" i="0" u="none" strike="noStrike" baseline="0" dirty="0">
                <a:solidFill>
                  <a:schemeClr val="bg1"/>
                </a:solidFill>
                <a:latin typeface="TimesNewRomanPSMT"/>
              </a:rPr>
              <a:t>B. Suffixes</a:t>
            </a:r>
          </a:p>
          <a:p>
            <a:pPr algn="l"/>
            <a:r>
              <a:rPr lang="en-GB" sz="3200" b="1" i="0" u="none" strike="noStrike" baseline="0" dirty="0">
                <a:solidFill>
                  <a:schemeClr val="bg1"/>
                </a:solidFill>
                <a:latin typeface="TimesNewRomanPSMT"/>
              </a:rPr>
              <a:t>Write at least two words with each suffix.</a:t>
            </a:r>
            <a:r>
              <a:rPr lang="en-GB" sz="1300" b="0" i="0" u="none" strike="noStrike" baseline="0" dirty="0">
                <a:solidFill>
                  <a:srgbClr val="000000"/>
                </a:solidFill>
                <a:latin typeface="TimesNewRomanPSMT"/>
              </a:rPr>
              <a:t>:</a:t>
            </a:r>
            <a:endParaRPr lang="en-US" dirty="0"/>
          </a:p>
        </p:txBody>
      </p:sp>
      <p:graphicFrame>
        <p:nvGraphicFramePr>
          <p:cNvPr id="4" name="Table 6">
            <a:extLst>
              <a:ext uri="{FF2B5EF4-FFF2-40B4-BE49-F238E27FC236}">
                <a16:creationId xmlns:a16="http://schemas.microsoft.com/office/drawing/2014/main" id="{FFB1872B-FC42-414B-B45C-723FFF2307E5}"/>
              </a:ext>
            </a:extLst>
          </p:cNvPr>
          <p:cNvGraphicFramePr>
            <a:graphicFrameLocks noGrp="1"/>
          </p:cNvGraphicFramePr>
          <p:nvPr>
            <p:extLst>
              <p:ext uri="{D42A27DB-BD31-4B8C-83A1-F6EECF244321}">
                <p14:modId xmlns:p14="http://schemas.microsoft.com/office/powerpoint/2010/main" val="3594899627"/>
              </p:ext>
            </p:extLst>
          </p:nvPr>
        </p:nvGraphicFramePr>
        <p:xfrm>
          <a:off x="599378" y="1681015"/>
          <a:ext cx="11387138" cy="4267200"/>
        </p:xfrm>
        <a:graphic>
          <a:graphicData uri="http://schemas.openxmlformats.org/drawingml/2006/table">
            <a:tbl>
              <a:tblPr firstRow="1" bandRow="1">
                <a:tableStyleId>{5C22544A-7EE6-4342-B048-85BDC9FD1C3A}</a:tableStyleId>
              </a:tblPr>
              <a:tblGrid>
                <a:gridCol w="1596508">
                  <a:extLst>
                    <a:ext uri="{9D8B030D-6E8A-4147-A177-3AD203B41FA5}">
                      <a16:colId xmlns:a16="http://schemas.microsoft.com/office/drawing/2014/main" val="3394392150"/>
                    </a:ext>
                  </a:extLst>
                </a:gridCol>
                <a:gridCol w="2192794">
                  <a:extLst>
                    <a:ext uri="{9D8B030D-6E8A-4147-A177-3AD203B41FA5}">
                      <a16:colId xmlns:a16="http://schemas.microsoft.com/office/drawing/2014/main" val="1974750790"/>
                    </a:ext>
                  </a:extLst>
                </a:gridCol>
                <a:gridCol w="2311461">
                  <a:extLst>
                    <a:ext uri="{9D8B030D-6E8A-4147-A177-3AD203B41FA5}">
                      <a16:colId xmlns:a16="http://schemas.microsoft.com/office/drawing/2014/main" val="1113645445"/>
                    </a:ext>
                  </a:extLst>
                </a:gridCol>
                <a:gridCol w="2085975">
                  <a:extLst>
                    <a:ext uri="{9D8B030D-6E8A-4147-A177-3AD203B41FA5}">
                      <a16:colId xmlns:a16="http://schemas.microsoft.com/office/drawing/2014/main" val="1624276084"/>
                    </a:ext>
                  </a:extLst>
                </a:gridCol>
                <a:gridCol w="3200400">
                  <a:extLst>
                    <a:ext uri="{9D8B030D-6E8A-4147-A177-3AD203B41FA5}">
                      <a16:colId xmlns:a16="http://schemas.microsoft.com/office/drawing/2014/main" val="3889995500"/>
                    </a:ext>
                  </a:extLst>
                </a:gridCol>
              </a:tblGrid>
              <a:tr h="751391">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Suffix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01304145"/>
                  </a:ext>
                </a:extLst>
              </a:tr>
              <a:tr h="1256065">
                <a:tc>
                  <a:txBody>
                    <a:bodyPr/>
                    <a:lstStyle/>
                    <a:p>
                      <a:r>
                        <a:rPr lang="en-US" b="0" dirty="0">
                          <a:latin typeface="TimesNewRomanPS-BoldMT"/>
                        </a:rPr>
                        <a:t> -</a:t>
                      </a:r>
                      <a:r>
                        <a:rPr lang="en-US" sz="3200" b="0" i="0" u="none" strike="noStrike" baseline="0" dirty="0">
                          <a:latin typeface="TimesNewRomanPSMT"/>
                        </a:rPr>
                        <a:t>Able</a:t>
                      </a:r>
                      <a:endParaRPr lang="en-US" sz="32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latin typeface="TimesNewRomanPSMT"/>
                        </a:rPr>
                        <a:t>The adjective</a:t>
                      </a:r>
                    </a:p>
                    <a:p>
                      <a:pPr algn="l"/>
                      <a:r>
                        <a:rPr lang="en-US" sz="2400" b="0" i="0" u="none" strike="noStrike" baseline="0" dirty="0">
                          <a:latin typeface="TimesNewRomanPSMT"/>
                        </a:rPr>
                        <a:t>form of the word</a:t>
                      </a:r>
                      <a:endParaRPr lang="en-US" sz="24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achievable</a:t>
                      </a:r>
                    </a:p>
                    <a:p>
                      <a:endParaRPr lang="en-US" sz="32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GB" sz="2800" b="0" i="0" u="none" strike="noStrike" baseline="0" dirty="0">
                          <a:solidFill>
                            <a:srgbClr val="FF0000"/>
                          </a:solidFill>
                          <a:latin typeface="TimesNewRomanPSMT"/>
                        </a:rPr>
                        <a:t>comfortable</a:t>
                      </a:r>
                      <a:endParaRPr lang="en-US" sz="2800" b="0" i="0" u="none" strike="noStrike" baseline="0" dirty="0">
                        <a:solidFill>
                          <a:srgbClr val="FF0000"/>
                        </a:solidFill>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solidFill>
                            <a:srgbClr val="FF0000"/>
                          </a:solidFill>
                          <a:latin typeface="TimesNewRomanPSMT"/>
                        </a:rPr>
                        <a:t>1.The seat is very</a:t>
                      </a:r>
                    </a:p>
                    <a:p>
                      <a:pPr algn="l"/>
                      <a:r>
                        <a:rPr lang="en-US" sz="2400" b="1" i="1" u="none" strike="noStrike" baseline="0" dirty="0">
                          <a:solidFill>
                            <a:srgbClr val="0070C0"/>
                          </a:solidFill>
                          <a:latin typeface="TimesNewRomanPSMT"/>
                        </a:rPr>
                        <a:t>comfortable</a:t>
                      </a:r>
                      <a:r>
                        <a:rPr lang="en-US" sz="2400" b="0" i="0" u="none" strike="noStrike" baseline="0" dirty="0">
                          <a:solidFill>
                            <a:srgbClr val="0070C0"/>
                          </a:solidFill>
                          <a:latin typeface="TimesNewRomanPSMT"/>
                        </a:rPr>
                        <a:t>.</a:t>
                      </a:r>
                    </a:p>
                    <a:p>
                      <a:pPr algn="l"/>
                      <a:r>
                        <a:rPr lang="en-US" sz="2400" b="0" i="0" u="none" strike="noStrike" baseline="0" dirty="0">
                          <a:solidFill>
                            <a:srgbClr val="FF0000"/>
                          </a:solidFill>
                          <a:latin typeface="TimesNewRomanPSMT"/>
                        </a:rPr>
                        <a:t>2. I am </a:t>
                      </a:r>
                      <a:r>
                        <a:rPr lang="en-US" sz="2400" b="1" i="1" u="none" strike="noStrike" baseline="0" dirty="0">
                          <a:solidFill>
                            <a:srgbClr val="0070C0"/>
                          </a:solidFill>
                          <a:latin typeface="TimesNewRomanPSMT"/>
                        </a:rPr>
                        <a:t>capable</a:t>
                      </a:r>
                      <a:r>
                        <a:rPr lang="en-US" sz="2400" b="1" i="1" u="none" strike="noStrike" baseline="0" dirty="0">
                          <a:solidFill>
                            <a:srgbClr val="FF0000"/>
                          </a:solidFill>
                          <a:latin typeface="TimesNewRomanPSMT"/>
                        </a:rPr>
                        <a:t> </a:t>
                      </a:r>
                      <a:r>
                        <a:rPr lang="en-US" sz="2400" b="0" i="0" u="none" strike="noStrike" baseline="0" dirty="0">
                          <a:solidFill>
                            <a:srgbClr val="FF0000"/>
                          </a:solidFill>
                          <a:latin typeface="TimesNewRomanPSMT"/>
                        </a:rPr>
                        <a:t>of</a:t>
                      </a:r>
                    </a:p>
                    <a:p>
                      <a:pPr algn="l"/>
                      <a:r>
                        <a:rPr lang="en-US" sz="2400" b="0" i="0" u="none" strike="noStrike" baseline="0" dirty="0">
                          <a:solidFill>
                            <a:srgbClr val="FF0000"/>
                          </a:solidFill>
                          <a:latin typeface="TimesNewRomanPSMT"/>
                        </a:rPr>
                        <a:t>leading my class.</a:t>
                      </a:r>
                      <a:endParaRPr kumimoji="0" lang="en-US" sz="2400" b="0" i="0" u="none" strike="noStrike" kern="1200" cap="none" spc="0" normalizeH="0" baseline="0" noProof="0" dirty="0">
                        <a:ln>
                          <a:noFill/>
                        </a:ln>
                        <a:solidFill>
                          <a:srgbClr val="FF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11341488"/>
                  </a:ext>
                </a:extLst>
              </a:tr>
              <a:tr h="370840">
                <a:tc>
                  <a:txBody>
                    <a:bodyPr/>
                    <a:lstStyle/>
                    <a:p>
                      <a:r>
                        <a:rPr lang="en-GB" sz="3600" dirty="0">
                          <a:latin typeface="Times New Roman" panose="02020603050405020304" pitchFamily="18" charset="0"/>
                          <a:cs typeface="Times New Roman" panose="02020603050405020304" pitchFamily="18" charset="0"/>
                        </a:rPr>
                        <a:t>-ion</a:t>
                      </a:r>
                      <a:endParaRPr lang="en-US"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latin typeface="TimesNewRomanPSMT"/>
                        </a:rPr>
                        <a:t>condition/</a:t>
                      </a:r>
                    </a:p>
                    <a:p>
                      <a:pPr algn="l"/>
                      <a:r>
                        <a:rPr lang="en-US" sz="2800" b="0" i="0" u="none" strike="noStrike" baseline="0" dirty="0">
                          <a:latin typeface="TimesNewRomanPSMT"/>
                        </a:rPr>
                        <a:t>result/process</a:t>
                      </a:r>
                      <a:endParaRPr lang="en-US" sz="28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baseline="0" dirty="0">
                          <a:latin typeface="Times New Roman" panose="02020603050405020304" pitchFamily="18" charset="0"/>
                          <a:cs typeface="Times New Roman" panose="02020603050405020304" pitchFamily="18" charset="0"/>
                        </a:rPr>
                        <a:t>situation</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action</a:t>
                      </a:r>
                    </a:p>
                    <a:p>
                      <a:r>
                        <a:rPr lang="en-GB" sz="2400" dirty="0">
                          <a:solidFill>
                            <a:srgbClr val="FF0000"/>
                          </a:solidFill>
                          <a:latin typeface="Times New Roman" panose="02020603050405020304" pitchFamily="18" charset="0"/>
                          <a:cs typeface="Times New Roman" panose="02020603050405020304" pitchFamily="18" charset="0"/>
                        </a:rPr>
                        <a:t>Demolition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Every action has its reaction.</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The house was rescued from demolition.</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bl>
          </a:graphicData>
        </a:graphic>
      </p:graphicFrame>
      <p:sp>
        <p:nvSpPr>
          <p:cNvPr id="6" name="TextBox 5">
            <a:extLst>
              <a:ext uri="{FF2B5EF4-FFF2-40B4-BE49-F238E27FC236}">
                <a16:creationId xmlns:a16="http://schemas.microsoft.com/office/drawing/2014/main" id="{FF7EB806-A228-459F-BECB-F846B7DEF2A5}"/>
              </a:ext>
            </a:extLst>
          </p:cNvPr>
          <p:cNvSpPr txBox="1"/>
          <p:nvPr/>
        </p:nvSpPr>
        <p:spPr>
          <a:xfrm>
            <a:off x="6096000" y="5934759"/>
            <a:ext cx="62293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NewRomanPS-BoldMT"/>
                <a:ea typeface="+mn-ea"/>
                <a:cs typeface="+mn-cs"/>
              </a:rPr>
              <a:t>Follow  your text book------</a:t>
            </a:r>
          </a:p>
        </p:txBody>
      </p:sp>
    </p:spTree>
    <p:extLst>
      <p:ext uri="{BB962C8B-B14F-4D97-AF65-F5344CB8AC3E}">
        <p14:creationId xmlns:p14="http://schemas.microsoft.com/office/powerpoint/2010/main" val="587892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FFB1872B-FC42-414B-B45C-723FFF2307E5}"/>
              </a:ext>
            </a:extLst>
          </p:cNvPr>
          <p:cNvGraphicFramePr>
            <a:graphicFrameLocks noGrp="1"/>
          </p:cNvGraphicFramePr>
          <p:nvPr>
            <p:extLst>
              <p:ext uri="{D42A27DB-BD31-4B8C-83A1-F6EECF244321}">
                <p14:modId xmlns:p14="http://schemas.microsoft.com/office/powerpoint/2010/main" val="3460005311"/>
              </p:ext>
            </p:extLst>
          </p:nvPr>
        </p:nvGraphicFramePr>
        <p:xfrm>
          <a:off x="250452" y="422031"/>
          <a:ext cx="11691095" cy="3718560"/>
        </p:xfrm>
        <a:graphic>
          <a:graphicData uri="http://schemas.openxmlformats.org/drawingml/2006/table">
            <a:tbl>
              <a:tblPr firstRow="1" bandRow="1">
                <a:tableStyleId>{5C22544A-7EE6-4342-B048-85BDC9FD1C3A}</a:tableStyleId>
              </a:tblPr>
              <a:tblGrid>
                <a:gridCol w="1350499">
                  <a:extLst>
                    <a:ext uri="{9D8B030D-6E8A-4147-A177-3AD203B41FA5}">
                      <a16:colId xmlns:a16="http://schemas.microsoft.com/office/drawing/2014/main" val="3394392150"/>
                    </a:ext>
                  </a:extLst>
                </a:gridCol>
                <a:gridCol w="2250831">
                  <a:extLst>
                    <a:ext uri="{9D8B030D-6E8A-4147-A177-3AD203B41FA5}">
                      <a16:colId xmlns:a16="http://schemas.microsoft.com/office/drawing/2014/main" val="1974750790"/>
                    </a:ext>
                  </a:extLst>
                </a:gridCol>
                <a:gridCol w="2166424">
                  <a:extLst>
                    <a:ext uri="{9D8B030D-6E8A-4147-A177-3AD203B41FA5}">
                      <a16:colId xmlns:a16="http://schemas.microsoft.com/office/drawing/2014/main" val="1113645445"/>
                    </a:ext>
                  </a:extLst>
                </a:gridCol>
                <a:gridCol w="2349305">
                  <a:extLst>
                    <a:ext uri="{9D8B030D-6E8A-4147-A177-3AD203B41FA5}">
                      <a16:colId xmlns:a16="http://schemas.microsoft.com/office/drawing/2014/main" val="1624276084"/>
                    </a:ext>
                  </a:extLst>
                </a:gridCol>
                <a:gridCol w="3574036">
                  <a:extLst>
                    <a:ext uri="{9D8B030D-6E8A-4147-A177-3AD203B41FA5}">
                      <a16:colId xmlns:a16="http://schemas.microsoft.com/office/drawing/2014/main" val="3889995500"/>
                    </a:ext>
                  </a:extLst>
                </a:gridCol>
              </a:tblGrid>
              <a:tr h="703384">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Suffix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01304145"/>
                  </a:ext>
                </a:extLst>
              </a:tr>
              <a:tr h="1256065">
                <a:tc>
                  <a:txBody>
                    <a:bodyPr/>
                    <a:lstStyle/>
                    <a:p>
                      <a:r>
                        <a:rPr lang="en-US" sz="3200" b="0" i="0" u="none" strike="noStrike" baseline="0" dirty="0">
                          <a:latin typeface="TimesNewRomanPSMT"/>
                        </a:rPr>
                        <a:t>-ion</a:t>
                      </a:r>
                    </a:p>
                    <a:p>
                      <a:r>
                        <a:rPr lang="en-US" sz="3200" b="0" i="0" u="none" strike="noStrike" baseline="0" dirty="0">
                          <a:latin typeface="TimesNewRomanPSMT"/>
                        </a:rPr>
                        <a:t>-</a:t>
                      </a:r>
                      <a:r>
                        <a:rPr lang="en-US" sz="3200" b="0" i="0" u="none" strike="noStrike" baseline="0" dirty="0" err="1">
                          <a:latin typeface="TimesNewRomanPSMT"/>
                        </a:rPr>
                        <a:t>tion</a:t>
                      </a:r>
                      <a:endParaRPr lang="en-US" sz="3200" b="0" i="0" u="none" strike="noStrike" baseline="0" dirty="0">
                        <a:latin typeface="TimesNewRomanPSMT"/>
                      </a:endParaRPr>
                    </a:p>
                    <a:p>
                      <a:r>
                        <a:rPr lang="en-US" sz="3200" b="0" i="0" u="none" strike="noStrike" baseline="0" dirty="0">
                          <a:latin typeface="TimesNewRomanPSMT"/>
                        </a:rPr>
                        <a:t>-</a:t>
                      </a:r>
                      <a:r>
                        <a:rPr lang="en-US" sz="3200" b="0" i="0" u="none" strike="noStrike" baseline="0" dirty="0" err="1">
                          <a:latin typeface="TimesNewRomanPSMT"/>
                        </a:rPr>
                        <a:t>ation</a:t>
                      </a:r>
                      <a:endParaRPr lang="en-US" sz="3200" b="0" i="0" u="none" strike="noStrike" baseline="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latin typeface="TimesNewRomanPSMT"/>
                        </a:rPr>
                        <a:t>condition/</a:t>
                      </a:r>
                    </a:p>
                    <a:p>
                      <a:pPr algn="l"/>
                      <a:r>
                        <a:rPr lang="en-US" sz="2400" b="0" i="0" u="none" strike="noStrike" baseline="0" dirty="0">
                          <a:latin typeface="TimesNewRomanPSMT"/>
                        </a:rPr>
                        <a:t>result/process</a:t>
                      </a:r>
                      <a:endParaRPr lang="en-US" sz="24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3200" b="0" i="0" u="none" strike="noStrike" baseline="0" dirty="0">
                          <a:latin typeface="TimesNewRomanPSMT"/>
                        </a:rPr>
                        <a:t>situation</a:t>
                      </a:r>
                      <a:endParaRPr lang="en-US" sz="32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GB" sz="2800" b="0" dirty="0">
                          <a:solidFill>
                            <a:srgbClr val="FF0000"/>
                          </a:solidFill>
                          <a:latin typeface="TimesNewRomanPS-BoldMT"/>
                        </a:rPr>
                        <a:t>Realization</a:t>
                      </a:r>
                      <a:endParaRPr lang="en-US" sz="2800" b="0" dirty="0">
                        <a:solidFill>
                          <a:srgbClr val="FF0000"/>
                        </a:solidFill>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solidFill>
                            <a:srgbClr val="FF0000"/>
                          </a:solidFill>
                          <a:latin typeface="TimesNewRomanPSMT"/>
                        </a:rPr>
                        <a:t>1. After the realization of his faults, he apologized to all.</a:t>
                      </a:r>
                      <a:endParaRPr kumimoji="0" lang="en-US" sz="2400" b="0" i="0" u="none" strike="noStrike" kern="1200" cap="none" spc="0" normalizeH="0" baseline="0" noProof="0" dirty="0">
                        <a:ln>
                          <a:noFill/>
                        </a:ln>
                        <a:solidFill>
                          <a:srgbClr val="FF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11341488"/>
                  </a:ext>
                </a:extLst>
              </a:tr>
              <a:tr h="370840">
                <a:tc>
                  <a:txBody>
                    <a:bodyPr/>
                    <a:lstStyle/>
                    <a:p>
                      <a:r>
                        <a:rPr lang="en-GB" sz="3600" dirty="0">
                          <a:latin typeface="Times New Roman" panose="02020603050405020304" pitchFamily="18" charset="0"/>
                          <a:cs typeface="Times New Roman" panose="02020603050405020304" pitchFamily="18" charset="0"/>
                        </a:rPr>
                        <a:t>-</a:t>
                      </a:r>
                      <a:r>
                        <a:rPr lang="en-GB" sz="3600" dirty="0" err="1">
                          <a:latin typeface="Times New Roman" panose="02020603050405020304" pitchFamily="18" charset="0"/>
                          <a:cs typeface="Times New Roman" panose="02020603050405020304" pitchFamily="18" charset="0"/>
                        </a:rPr>
                        <a:t>ive</a:t>
                      </a:r>
                      <a:endParaRPr lang="en-US"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latin typeface="TimesNewRomanPSMT"/>
                        </a:rPr>
                        <a:t>The adjective</a:t>
                      </a:r>
                    </a:p>
                    <a:p>
                      <a:pPr algn="l"/>
                      <a:r>
                        <a:rPr lang="en-US" sz="2800" b="0" i="0" u="none" strike="noStrike" baseline="0" dirty="0">
                          <a:latin typeface="TimesNewRomanPSMT"/>
                        </a:rPr>
                        <a:t>form of the word</a:t>
                      </a:r>
                      <a:endParaRPr lang="en-US" sz="28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baseline="0" dirty="0">
                          <a:latin typeface="TimesNewRomanPSMT"/>
                        </a:rPr>
                        <a:t>active</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Constructive</a:t>
                      </a:r>
                    </a:p>
                    <a:p>
                      <a:r>
                        <a:rPr lang="en-GB" sz="2400" dirty="0">
                          <a:solidFill>
                            <a:srgbClr val="FF0000"/>
                          </a:solidFill>
                          <a:latin typeface="Times New Roman" panose="02020603050405020304" pitchFamily="18" charset="0"/>
                          <a:cs typeface="Times New Roman" panose="02020603050405020304" pitchFamily="18" charset="0"/>
                        </a:rPr>
                        <a:t>Communicative</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1.He is active in politics.</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We need communicative English.</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bl>
          </a:graphicData>
        </a:graphic>
      </p:graphicFrame>
      <p:sp>
        <p:nvSpPr>
          <p:cNvPr id="6" name="TextBox 5">
            <a:extLst>
              <a:ext uri="{FF2B5EF4-FFF2-40B4-BE49-F238E27FC236}">
                <a16:creationId xmlns:a16="http://schemas.microsoft.com/office/drawing/2014/main" id="{FF7EB806-A228-459F-BECB-F846B7DEF2A5}"/>
              </a:ext>
            </a:extLst>
          </p:cNvPr>
          <p:cNvSpPr txBox="1"/>
          <p:nvPr/>
        </p:nvSpPr>
        <p:spPr>
          <a:xfrm>
            <a:off x="6096000" y="5934759"/>
            <a:ext cx="62293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NewRomanPS-BoldMT"/>
                <a:ea typeface="+mn-ea"/>
                <a:cs typeface="+mn-cs"/>
              </a:rPr>
              <a:t>Follow  your text book------</a:t>
            </a:r>
          </a:p>
        </p:txBody>
      </p:sp>
    </p:spTree>
    <p:extLst>
      <p:ext uri="{BB962C8B-B14F-4D97-AF65-F5344CB8AC3E}">
        <p14:creationId xmlns:p14="http://schemas.microsoft.com/office/powerpoint/2010/main" val="2720159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FFB1872B-FC42-414B-B45C-723FFF2307E5}"/>
              </a:ext>
            </a:extLst>
          </p:cNvPr>
          <p:cNvGraphicFramePr>
            <a:graphicFrameLocks noGrp="1"/>
          </p:cNvGraphicFramePr>
          <p:nvPr>
            <p:extLst>
              <p:ext uri="{D42A27DB-BD31-4B8C-83A1-F6EECF244321}">
                <p14:modId xmlns:p14="http://schemas.microsoft.com/office/powerpoint/2010/main" val="567799797"/>
              </p:ext>
            </p:extLst>
          </p:nvPr>
        </p:nvGraphicFramePr>
        <p:xfrm>
          <a:off x="250452" y="396818"/>
          <a:ext cx="11691095" cy="5828065"/>
        </p:xfrm>
        <a:graphic>
          <a:graphicData uri="http://schemas.openxmlformats.org/drawingml/2006/table">
            <a:tbl>
              <a:tblPr firstRow="1" bandRow="1">
                <a:tableStyleId>{5C22544A-7EE6-4342-B048-85BDC9FD1C3A}</a:tableStyleId>
              </a:tblPr>
              <a:tblGrid>
                <a:gridCol w="1479874">
                  <a:extLst>
                    <a:ext uri="{9D8B030D-6E8A-4147-A177-3AD203B41FA5}">
                      <a16:colId xmlns:a16="http://schemas.microsoft.com/office/drawing/2014/main" val="3394392150"/>
                    </a:ext>
                  </a:extLst>
                </a:gridCol>
                <a:gridCol w="2715065">
                  <a:extLst>
                    <a:ext uri="{9D8B030D-6E8A-4147-A177-3AD203B41FA5}">
                      <a16:colId xmlns:a16="http://schemas.microsoft.com/office/drawing/2014/main" val="1974750790"/>
                    </a:ext>
                  </a:extLst>
                </a:gridCol>
                <a:gridCol w="1716258">
                  <a:extLst>
                    <a:ext uri="{9D8B030D-6E8A-4147-A177-3AD203B41FA5}">
                      <a16:colId xmlns:a16="http://schemas.microsoft.com/office/drawing/2014/main" val="1113645445"/>
                    </a:ext>
                  </a:extLst>
                </a:gridCol>
                <a:gridCol w="2067951">
                  <a:extLst>
                    <a:ext uri="{9D8B030D-6E8A-4147-A177-3AD203B41FA5}">
                      <a16:colId xmlns:a16="http://schemas.microsoft.com/office/drawing/2014/main" val="1624276084"/>
                    </a:ext>
                  </a:extLst>
                </a:gridCol>
                <a:gridCol w="3711947">
                  <a:extLst>
                    <a:ext uri="{9D8B030D-6E8A-4147-A177-3AD203B41FA5}">
                      <a16:colId xmlns:a16="http://schemas.microsoft.com/office/drawing/2014/main" val="3889995500"/>
                    </a:ext>
                  </a:extLst>
                </a:gridCol>
              </a:tblGrid>
              <a:tr h="852284">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Suffix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01304145"/>
                  </a:ext>
                </a:extLst>
              </a:tr>
              <a:tr h="1256065">
                <a:tc>
                  <a:txBody>
                    <a:bodyPr/>
                    <a:lstStyle/>
                    <a:p>
                      <a:r>
                        <a:rPr lang="en-US" sz="3200" b="0" i="0" u="none" strike="noStrike" baseline="0" dirty="0">
                          <a:latin typeface="TimesNewRomanPSMT"/>
                        </a:rPr>
                        <a:t>-</a:t>
                      </a:r>
                      <a:r>
                        <a:rPr lang="en-US" sz="3200" b="0" i="0" u="none" strike="noStrike" baseline="0" dirty="0" err="1">
                          <a:latin typeface="TimesNewRomanPSMT"/>
                        </a:rPr>
                        <a:t>tion</a:t>
                      </a:r>
                      <a:endParaRPr lang="en-US" sz="3200" b="0" i="0" u="none" strike="noStrike" baseline="0" dirty="0">
                        <a:latin typeface="TimesNewRomanPSMT"/>
                      </a:endParaRPr>
                    </a:p>
                    <a:p>
                      <a:r>
                        <a:rPr lang="en-US" sz="3200" b="0" i="0" u="none" strike="noStrike" baseline="0" dirty="0">
                          <a:latin typeface="TimesNewRomanPSMT"/>
                        </a:rPr>
                        <a:t>-</a:t>
                      </a:r>
                      <a:r>
                        <a:rPr lang="en-US" sz="3200" b="0" i="0" u="none" strike="noStrike" baseline="0" dirty="0" err="1">
                          <a:latin typeface="TimesNewRomanPSMT"/>
                        </a:rPr>
                        <a:t>ation</a:t>
                      </a:r>
                      <a:endParaRPr lang="en-US" sz="3200" b="0" i="0" u="none" strike="noStrike" baseline="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latin typeface="TimesNewRomanPSMT"/>
                        </a:rPr>
                        <a:t>condition/</a:t>
                      </a:r>
                    </a:p>
                    <a:p>
                      <a:pPr algn="l"/>
                      <a:r>
                        <a:rPr lang="en-US" sz="2400" b="0" i="0" u="none" strike="noStrike" baseline="0" dirty="0">
                          <a:latin typeface="TimesNewRomanPSMT"/>
                        </a:rPr>
                        <a:t>result/process</a:t>
                      </a:r>
                      <a:endParaRPr lang="en-US" sz="24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3200" b="0" i="0" u="none" strike="noStrike" baseline="0" dirty="0">
                          <a:latin typeface="TimesNewRomanPSMT"/>
                        </a:rPr>
                        <a:t>situation</a:t>
                      </a:r>
                      <a:endParaRPr lang="en-US" sz="32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GB" sz="2800" b="0" dirty="0">
                          <a:solidFill>
                            <a:srgbClr val="FF0000"/>
                          </a:solidFill>
                          <a:latin typeface="TimesNewRomanPS-BoldMT"/>
                        </a:rPr>
                        <a:t>Realization</a:t>
                      </a:r>
                      <a:endParaRPr lang="en-US" sz="2800" b="0" dirty="0">
                        <a:solidFill>
                          <a:srgbClr val="FF0000"/>
                        </a:solidFill>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solidFill>
                            <a:srgbClr val="FF0000"/>
                          </a:solidFill>
                          <a:latin typeface="TimesNewRomanPSMT"/>
                        </a:rPr>
                        <a:t>1. After the realization of his faults, he apologized to all.</a:t>
                      </a:r>
                      <a:endParaRPr kumimoji="0" lang="en-US" sz="2400" b="0" i="0" u="none" strike="noStrike" kern="1200" cap="none" spc="0" normalizeH="0" baseline="0" noProof="0" dirty="0">
                        <a:ln>
                          <a:noFill/>
                        </a:ln>
                        <a:solidFill>
                          <a:srgbClr val="FF0000"/>
                        </a:solidFill>
                        <a:effectLst/>
                        <a:uLnTx/>
                        <a:uFillTx/>
                        <a:latin typeface="TimesNewRomanPS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11341488"/>
                  </a:ext>
                </a:extLst>
              </a:tr>
              <a:tr h="370840">
                <a:tc>
                  <a:txBody>
                    <a:bodyPr/>
                    <a:lstStyle/>
                    <a:p>
                      <a:r>
                        <a:rPr lang="en-GB" sz="3600" dirty="0">
                          <a:latin typeface="Times New Roman" panose="02020603050405020304" pitchFamily="18" charset="0"/>
                          <a:cs typeface="Times New Roman" panose="02020603050405020304" pitchFamily="18" charset="0"/>
                        </a:rPr>
                        <a:t>-</a:t>
                      </a:r>
                      <a:r>
                        <a:rPr lang="en-GB" sz="3600" dirty="0" err="1">
                          <a:latin typeface="Times New Roman" panose="02020603050405020304" pitchFamily="18" charset="0"/>
                          <a:cs typeface="Times New Roman" panose="02020603050405020304" pitchFamily="18" charset="0"/>
                        </a:rPr>
                        <a:t>ive</a:t>
                      </a:r>
                      <a:endParaRPr lang="en-US"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latin typeface="TimesNewRomanPSMT"/>
                        </a:rPr>
                        <a:t>The adjective</a:t>
                      </a:r>
                    </a:p>
                    <a:p>
                      <a:pPr algn="l"/>
                      <a:r>
                        <a:rPr lang="en-US" sz="2800" b="0" i="0" u="none" strike="noStrike" baseline="0" dirty="0">
                          <a:latin typeface="TimesNewRomanPSMT"/>
                        </a:rPr>
                        <a:t>form of the word</a:t>
                      </a:r>
                      <a:endParaRPr lang="en-US" sz="28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baseline="0" dirty="0">
                          <a:latin typeface="TimesNewRomanPSMT"/>
                        </a:rPr>
                        <a:t>active</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Constructive</a:t>
                      </a:r>
                    </a:p>
                    <a:p>
                      <a:r>
                        <a:rPr lang="en-GB" sz="2400" dirty="0">
                          <a:solidFill>
                            <a:srgbClr val="FF0000"/>
                          </a:solidFill>
                          <a:latin typeface="Times New Roman" panose="02020603050405020304" pitchFamily="18" charset="0"/>
                          <a:cs typeface="Times New Roman" panose="02020603050405020304" pitchFamily="18" charset="0"/>
                        </a:rPr>
                        <a:t>Communicative</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1.He is active in politics.</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We need communicative English.</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r h="370840">
                <a:tc>
                  <a:txBody>
                    <a:bodyPr/>
                    <a:lstStyle/>
                    <a:p>
                      <a:r>
                        <a:rPr lang="en-GB" sz="3600" dirty="0">
                          <a:latin typeface="Times New Roman" panose="02020603050405020304" pitchFamily="18" charset="0"/>
                          <a:cs typeface="Times New Roman" panose="02020603050405020304" pitchFamily="18" charset="0"/>
                        </a:rPr>
                        <a:t>-al</a:t>
                      </a:r>
                    </a:p>
                    <a:p>
                      <a:r>
                        <a:rPr lang="en-GB" sz="3600" dirty="0" err="1">
                          <a:latin typeface="Times New Roman" panose="02020603050405020304" pitchFamily="18" charset="0"/>
                          <a:cs typeface="Times New Roman" panose="02020603050405020304" pitchFamily="18" charset="0"/>
                        </a:rPr>
                        <a:t>ial</a:t>
                      </a:r>
                      <a:endParaRPr lang="en-US"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The adjective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form of the word</a:t>
                      </a:r>
                      <a:endParaRPr kumimoji="0" lang="en-US" sz="2800" b="0" i="0" u="none" strike="noStrike" kern="1200" cap="none" spc="0" normalizeH="0" baseline="0" noProof="0" dirty="0">
                        <a:ln>
                          <a:noFill/>
                        </a:ln>
                        <a:solidFill>
                          <a:prstClr val="black"/>
                        </a:solidFill>
                        <a:effectLst/>
                        <a:uLnTx/>
                        <a:uFillTx/>
                        <a:latin typeface="TimesNewRomanPS-Bold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a:latin typeface="Times New Roman" panose="02020603050405020304" pitchFamily="18" charset="0"/>
                          <a:cs typeface="Times New Roman" panose="02020603050405020304" pitchFamily="18" charset="0"/>
                        </a:rPr>
                        <a:t>cordial</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Approval</a:t>
                      </a:r>
                    </a:p>
                    <a:p>
                      <a:r>
                        <a:rPr lang="en-GB" sz="2400" dirty="0">
                          <a:solidFill>
                            <a:srgbClr val="FF0000"/>
                          </a:solidFill>
                          <a:latin typeface="Times New Roman" panose="02020603050405020304" pitchFamily="18" charset="0"/>
                          <a:cs typeface="Times New Roman" panose="02020603050405020304" pitchFamily="18" charset="0"/>
                        </a:rPr>
                        <a:t>National</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I am waiting for your approval.</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We need national unity</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For our overall development.</a:t>
                      </a:r>
                    </a:p>
                    <a:p>
                      <a:pPr marL="457200" indent="-457200">
                        <a:buAutoNum type="arabicPeriod"/>
                      </a:pP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155280"/>
                  </a:ext>
                </a:extLst>
              </a:tr>
            </a:tbl>
          </a:graphicData>
        </a:graphic>
      </p:graphicFrame>
      <p:sp>
        <p:nvSpPr>
          <p:cNvPr id="6" name="TextBox 5">
            <a:extLst>
              <a:ext uri="{FF2B5EF4-FFF2-40B4-BE49-F238E27FC236}">
                <a16:creationId xmlns:a16="http://schemas.microsoft.com/office/drawing/2014/main" id="{FF7EB806-A228-459F-BECB-F846B7DEF2A5}"/>
              </a:ext>
            </a:extLst>
          </p:cNvPr>
          <p:cNvSpPr txBox="1"/>
          <p:nvPr/>
        </p:nvSpPr>
        <p:spPr>
          <a:xfrm>
            <a:off x="6096000" y="5934759"/>
            <a:ext cx="62293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NewRomanPS-BoldMT"/>
                <a:ea typeface="+mn-ea"/>
                <a:cs typeface="+mn-cs"/>
              </a:rPr>
              <a:t>Follow  your text book------</a:t>
            </a:r>
          </a:p>
        </p:txBody>
      </p:sp>
    </p:spTree>
    <p:extLst>
      <p:ext uri="{BB962C8B-B14F-4D97-AF65-F5344CB8AC3E}">
        <p14:creationId xmlns:p14="http://schemas.microsoft.com/office/powerpoint/2010/main" val="3939579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FFB1872B-FC42-414B-B45C-723FFF2307E5}"/>
              </a:ext>
            </a:extLst>
          </p:cNvPr>
          <p:cNvGraphicFramePr>
            <a:graphicFrameLocks noGrp="1"/>
          </p:cNvGraphicFramePr>
          <p:nvPr>
            <p:extLst>
              <p:ext uri="{D42A27DB-BD31-4B8C-83A1-F6EECF244321}">
                <p14:modId xmlns:p14="http://schemas.microsoft.com/office/powerpoint/2010/main" val="1926521821"/>
              </p:ext>
            </p:extLst>
          </p:nvPr>
        </p:nvGraphicFramePr>
        <p:xfrm>
          <a:off x="250452" y="396818"/>
          <a:ext cx="11691095" cy="4907280"/>
        </p:xfrm>
        <a:graphic>
          <a:graphicData uri="http://schemas.openxmlformats.org/drawingml/2006/table">
            <a:tbl>
              <a:tblPr firstRow="1" bandRow="1">
                <a:tableStyleId>{5C22544A-7EE6-4342-B048-85BDC9FD1C3A}</a:tableStyleId>
              </a:tblPr>
              <a:tblGrid>
                <a:gridCol w="1479874">
                  <a:extLst>
                    <a:ext uri="{9D8B030D-6E8A-4147-A177-3AD203B41FA5}">
                      <a16:colId xmlns:a16="http://schemas.microsoft.com/office/drawing/2014/main" val="3394392150"/>
                    </a:ext>
                  </a:extLst>
                </a:gridCol>
                <a:gridCol w="2715065">
                  <a:extLst>
                    <a:ext uri="{9D8B030D-6E8A-4147-A177-3AD203B41FA5}">
                      <a16:colId xmlns:a16="http://schemas.microsoft.com/office/drawing/2014/main" val="1974750790"/>
                    </a:ext>
                  </a:extLst>
                </a:gridCol>
                <a:gridCol w="1716258">
                  <a:extLst>
                    <a:ext uri="{9D8B030D-6E8A-4147-A177-3AD203B41FA5}">
                      <a16:colId xmlns:a16="http://schemas.microsoft.com/office/drawing/2014/main" val="1113645445"/>
                    </a:ext>
                  </a:extLst>
                </a:gridCol>
                <a:gridCol w="2067951">
                  <a:extLst>
                    <a:ext uri="{9D8B030D-6E8A-4147-A177-3AD203B41FA5}">
                      <a16:colId xmlns:a16="http://schemas.microsoft.com/office/drawing/2014/main" val="1624276084"/>
                    </a:ext>
                  </a:extLst>
                </a:gridCol>
                <a:gridCol w="3711947">
                  <a:extLst>
                    <a:ext uri="{9D8B030D-6E8A-4147-A177-3AD203B41FA5}">
                      <a16:colId xmlns:a16="http://schemas.microsoft.com/office/drawing/2014/main" val="3889995500"/>
                    </a:ext>
                  </a:extLst>
                </a:gridCol>
              </a:tblGrid>
              <a:tr h="852284">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Suffix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01304145"/>
                  </a:ext>
                </a:extLst>
              </a:tr>
              <a:tr h="718641">
                <a:tc>
                  <a:txBody>
                    <a:bodyPr/>
                    <a:lstStyle/>
                    <a:p>
                      <a:r>
                        <a:rPr lang="en-US" sz="3200" b="0" i="0" u="none" strike="noStrike" baseline="0" dirty="0">
                          <a:latin typeface="TimesNewRomanPSMT"/>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latin typeface="TimesNewRomanPSMT"/>
                        </a:rPr>
                        <a:t>The adjective</a:t>
                      </a:r>
                    </a:p>
                    <a:p>
                      <a:pPr algn="l"/>
                      <a:r>
                        <a:rPr lang="en-US" sz="2400" b="0" i="0" u="none" strike="noStrike" baseline="0" dirty="0">
                          <a:latin typeface="TimesNewRomanPSMT"/>
                        </a:rPr>
                        <a:t>form of the word</a:t>
                      </a:r>
                      <a:endParaRPr lang="en-US" sz="24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800" b="0" i="0" u="none" strike="noStrike" baseline="0" dirty="0">
                          <a:latin typeface="TimesNewRomanPSMT"/>
                        </a:rPr>
                        <a:t>l</a:t>
                      </a:r>
                      <a:r>
                        <a:rPr lang="en-US" sz="2800" b="0" i="0" u="none" strike="noStrike" baseline="0" dirty="0" err="1">
                          <a:latin typeface="TimesNewRomanPSMT"/>
                        </a:rPr>
                        <a:t>ucky</a:t>
                      </a:r>
                      <a:endParaRPr lang="en-US" sz="28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GB" sz="2800" b="0" dirty="0">
                          <a:solidFill>
                            <a:srgbClr val="FF0000"/>
                          </a:solidFill>
                          <a:latin typeface="TimesNewRomanPS-BoldMT"/>
                        </a:rPr>
                        <a:t>Muddy</a:t>
                      </a:r>
                    </a:p>
                    <a:p>
                      <a:pPr algn="l"/>
                      <a:r>
                        <a:rPr lang="en-GB" sz="2800" b="0" dirty="0">
                          <a:solidFill>
                            <a:srgbClr val="FF0000"/>
                          </a:solidFill>
                          <a:latin typeface="TimesNewRomanPS-BoldMT"/>
                        </a:rPr>
                        <a:t>Sleepy</a:t>
                      </a:r>
                      <a:endParaRPr lang="en-US" sz="2800" b="0" dirty="0">
                        <a:solidFill>
                          <a:srgbClr val="FF0000"/>
                        </a:solidFill>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solidFill>
                            <a:srgbClr val="FF0000"/>
                          </a:solidFill>
                          <a:latin typeface="TimesNewRomanPSMT"/>
                        </a:rPr>
                        <a:t>1.You look sleepy.</a:t>
                      </a:r>
                    </a:p>
                    <a:p>
                      <a:pPr algn="l"/>
                      <a:r>
                        <a:rPr kumimoji="0" lang="en-US" sz="2400" b="0" i="0" u="none" strike="noStrike" kern="1200" cap="none" spc="0" normalizeH="0" baseline="0" noProof="0" dirty="0">
                          <a:ln>
                            <a:noFill/>
                          </a:ln>
                          <a:solidFill>
                            <a:srgbClr val="FF0000"/>
                          </a:solidFill>
                          <a:effectLst/>
                          <a:uLnTx/>
                          <a:uFillTx/>
                          <a:latin typeface="TimesNewRomanPSMT"/>
                          <a:ea typeface="+mn-ea"/>
                          <a:cs typeface="+mn-cs"/>
                        </a:rPr>
                        <a:t>2. The road is muddy.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11341488"/>
                  </a:ext>
                </a:extLst>
              </a:tr>
              <a:tr h="370840">
                <a:tc>
                  <a:txBody>
                    <a:bodyPr/>
                    <a:lstStyle/>
                    <a:p>
                      <a:r>
                        <a:rPr lang="en-GB" sz="3600" dirty="0">
                          <a:latin typeface="Times New Roman" panose="02020603050405020304" pitchFamily="18" charset="0"/>
                          <a:cs typeface="Times New Roman" panose="02020603050405020304" pitchFamily="18" charset="0"/>
                        </a:rPr>
                        <a:t>-</a:t>
                      </a:r>
                      <a:r>
                        <a:rPr lang="en-GB" sz="3600" dirty="0" err="1">
                          <a:latin typeface="Times New Roman" panose="02020603050405020304" pitchFamily="18" charset="0"/>
                          <a:cs typeface="Times New Roman" panose="02020603050405020304" pitchFamily="18" charset="0"/>
                        </a:rPr>
                        <a:t>ly</a:t>
                      </a:r>
                      <a:endParaRPr lang="en-US"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latin typeface="TimesNewRomanPSMT"/>
                        </a:rPr>
                        <a:t>The adverb form</a:t>
                      </a:r>
                    </a:p>
                    <a:p>
                      <a:pPr algn="l"/>
                      <a:r>
                        <a:rPr lang="en-US" sz="2800" b="0" i="0" u="none" strike="noStrike" baseline="0" dirty="0">
                          <a:latin typeface="TimesNewRomanPSMT"/>
                        </a:rPr>
                        <a:t>of the word</a:t>
                      </a:r>
                      <a:endParaRPr lang="en-US" sz="28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b="0" i="0" u="none" strike="noStrike" baseline="0" dirty="0">
                          <a:latin typeface="TimesNewRomanPSMT"/>
                          <a:cs typeface="Times New Roman" panose="02020603050405020304" pitchFamily="18" charset="0"/>
                        </a:rPr>
                        <a:t>Q</a:t>
                      </a:r>
                      <a:r>
                        <a:rPr lang="en-US" sz="2800" b="0" i="0" u="none" strike="noStrike" baseline="0" dirty="0" err="1">
                          <a:latin typeface="TimesNewRomanPSMT"/>
                          <a:cs typeface="Times New Roman" panose="02020603050405020304" pitchFamily="18" charset="0"/>
                        </a:rPr>
                        <a:t>uickly</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Rapidly</a:t>
                      </a:r>
                    </a:p>
                    <a:p>
                      <a:r>
                        <a:rPr lang="en-GB" sz="2400" dirty="0">
                          <a:solidFill>
                            <a:srgbClr val="FF0000"/>
                          </a:solidFill>
                          <a:latin typeface="Times New Roman" panose="02020603050405020304" pitchFamily="18" charset="0"/>
                          <a:cs typeface="Times New Roman" panose="02020603050405020304" pitchFamily="18" charset="0"/>
                        </a:rPr>
                        <a:t>Politely </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 Speak politely.</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She reads rapidly.</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r h="370840">
                <a:tc>
                  <a:txBody>
                    <a:bodyPr/>
                    <a:lstStyle/>
                    <a:p>
                      <a:r>
                        <a:rPr lang="en-GB" sz="3200" dirty="0">
                          <a:latin typeface="Times New Roman" panose="02020603050405020304" pitchFamily="18" charset="0"/>
                          <a:cs typeface="Times New Roman" panose="02020603050405020304" pitchFamily="18" charset="0"/>
                        </a:rPr>
                        <a: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baseline="0" dirty="0">
                          <a:latin typeface="TimesNewRomanPSMT"/>
                        </a:rPr>
                        <a:t>state/ condition</a:t>
                      </a:r>
                      <a:endParaRPr kumimoji="0" lang="en-US" sz="2800" b="0" i="0" u="none" strike="noStrike" kern="1200" cap="none" spc="0" normalizeH="0" baseline="0" noProof="0" dirty="0">
                        <a:ln>
                          <a:noFill/>
                        </a:ln>
                        <a:solidFill>
                          <a:prstClr val="black"/>
                        </a:solidFill>
                        <a:effectLst/>
                        <a:uLnTx/>
                        <a:uFillTx/>
                        <a:latin typeface="TimesNewRomanPS-Bold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politeness</a:t>
                      </a:r>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Kindness</a:t>
                      </a:r>
                    </a:p>
                    <a:p>
                      <a:r>
                        <a:rPr lang="en-GB" sz="2400" dirty="0">
                          <a:solidFill>
                            <a:srgbClr val="FF0000"/>
                          </a:solidFill>
                          <a:latin typeface="Times New Roman" panose="02020603050405020304" pitchFamily="18" charset="0"/>
                          <a:cs typeface="Times New Roman" panose="02020603050405020304" pitchFamily="18" charset="0"/>
                        </a:rPr>
                        <a:t>Brightness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Kindness is a good virtue.</a:t>
                      </a:r>
                    </a:p>
                    <a:p>
                      <a:pPr marL="457200" indent="-457200">
                        <a:buAutoNum type="arabicPeriod"/>
                      </a:pPr>
                      <a:r>
                        <a:rPr lang="en-GB" sz="2400" dirty="0">
                          <a:solidFill>
                            <a:srgbClr val="FF0000"/>
                          </a:solidFill>
                          <a:latin typeface="Times New Roman" panose="02020603050405020304" pitchFamily="18" charset="0"/>
                          <a:cs typeface="Times New Roman" panose="02020603050405020304" pitchFamily="18" charset="0"/>
                        </a:rPr>
                        <a:t>The brightness of </a:t>
                      </a:r>
                      <a:r>
                        <a:rPr lang="en-GB" sz="2400" dirty="0" err="1">
                          <a:solidFill>
                            <a:srgbClr val="FF0000"/>
                          </a:solidFill>
                          <a:latin typeface="Times New Roman" panose="02020603050405020304" pitchFamily="18" charset="0"/>
                          <a:cs typeface="Times New Roman" panose="02020603050405020304" pitchFamily="18" charset="0"/>
                        </a:rPr>
                        <a:t>fullmoon</a:t>
                      </a:r>
                      <a:r>
                        <a:rPr lang="en-GB" sz="2400" dirty="0">
                          <a:solidFill>
                            <a:srgbClr val="FF0000"/>
                          </a:solidFill>
                          <a:latin typeface="Times New Roman" panose="02020603050405020304" pitchFamily="18" charset="0"/>
                          <a:cs typeface="Times New Roman" panose="02020603050405020304" pitchFamily="18" charset="0"/>
                        </a:rPr>
                        <a:t> is beautiful.</a:t>
                      </a:r>
                    </a:p>
                    <a:p>
                      <a:pPr marL="457200" indent="-457200">
                        <a:buAutoNum type="arabicPeriod"/>
                      </a:pP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155280"/>
                  </a:ext>
                </a:extLst>
              </a:tr>
            </a:tbl>
          </a:graphicData>
        </a:graphic>
      </p:graphicFrame>
      <p:sp>
        <p:nvSpPr>
          <p:cNvPr id="6" name="TextBox 5">
            <a:extLst>
              <a:ext uri="{FF2B5EF4-FFF2-40B4-BE49-F238E27FC236}">
                <a16:creationId xmlns:a16="http://schemas.microsoft.com/office/drawing/2014/main" id="{FF7EB806-A228-459F-BECB-F846B7DEF2A5}"/>
              </a:ext>
            </a:extLst>
          </p:cNvPr>
          <p:cNvSpPr txBox="1"/>
          <p:nvPr/>
        </p:nvSpPr>
        <p:spPr>
          <a:xfrm>
            <a:off x="6096000" y="5934759"/>
            <a:ext cx="62293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NewRomanPS-BoldMT"/>
                <a:ea typeface="+mn-ea"/>
                <a:cs typeface="+mn-cs"/>
              </a:rPr>
              <a:t>Follow  your text book------</a:t>
            </a:r>
          </a:p>
        </p:txBody>
      </p:sp>
    </p:spTree>
    <p:extLst>
      <p:ext uri="{BB962C8B-B14F-4D97-AF65-F5344CB8AC3E}">
        <p14:creationId xmlns:p14="http://schemas.microsoft.com/office/powerpoint/2010/main" val="4223516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FFB1872B-FC42-414B-B45C-723FFF2307E5}"/>
              </a:ext>
            </a:extLst>
          </p:cNvPr>
          <p:cNvGraphicFramePr>
            <a:graphicFrameLocks noGrp="1"/>
          </p:cNvGraphicFramePr>
          <p:nvPr>
            <p:extLst>
              <p:ext uri="{D42A27DB-BD31-4B8C-83A1-F6EECF244321}">
                <p14:modId xmlns:p14="http://schemas.microsoft.com/office/powerpoint/2010/main" val="1130949061"/>
              </p:ext>
            </p:extLst>
          </p:nvPr>
        </p:nvGraphicFramePr>
        <p:xfrm>
          <a:off x="250452" y="396818"/>
          <a:ext cx="11691095" cy="5760720"/>
        </p:xfrm>
        <a:graphic>
          <a:graphicData uri="http://schemas.openxmlformats.org/drawingml/2006/table">
            <a:tbl>
              <a:tblPr firstRow="1" bandRow="1">
                <a:tableStyleId>{5C22544A-7EE6-4342-B048-85BDC9FD1C3A}</a:tableStyleId>
              </a:tblPr>
              <a:tblGrid>
                <a:gridCol w="1479874">
                  <a:extLst>
                    <a:ext uri="{9D8B030D-6E8A-4147-A177-3AD203B41FA5}">
                      <a16:colId xmlns:a16="http://schemas.microsoft.com/office/drawing/2014/main" val="3394392150"/>
                    </a:ext>
                  </a:extLst>
                </a:gridCol>
                <a:gridCol w="2715065">
                  <a:extLst>
                    <a:ext uri="{9D8B030D-6E8A-4147-A177-3AD203B41FA5}">
                      <a16:colId xmlns:a16="http://schemas.microsoft.com/office/drawing/2014/main" val="1974750790"/>
                    </a:ext>
                  </a:extLst>
                </a:gridCol>
                <a:gridCol w="1716258">
                  <a:extLst>
                    <a:ext uri="{9D8B030D-6E8A-4147-A177-3AD203B41FA5}">
                      <a16:colId xmlns:a16="http://schemas.microsoft.com/office/drawing/2014/main" val="1113645445"/>
                    </a:ext>
                  </a:extLst>
                </a:gridCol>
                <a:gridCol w="2067951">
                  <a:extLst>
                    <a:ext uri="{9D8B030D-6E8A-4147-A177-3AD203B41FA5}">
                      <a16:colId xmlns:a16="http://schemas.microsoft.com/office/drawing/2014/main" val="1624276084"/>
                    </a:ext>
                  </a:extLst>
                </a:gridCol>
                <a:gridCol w="3711947">
                  <a:extLst>
                    <a:ext uri="{9D8B030D-6E8A-4147-A177-3AD203B41FA5}">
                      <a16:colId xmlns:a16="http://schemas.microsoft.com/office/drawing/2014/main" val="3889995500"/>
                    </a:ext>
                  </a:extLst>
                </a:gridCol>
              </a:tblGrid>
              <a:tr h="852284">
                <a:tc>
                  <a:txBody>
                    <a:bodyPr/>
                    <a:lstStyle/>
                    <a:p>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Suffix </a:t>
                      </a:r>
                      <a:endParaRPr lang="en-US" sz="32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latin typeface="TimesNewRomanPS-BoldMT"/>
                        </a:rPr>
                        <a:t>    </a:t>
                      </a:r>
                      <a:r>
                        <a:rPr kumimoji="0" lang="en-US" sz="2800" b="1" i="0" u="none" strike="noStrike" kern="1200" cap="none" spc="0" normalizeH="0" baseline="0" noProof="0" dirty="0">
                          <a:ln>
                            <a:noFill/>
                          </a:ln>
                          <a:solidFill>
                            <a:srgbClr val="000000"/>
                          </a:solidFill>
                          <a:effectLst/>
                          <a:uLnTx/>
                          <a:uFillTx/>
                          <a:latin typeface="TimesNewRomanPS-BoldMT"/>
                          <a:ea typeface="+mn-ea"/>
                          <a:cs typeface="+mn-cs"/>
                        </a:rPr>
                        <a:t>Meaning </a:t>
                      </a: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Example word</a:t>
                      </a:r>
                    </a:p>
                    <a:p>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NewRomanPS-BoldMT"/>
                          <a:ea typeface="+mn-ea"/>
                          <a:cs typeface="+mn-cs"/>
                        </a:rPr>
                        <a:t>Your words </a:t>
                      </a:r>
                      <a:endParaRPr lang="en-US" sz="20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Your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01304145"/>
                  </a:ext>
                </a:extLst>
              </a:tr>
              <a:tr h="718641">
                <a:tc>
                  <a:txBody>
                    <a:bodyPr/>
                    <a:lstStyle/>
                    <a:p>
                      <a:r>
                        <a:rPr lang="en-US" sz="3200" b="0" i="0" u="none" strike="noStrike" baseline="0" dirty="0">
                          <a:latin typeface="TimesNewRomanPSMT"/>
                        </a:rPr>
                        <a:t>-</a:t>
                      </a:r>
                      <a:r>
                        <a:rPr lang="en-US" sz="3200" b="0" i="0" u="none" strike="noStrike" baseline="0" dirty="0" err="1">
                          <a:latin typeface="TimesNewRomanPSMT"/>
                        </a:rPr>
                        <a:t>ous</a:t>
                      </a:r>
                      <a:endParaRPr lang="en-US" sz="3200" b="0" i="0" u="none" strike="noStrike" baseline="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latin typeface="TimesNewRomanPSMT"/>
                        </a:rPr>
                        <a:t>possessing a</a:t>
                      </a:r>
                    </a:p>
                    <a:p>
                      <a:pPr algn="l"/>
                      <a:r>
                        <a:rPr lang="en-US" sz="2400" b="0" i="0" u="none" strike="noStrike" baseline="0" dirty="0">
                          <a:latin typeface="TimesNewRomanPSMT"/>
                        </a:rPr>
                        <a:t>quality</a:t>
                      </a:r>
                      <a:endParaRPr lang="en-US" sz="240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800" b="0" i="0" u="none" strike="noStrike" baseline="0" dirty="0">
                          <a:latin typeface="TimesNewRomanPSMT"/>
                        </a:rPr>
                        <a:t>Virtuous</a:t>
                      </a:r>
                    </a:p>
                    <a:p>
                      <a:r>
                        <a:rPr lang="en-US" sz="2800" b="0" i="0" u="none" strike="noStrike" baseline="0" dirty="0">
                          <a:latin typeface="TimesNewRomanPSMT"/>
                        </a:rPr>
                        <a:t>famous</a:t>
                      </a:r>
                      <a:endParaRPr lang="en-US" sz="2800" b="0" dirty="0">
                        <a:latin typeface="TimesNewRomanPS-Bold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GB" sz="2800" b="0" dirty="0">
                          <a:solidFill>
                            <a:srgbClr val="FF0000"/>
                          </a:solidFill>
                          <a:latin typeface="TimesNewRomanPS-BoldMT"/>
                        </a:rPr>
                        <a:t>Various</a:t>
                      </a:r>
                    </a:p>
                    <a:p>
                      <a:pPr algn="l"/>
                      <a:r>
                        <a:rPr lang="en-GB" sz="2800" b="0" dirty="0">
                          <a:solidFill>
                            <a:srgbClr val="FF0000"/>
                          </a:solidFill>
                          <a:latin typeface="TimesNewRomanPS-BoldMT"/>
                        </a:rPr>
                        <a:t>curious</a:t>
                      </a:r>
                    </a:p>
                    <a:p>
                      <a:pPr algn="l"/>
                      <a:r>
                        <a:rPr lang="en-GB" sz="2800" b="0" dirty="0">
                          <a:solidFill>
                            <a:srgbClr val="FF0000"/>
                          </a:solidFill>
                          <a:latin typeface="TimesNewRomanPS-BoldMT"/>
                        </a:rPr>
                        <a:t>spacious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2400" b="0" i="0" u="none" strike="noStrike" baseline="0" dirty="0">
                          <a:solidFill>
                            <a:srgbClr val="FF0000"/>
                          </a:solidFill>
                          <a:latin typeface="TimesNewRomanPSMT"/>
                        </a:rPr>
                        <a:t>1.The virtuous are happy.</a:t>
                      </a:r>
                    </a:p>
                    <a:p>
                      <a:pPr algn="l"/>
                      <a:r>
                        <a:rPr kumimoji="0" lang="en-US" sz="2400" b="0" i="0" u="none" strike="noStrike" kern="1200" cap="none" spc="0" normalizeH="0" baseline="0" noProof="0" dirty="0">
                          <a:ln>
                            <a:noFill/>
                          </a:ln>
                          <a:solidFill>
                            <a:srgbClr val="FF0000"/>
                          </a:solidFill>
                          <a:effectLst/>
                          <a:uLnTx/>
                          <a:uFillTx/>
                          <a:latin typeface="TimesNewRomanPSMT"/>
                          <a:ea typeface="+mn-ea"/>
                          <a:cs typeface="+mn-cs"/>
                        </a:rPr>
                        <a:t>2. The road is spacious.</a:t>
                      </a:r>
                    </a:p>
                    <a:p>
                      <a:pPr algn="l"/>
                      <a:r>
                        <a:rPr kumimoji="0" lang="en-US" sz="2400" b="0" i="0" u="none" strike="noStrike" kern="1200" cap="none" spc="0" normalizeH="0" baseline="0" noProof="0" dirty="0">
                          <a:ln>
                            <a:noFill/>
                          </a:ln>
                          <a:solidFill>
                            <a:srgbClr val="FF0000"/>
                          </a:solidFill>
                          <a:effectLst/>
                          <a:uLnTx/>
                          <a:uFillTx/>
                          <a:latin typeface="TimesNewRomanPSMT"/>
                          <a:ea typeface="+mn-ea"/>
                          <a:cs typeface="+mn-cs"/>
                        </a:rPr>
                        <a:t>3. She made various type of</a:t>
                      </a:r>
                    </a:p>
                    <a:p>
                      <a:pPr algn="l"/>
                      <a:r>
                        <a:rPr kumimoji="0" lang="en-US" sz="2400" b="0" i="0" u="none" strike="noStrike" kern="1200" cap="none" spc="0" normalizeH="0" baseline="0" noProof="0" dirty="0">
                          <a:ln>
                            <a:noFill/>
                          </a:ln>
                          <a:solidFill>
                            <a:srgbClr val="FF0000"/>
                          </a:solidFill>
                          <a:effectLst/>
                          <a:uLnTx/>
                          <a:uFillTx/>
                          <a:latin typeface="TimesNewRomanPSMT"/>
                          <a:ea typeface="+mn-ea"/>
                          <a:cs typeface="+mn-cs"/>
                        </a:rPr>
                        <a:t>Cake.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11341488"/>
                  </a:ext>
                </a:extLst>
              </a:tr>
              <a:tr h="370840">
                <a:tc>
                  <a:txBody>
                    <a:bodyPr/>
                    <a:lstStyle/>
                    <a:p>
                      <a:r>
                        <a:rPr lang="en-GB" sz="3200" dirty="0">
                          <a:latin typeface="Times New Roman" panose="02020603050405020304" pitchFamily="18" charset="0"/>
                          <a:cs typeface="Times New Roman" panose="02020603050405020304" pitchFamily="18" charset="0"/>
                        </a:rPr>
                        <a:t>-</a:t>
                      </a:r>
                      <a:r>
                        <a:rPr lang="en-US" sz="3200" b="0" i="0" u="none" strike="noStrike" baseline="0" dirty="0" err="1">
                          <a:latin typeface="TimesNewRomanPSMT"/>
                          <a:cs typeface="Times New Roman" panose="02020603050405020304" pitchFamily="18" charset="0"/>
                        </a:rPr>
                        <a:t>f</a:t>
                      </a:r>
                      <a:r>
                        <a:rPr lang="en-US" sz="3200" b="0" i="0" u="none" strike="noStrike" baseline="0" dirty="0" err="1">
                          <a:latin typeface="TimesNewRomanPSMT"/>
                        </a:rPr>
                        <a:t>ul</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adjective</a:t>
                      </a:r>
                    </a:p>
                    <a:p>
                      <a:r>
                        <a:rPr lang="en-US" sz="2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form of the word</a:t>
                      </a:r>
                      <a:endParaRPr lang="en-US" sz="4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baseline="0" dirty="0">
                          <a:latin typeface="TimesNewRomanPSMT"/>
                        </a:rPr>
                        <a:t>careful</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useful</a:t>
                      </a:r>
                    </a:p>
                    <a:p>
                      <a:r>
                        <a:rPr lang="en-GB" sz="2400" dirty="0">
                          <a:solidFill>
                            <a:srgbClr val="FF0000"/>
                          </a:solidFill>
                          <a:latin typeface="Times New Roman" panose="02020603050405020304" pitchFamily="18" charset="0"/>
                          <a:cs typeface="Times New Roman" panose="02020603050405020304" pitchFamily="18" charset="0"/>
                        </a:rPr>
                        <a:t>beautiful</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 Iron is a useful metal.</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brightness of full moon is beautiful</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28545"/>
                  </a:ext>
                </a:extLst>
              </a:tr>
              <a:tr h="370840">
                <a:tc>
                  <a:txBody>
                    <a:bodyPr/>
                    <a:lstStyle/>
                    <a:p>
                      <a:r>
                        <a:rPr lang="en-GB" sz="3200" dirty="0">
                          <a:latin typeface="Times New Roman" panose="02020603050405020304" pitchFamily="18" charset="0"/>
                          <a:cs typeface="Times New Roman" panose="02020603050405020304" pitchFamily="18" charset="0"/>
                        </a:rPr>
                        <a:t>-</a:t>
                      </a:r>
                      <a:r>
                        <a:rPr lang="en-GB" sz="3200" dirty="0" err="1">
                          <a:latin typeface="Times New Roman" panose="02020603050405020304" pitchFamily="18" charset="0"/>
                          <a:cs typeface="Times New Roman" panose="02020603050405020304" pitchFamily="18" charset="0"/>
                        </a:rPr>
                        <a:t>ing</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latin typeface="TimesNewRomanPSMT"/>
                        </a:rPr>
                        <a:t>making</a:t>
                      </a:r>
                    </a:p>
                    <a:p>
                      <a:pPr algn="l"/>
                      <a:r>
                        <a:rPr lang="en-US" sz="2800" b="0" i="0" u="none" strike="noStrike" baseline="0" dirty="0">
                          <a:latin typeface="TimesNewRomanPSMT"/>
                        </a:rPr>
                        <a:t>continuous tense</a:t>
                      </a:r>
                      <a:endParaRPr kumimoji="0" lang="en-US" sz="2800" b="0" i="0" u="none" strike="noStrike" kern="1200" cap="none" spc="0" normalizeH="0" baseline="0" noProof="0" dirty="0">
                        <a:ln>
                          <a:noFill/>
                        </a:ln>
                        <a:solidFill>
                          <a:prstClr val="black"/>
                        </a:solidFill>
                        <a:effectLst/>
                        <a:uLnTx/>
                        <a:uFillTx/>
                        <a:latin typeface="TimesNewRomanPS-BoldM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baseline="0" dirty="0">
                          <a:latin typeface="TimesNewRomanPSMT"/>
                        </a:rPr>
                        <a:t>writing</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0000"/>
                          </a:solidFill>
                          <a:latin typeface="Times New Roman" panose="02020603050405020304" pitchFamily="18" charset="0"/>
                          <a:cs typeface="Times New Roman" panose="02020603050405020304" pitchFamily="18" charset="0"/>
                        </a:rPr>
                        <a:t>playing</a:t>
                      </a:r>
                    </a:p>
                    <a:p>
                      <a:r>
                        <a:rPr lang="en-GB" sz="2400" dirty="0">
                          <a:solidFill>
                            <a:srgbClr val="FF0000"/>
                          </a:solidFill>
                          <a:latin typeface="Times New Roman" panose="02020603050405020304" pitchFamily="18" charset="0"/>
                          <a:cs typeface="Times New Roman" panose="02020603050405020304" pitchFamily="18" charset="0"/>
                        </a:rPr>
                        <a:t>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GB" sz="2400" dirty="0">
                          <a:solidFill>
                            <a:srgbClr val="FF0000"/>
                          </a:solidFill>
                          <a:latin typeface="Times New Roman" panose="02020603050405020304" pitchFamily="18" charset="0"/>
                          <a:cs typeface="Times New Roman" panose="02020603050405020304" pitchFamily="18" charset="0"/>
                        </a:rPr>
                        <a:t>1. The boys are playing </a:t>
                      </a:r>
                      <a:r>
                        <a:rPr lang="en-GB" sz="2400" dirty="0" err="1">
                          <a:solidFill>
                            <a:srgbClr val="FF0000"/>
                          </a:solidFill>
                          <a:latin typeface="Times New Roman" panose="02020603050405020304" pitchFamily="18" charset="0"/>
                          <a:cs typeface="Times New Roman" panose="02020603050405020304" pitchFamily="18" charset="0"/>
                        </a:rPr>
                        <a:t>ludu</a:t>
                      </a:r>
                      <a:r>
                        <a:rPr lang="en-GB" sz="2400" dirty="0">
                          <a:solidFill>
                            <a:srgbClr val="FF0000"/>
                          </a:solidFill>
                          <a:latin typeface="Times New Roman" panose="02020603050405020304" pitchFamily="18" charset="0"/>
                          <a:cs typeface="Times New Roman" panose="02020603050405020304" pitchFamily="18" charset="0"/>
                        </a:rPr>
                        <a:t>.</a:t>
                      </a:r>
                    </a:p>
                    <a:p>
                      <a:pPr marL="0" indent="0">
                        <a:buNone/>
                      </a:pPr>
                      <a:r>
                        <a:rPr lang="en-GB" sz="2400" dirty="0">
                          <a:solidFill>
                            <a:srgbClr val="FF0000"/>
                          </a:solidFill>
                          <a:latin typeface="Times New Roman" panose="02020603050405020304" pitchFamily="18" charset="0"/>
                          <a:cs typeface="Times New Roman" panose="02020603050405020304" pitchFamily="18" charset="0"/>
                        </a:rPr>
                        <a:t>2. He was working in the field.</a:t>
                      </a:r>
                    </a:p>
                    <a:p>
                      <a:pPr marL="457200" indent="-457200">
                        <a:buAutoNum type="arabicPeriod"/>
                      </a:pP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155280"/>
                  </a:ext>
                </a:extLst>
              </a:tr>
            </a:tbl>
          </a:graphicData>
        </a:graphic>
      </p:graphicFrame>
      <p:sp>
        <p:nvSpPr>
          <p:cNvPr id="6" name="TextBox 5">
            <a:extLst>
              <a:ext uri="{FF2B5EF4-FFF2-40B4-BE49-F238E27FC236}">
                <a16:creationId xmlns:a16="http://schemas.microsoft.com/office/drawing/2014/main" id="{FF7EB806-A228-459F-BECB-F846B7DEF2A5}"/>
              </a:ext>
            </a:extLst>
          </p:cNvPr>
          <p:cNvSpPr txBox="1"/>
          <p:nvPr/>
        </p:nvSpPr>
        <p:spPr>
          <a:xfrm>
            <a:off x="6096000" y="5934759"/>
            <a:ext cx="62293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NewRomanPS-BoldMT"/>
                <a:ea typeface="+mn-ea"/>
                <a:cs typeface="+mn-cs"/>
              </a:rPr>
              <a:t>Follow  your text book------</a:t>
            </a:r>
          </a:p>
        </p:txBody>
      </p:sp>
    </p:spTree>
    <p:extLst>
      <p:ext uri="{BB962C8B-B14F-4D97-AF65-F5344CB8AC3E}">
        <p14:creationId xmlns:p14="http://schemas.microsoft.com/office/powerpoint/2010/main" val="2029312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CAB4E-C1A3-4D01-9794-9FDF9FBEB311}"/>
              </a:ext>
            </a:extLst>
          </p:cNvPr>
          <p:cNvSpPr txBox="1"/>
          <p:nvPr/>
        </p:nvSpPr>
        <p:spPr>
          <a:xfrm>
            <a:off x="107157" y="545068"/>
            <a:ext cx="11977686" cy="1569660"/>
          </a:xfrm>
          <a:prstGeom prst="rect">
            <a:avLst/>
          </a:prstGeom>
          <a:solidFill>
            <a:srgbClr val="002060"/>
          </a:solidFill>
        </p:spPr>
        <p:txBody>
          <a:bodyPr wrap="square">
            <a:spAutoFit/>
          </a:bodyPr>
          <a:lstStyle/>
          <a:p>
            <a:pPr algn="l"/>
            <a:r>
              <a:rPr lang="en-GB" sz="3200" b="1" i="0" u="none" strike="noStrike" baseline="0" dirty="0">
                <a:solidFill>
                  <a:schemeClr val="bg1"/>
                </a:solidFill>
                <a:latin typeface="TimesNewRomanPS-BoldMT"/>
              </a:rPr>
              <a:t>2.5 In pairs/groups, read the following text and fill in the gaps with words from the box. Then, share your answers with the whole class. One is done</a:t>
            </a:r>
            <a:r>
              <a:rPr lang="en-US" sz="3200" b="1" i="0" u="none" strike="noStrike" baseline="0" dirty="0">
                <a:solidFill>
                  <a:schemeClr val="bg1"/>
                </a:solidFill>
                <a:latin typeface="TimesNewRomanPS-BoldMT"/>
              </a:rPr>
              <a:t>for you.</a:t>
            </a:r>
            <a:endParaRPr lang="en-US" sz="3200" dirty="0">
              <a:solidFill>
                <a:schemeClr val="bg1"/>
              </a:solidFill>
            </a:endParaRPr>
          </a:p>
        </p:txBody>
      </p:sp>
      <p:sp>
        <p:nvSpPr>
          <p:cNvPr id="4" name="TextBox 3">
            <a:extLst>
              <a:ext uri="{FF2B5EF4-FFF2-40B4-BE49-F238E27FC236}">
                <a16:creationId xmlns:a16="http://schemas.microsoft.com/office/drawing/2014/main" id="{D96002A2-62E6-4B25-BDD3-6088556E4C14}"/>
              </a:ext>
            </a:extLst>
          </p:cNvPr>
          <p:cNvSpPr txBox="1"/>
          <p:nvPr/>
        </p:nvSpPr>
        <p:spPr>
          <a:xfrm>
            <a:off x="345318" y="2844225"/>
            <a:ext cx="11401205" cy="584775"/>
          </a:xfrm>
          <a:prstGeom prst="rect">
            <a:avLst/>
          </a:prstGeom>
          <a:solidFill>
            <a:schemeClr val="accent4">
              <a:lumMod val="20000"/>
              <a:lumOff val="80000"/>
            </a:schemeClr>
          </a:solidFill>
          <a:ln w="28575">
            <a:solidFill>
              <a:schemeClr val="tx1"/>
            </a:solidFill>
          </a:ln>
        </p:spPr>
        <p:txBody>
          <a:bodyPr wrap="square" rtlCol="0">
            <a:spAutoFit/>
          </a:bodyPr>
          <a:lstStyle/>
          <a:p>
            <a:r>
              <a:rPr lang="en-GB" sz="3200" b="1" i="0" u="none" strike="noStrike" baseline="0" dirty="0">
                <a:solidFill>
                  <a:srgbClr val="7030A0"/>
                </a:solidFill>
                <a:latin typeface="TimesNewRomanPSMT"/>
              </a:rPr>
              <a:t>meaning, prefixes, opposite, new, added, suffixes, end, group</a:t>
            </a:r>
            <a:endParaRPr lang="en-US" sz="3200" b="1" dirty="0">
              <a:solidFill>
                <a:srgbClr val="7030A0"/>
              </a:solidFill>
            </a:endParaRPr>
          </a:p>
        </p:txBody>
      </p:sp>
    </p:spTree>
    <p:extLst>
      <p:ext uri="{BB962C8B-B14F-4D97-AF65-F5344CB8AC3E}">
        <p14:creationId xmlns:p14="http://schemas.microsoft.com/office/powerpoint/2010/main" val="1340371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llout: Down Arrow 2">
            <a:extLst>
              <a:ext uri="{FF2B5EF4-FFF2-40B4-BE49-F238E27FC236}">
                <a16:creationId xmlns:a16="http://schemas.microsoft.com/office/drawing/2014/main" id="{21ECFEEA-DBD0-4181-AEC1-5671761D41F2}"/>
              </a:ext>
            </a:extLst>
          </p:cNvPr>
          <p:cNvSpPr/>
          <p:nvPr/>
        </p:nvSpPr>
        <p:spPr>
          <a:xfrm>
            <a:off x="957262" y="628650"/>
            <a:ext cx="10872788" cy="2500310"/>
          </a:xfrm>
          <a:prstGeom prst="downArrowCallout">
            <a:avLst>
              <a:gd name="adj1" fmla="val 25000"/>
              <a:gd name="adj2" fmla="val 28125"/>
              <a:gd name="adj3" fmla="val 25000"/>
              <a:gd name="adj4" fmla="val 649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TimesNewRomanPSMT"/>
              </a:rPr>
              <a:t>So dear, Our today’s Lesson is---</a:t>
            </a:r>
          </a:p>
        </p:txBody>
      </p:sp>
      <p:sp>
        <p:nvSpPr>
          <p:cNvPr id="4" name="Rectangle 3">
            <a:extLst>
              <a:ext uri="{FF2B5EF4-FFF2-40B4-BE49-F238E27FC236}">
                <a16:creationId xmlns:a16="http://schemas.microsoft.com/office/drawing/2014/main" id="{359F4056-0050-49BF-91FF-4CFBDDAB541D}"/>
              </a:ext>
            </a:extLst>
          </p:cNvPr>
          <p:cNvSpPr/>
          <p:nvPr/>
        </p:nvSpPr>
        <p:spPr>
          <a:xfrm>
            <a:off x="1976815" y="3957635"/>
            <a:ext cx="8981917" cy="20002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srgbClr val="7030A0"/>
                </a:solidFill>
                <a:latin typeface="Lucida Calligraphy" panose="03010101010101010101" pitchFamily="66" charset="0"/>
              </a:rPr>
              <a:t>Playing with words</a:t>
            </a:r>
            <a:endParaRPr kumimoji="0" lang="en-US" sz="6600" b="1" i="0" u="none" strike="noStrike" kern="1200" cap="none" spc="0" normalizeH="0" baseline="0" noProof="0" dirty="0">
              <a:ln>
                <a:noFill/>
              </a:ln>
              <a:solidFill>
                <a:srgbClr val="7030A0"/>
              </a:solidFill>
              <a:effectLst/>
              <a:uLnTx/>
              <a:uFillTx/>
              <a:latin typeface="Lucida Calligraphy" panose="03010101010101010101" pitchFamily="66" charset="0"/>
            </a:endParaRPr>
          </a:p>
        </p:txBody>
      </p:sp>
    </p:spTree>
    <p:extLst>
      <p:ext uri="{BB962C8B-B14F-4D97-AF65-F5344CB8AC3E}">
        <p14:creationId xmlns:p14="http://schemas.microsoft.com/office/powerpoint/2010/main" val="2181695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repeatCount="3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3000"/>
                                        <p:tgtEl>
                                          <p:spTgt spid="4"/>
                                        </p:tgtEl>
                                      </p:cBhvr>
                                    </p:animEffect>
                                    <p:anim calcmode="lin" valueType="num">
                                      <p:cBhvr>
                                        <p:cTn id="15" dur="3000" fill="hold"/>
                                        <p:tgtEl>
                                          <p:spTgt spid="4"/>
                                        </p:tgtEl>
                                        <p:attrNameLst>
                                          <p:attrName>ppt_x</p:attrName>
                                        </p:attrNameLst>
                                      </p:cBhvr>
                                      <p:tavLst>
                                        <p:tav tm="0">
                                          <p:val>
                                            <p:strVal val="#ppt_x"/>
                                          </p:val>
                                        </p:tav>
                                        <p:tav tm="100000">
                                          <p:val>
                                            <p:strVal val="#ppt_x"/>
                                          </p:val>
                                        </p:tav>
                                      </p:tavLst>
                                    </p:anim>
                                    <p:anim calcmode="lin" valueType="num">
                                      <p:cBhvr>
                                        <p:cTn id="16"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6DD59E-6BEA-44D5-B6B2-522DA036ECC7}"/>
              </a:ext>
            </a:extLst>
          </p:cNvPr>
          <p:cNvSpPr txBox="1"/>
          <p:nvPr/>
        </p:nvSpPr>
        <p:spPr>
          <a:xfrm>
            <a:off x="114296" y="779371"/>
            <a:ext cx="11958638" cy="5693866"/>
          </a:xfrm>
          <a:prstGeom prst="rect">
            <a:avLst/>
          </a:prstGeom>
          <a:solidFill>
            <a:schemeClr val="accent4">
              <a:lumMod val="20000"/>
              <a:lumOff val="80000"/>
            </a:schemeClr>
          </a:solidFill>
          <a:ln>
            <a:solidFill>
              <a:srgbClr val="002060"/>
            </a:solidFill>
          </a:ln>
        </p:spPr>
        <p:txBody>
          <a:bodyPr wrap="square">
            <a:spAutoFit/>
          </a:bodyPr>
          <a:lstStyle/>
          <a:p>
            <a:pPr algn="just"/>
            <a:r>
              <a:rPr lang="en-GB" sz="2800" b="0" i="0" u="none" strike="noStrike" baseline="0" dirty="0">
                <a:latin typeface="TimesNewRomanPSMT"/>
              </a:rPr>
              <a:t>There are many ways of making (a) new words. One important way is using</a:t>
            </a:r>
          </a:p>
          <a:p>
            <a:pPr algn="just"/>
            <a:r>
              <a:rPr lang="en-GB" sz="2800" b="0" i="0" u="none" strike="noStrike" baseline="0" dirty="0">
                <a:latin typeface="TimesNewRomanPSMT"/>
              </a:rPr>
              <a:t>prefixes and suffixes. Prefix and suffix are (b) …….. of letters added to a root or root word. A Group of letters (c) ………  at the beginning of the root words are known as prefixes. For example, ‘</a:t>
            </a:r>
            <a:r>
              <a:rPr lang="en-GB" sz="2800" b="0" i="0" u="none" strike="noStrike" baseline="0" dirty="0" err="1">
                <a:latin typeface="TimesNewRomanPSMT"/>
              </a:rPr>
              <a:t>ir</a:t>
            </a:r>
            <a:r>
              <a:rPr lang="en-GB" sz="2800" b="0" i="0" u="none" strike="noStrike" baseline="0" dirty="0">
                <a:latin typeface="TimesNewRomanPSMT"/>
              </a:rPr>
              <a:t>’ in ‘irregular’ (</a:t>
            </a:r>
            <a:r>
              <a:rPr lang="en-GB" sz="2800" b="0" i="0" u="none" strike="noStrike" baseline="0" dirty="0" err="1">
                <a:latin typeface="TimesNewRomanPSMT"/>
              </a:rPr>
              <a:t>ir+regular</a:t>
            </a:r>
            <a:r>
              <a:rPr lang="en-GB" sz="2800" b="0" i="0" u="none" strike="noStrike" baseline="0" dirty="0">
                <a:latin typeface="TimesNewRomanPSMT"/>
              </a:rPr>
              <a:t>) is a prefix that makes the root word’s meaning negative. Un (unfortunate), anti (anti-climax),</a:t>
            </a:r>
            <a:r>
              <a:rPr lang="en-GB" sz="2800" b="0" i="0" u="none" strike="noStrike" baseline="0" dirty="0" err="1">
                <a:latin typeface="TimesNewRomanPSMT"/>
              </a:rPr>
              <a:t>em</a:t>
            </a:r>
            <a:r>
              <a:rPr lang="en-GB" sz="2800" b="0" i="0" u="none" strike="noStrike" baseline="0" dirty="0">
                <a:latin typeface="TimesNewRomanPSMT"/>
              </a:rPr>
              <a:t> (empower), dis (disqualified) etc. are some examples of (d)……….  On the other hand, a group of letters added to the (e) ………… of the rood words are called suffixes. For example, ‘less’ in ‘Helpless’ (Help + less) is a suffix. Other commonly used (f) ……….. are </a:t>
            </a:r>
            <a:r>
              <a:rPr lang="en-GB" sz="2800" b="0" i="0" u="none" strike="noStrike" baseline="0" dirty="0" err="1">
                <a:latin typeface="TimesNewRomanPSMT"/>
              </a:rPr>
              <a:t>ly</a:t>
            </a:r>
            <a:r>
              <a:rPr lang="en-GB" sz="2800" b="0" i="0" u="none" strike="noStrike" baseline="0" dirty="0">
                <a:latin typeface="TimesNewRomanPSMT"/>
              </a:rPr>
              <a:t> (commonly), ion (promotion), ness (kindness),</a:t>
            </a:r>
            <a:r>
              <a:rPr lang="en-GB" sz="2800" b="0" i="0" u="none" strike="noStrike" baseline="0" dirty="0" err="1">
                <a:latin typeface="TimesNewRomanPSMT"/>
              </a:rPr>
              <a:t>ful</a:t>
            </a:r>
            <a:r>
              <a:rPr lang="en-GB" sz="2800" b="0" i="0" u="none" strike="noStrike" baseline="0" dirty="0">
                <a:latin typeface="TimesNewRomanPSMT"/>
              </a:rPr>
              <a:t> (hopeful). Both prefixes and suffixes change the (g)  ………….of the root words differently including changing parts of speech (e.g. ‘rich’ is an adjective, ‘enrich’ is a verb), making (h) …………  (e.g. real ~ unreal) meaning etc. Affixation is a fun way of increasing our vocabulary, isn’t it?</a:t>
            </a:r>
            <a:endParaRPr lang="en-US" sz="2800" dirty="0"/>
          </a:p>
        </p:txBody>
      </p:sp>
      <p:sp>
        <p:nvSpPr>
          <p:cNvPr id="5" name="Rectangle 4">
            <a:extLst>
              <a:ext uri="{FF2B5EF4-FFF2-40B4-BE49-F238E27FC236}">
                <a16:creationId xmlns:a16="http://schemas.microsoft.com/office/drawing/2014/main" id="{54451A1E-50DE-4A2A-8E77-8C8C6276F9CC}"/>
              </a:ext>
            </a:extLst>
          </p:cNvPr>
          <p:cNvSpPr/>
          <p:nvPr/>
        </p:nvSpPr>
        <p:spPr>
          <a:xfrm>
            <a:off x="114296" y="241889"/>
            <a:ext cx="1675210" cy="3571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2800" b="1" i="0" u="none" strike="noStrike" kern="1200" cap="none" spc="0" normalizeH="0" baseline="0" noProof="0" dirty="0">
                <a:ln>
                  <a:noFill/>
                </a:ln>
                <a:solidFill>
                  <a:srgbClr val="7030A0"/>
                </a:solidFill>
                <a:effectLst/>
                <a:uLnTx/>
                <a:uFillTx/>
                <a:latin typeface="TimesNewRomanPSMT"/>
              </a:rPr>
              <a:t>meaning</a:t>
            </a:r>
            <a:endParaRPr lang="en-US" sz="2800" dirty="0"/>
          </a:p>
        </p:txBody>
      </p:sp>
      <p:sp>
        <p:nvSpPr>
          <p:cNvPr id="8" name="Rectangle 7">
            <a:extLst>
              <a:ext uri="{FF2B5EF4-FFF2-40B4-BE49-F238E27FC236}">
                <a16:creationId xmlns:a16="http://schemas.microsoft.com/office/drawing/2014/main" id="{6DB83671-F0D2-461B-AEC6-A25D73823997}"/>
              </a:ext>
            </a:extLst>
          </p:cNvPr>
          <p:cNvSpPr/>
          <p:nvPr/>
        </p:nvSpPr>
        <p:spPr>
          <a:xfrm>
            <a:off x="1908572" y="235539"/>
            <a:ext cx="1395413" cy="357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TimesNewRomanPSMT"/>
                <a:ea typeface="+mn-ea"/>
                <a:cs typeface="+mn-cs"/>
              </a:rPr>
              <a:t>prefixes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61A3AD8-0C66-4E0B-A1BA-A28F1E2DC3E9}"/>
              </a:ext>
            </a:extLst>
          </p:cNvPr>
          <p:cNvSpPr/>
          <p:nvPr/>
        </p:nvSpPr>
        <p:spPr>
          <a:xfrm>
            <a:off x="3464430" y="235539"/>
            <a:ext cx="1456125" cy="357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TimesNewRomanPSMT"/>
                <a:ea typeface="+mn-ea"/>
                <a:cs typeface="+mn-cs"/>
              </a:rPr>
              <a:t>opposite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88A05D1-1E7E-43B2-B34A-858BEB08116D}"/>
              </a:ext>
            </a:extLst>
          </p:cNvPr>
          <p:cNvSpPr/>
          <p:nvPr/>
        </p:nvSpPr>
        <p:spPr>
          <a:xfrm>
            <a:off x="5177443" y="224879"/>
            <a:ext cx="848913" cy="357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7030A0"/>
                </a:solidFill>
                <a:latin typeface="TimesNewRomanPSMT"/>
              </a:rPr>
              <a:t>new</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11" name="Rectangle 10">
            <a:extLst>
              <a:ext uri="{FF2B5EF4-FFF2-40B4-BE49-F238E27FC236}">
                <a16:creationId xmlns:a16="http://schemas.microsoft.com/office/drawing/2014/main" id="{F44AE803-B102-4002-A2CD-399E66C7D5F3}"/>
              </a:ext>
            </a:extLst>
          </p:cNvPr>
          <p:cNvSpPr/>
          <p:nvPr/>
        </p:nvSpPr>
        <p:spPr>
          <a:xfrm>
            <a:off x="6283244" y="224879"/>
            <a:ext cx="1298974" cy="357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TimesNewRomanPSMT"/>
                <a:ea typeface="+mn-ea"/>
                <a:cs typeface="+mn-cs"/>
              </a:rPr>
              <a:t>added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444F82-5EE9-462F-8FA7-0F9BB26545E0}"/>
              </a:ext>
            </a:extLst>
          </p:cNvPr>
          <p:cNvSpPr/>
          <p:nvPr/>
        </p:nvSpPr>
        <p:spPr>
          <a:xfrm>
            <a:off x="7704866" y="205967"/>
            <a:ext cx="1469222" cy="357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7030A0"/>
                </a:solidFill>
                <a:latin typeface="TimesNewRomanPSMT"/>
              </a:rPr>
              <a:t>Suffixes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13" name="Rectangle 12">
            <a:extLst>
              <a:ext uri="{FF2B5EF4-FFF2-40B4-BE49-F238E27FC236}">
                <a16:creationId xmlns:a16="http://schemas.microsoft.com/office/drawing/2014/main" id="{B1723D8E-C366-42CF-BB1F-642FCC34AB28}"/>
              </a:ext>
            </a:extLst>
          </p:cNvPr>
          <p:cNvSpPr/>
          <p:nvPr/>
        </p:nvSpPr>
        <p:spPr>
          <a:xfrm>
            <a:off x="9226166" y="193671"/>
            <a:ext cx="848913" cy="357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TimesNewRomanPSMT"/>
                <a:ea typeface="+mn-ea"/>
                <a:cs typeface="+mn-cs"/>
              </a:rPr>
              <a:t>end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0F17BE2-2601-454D-8416-76D88C679578}"/>
              </a:ext>
            </a:extLst>
          </p:cNvPr>
          <p:cNvSpPr/>
          <p:nvPr/>
        </p:nvSpPr>
        <p:spPr>
          <a:xfrm>
            <a:off x="10127157" y="205965"/>
            <a:ext cx="1120065" cy="3571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7030A0"/>
                </a:solidFill>
                <a:latin typeface="TimesNewRomanPSMT"/>
              </a:rPr>
              <a:t>group</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203429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2969 -0.02361 L 0.02253 0.08796 " pathEditMode="relative" rAng="0" ptsTypes="AA">
                                      <p:cBhvr>
                                        <p:cTn id="13" dur="2000" fill="hold"/>
                                        <p:tgtEl>
                                          <p:spTgt spid="10"/>
                                        </p:tgtEl>
                                        <p:attrNameLst>
                                          <p:attrName>ppt_x</p:attrName>
                                          <p:attrName>ppt_y</p:attrName>
                                        </p:attrNameLst>
                                      </p:cBhvr>
                                      <p:rCtr x="2604" y="5579"/>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0.00703 1.48148E-6 L -0.26172 0.15023 " pathEditMode="relative" rAng="0" ptsTypes="AA">
                                      <p:cBhvr>
                                        <p:cTn id="17" dur="2000" fill="hold"/>
                                        <p:tgtEl>
                                          <p:spTgt spid="14"/>
                                        </p:tgtEl>
                                        <p:attrNameLst>
                                          <p:attrName>ppt_x</p:attrName>
                                          <p:attrName>ppt_y</p:attrName>
                                        </p:attrNameLst>
                                      </p:cBhvr>
                                      <p:rCtr x="-12734" y="7500"/>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01302 -0.02338 L -0.10104 0.21412 " pathEditMode="relative" rAng="0" ptsTypes="AA">
                                      <p:cBhvr>
                                        <p:cTn id="21" dur="2000" fill="hold"/>
                                        <p:tgtEl>
                                          <p:spTgt spid="11"/>
                                        </p:tgtEl>
                                        <p:attrNameLst>
                                          <p:attrName>ppt_x</p:attrName>
                                          <p:attrName>ppt_y</p:attrName>
                                        </p:attrNameLst>
                                      </p:cBhvr>
                                      <p:rCtr x="-4401" y="11875"/>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1.875E-6 4.81481E-6 L 0.56328 0.40231 " pathEditMode="relative" rAng="0" ptsTypes="AA">
                                      <p:cBhvr>
                                        <p:cTn id="25" dur="2000" fill="hold"/>
                                        <p:tgtEl>
                                          <p:spTgt spid="8"/>
                                        </p:tgtEl>
                                        <p:attrNameLst>
                                          <p:attrName>ppt_x</p:attrName>
                                          <p:attrName>ppt_y</p:attrName>
                                        </p:attrNameLst>
                                      </p:cBhvr>
                                      <p:rCtr x="28164" y="20116"/>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3.54167E-6 3.33333E-6 L -0.21914 0.46875 " pathEditMode="relative" rAng="0" ptsTypes="AA">
                                      <p:cBhvr>
                                        <p:cTn id="29" dur="2000" fill="hold"/>
                                        <p:tgtEl>
                                          <p:spTgt spid="13"/>
                                        </p:tgtEl>
                                        <p:attrNameLst>
                                          <p:attrName>ppt_x</p:attrName>
                                          <p:attrName>ppt_y</p:attrName>
                                        </p:attrNameLst>
                                      </p:cBhvr>
                                      <p:rCtr x="-10964" y="23426"/>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2.5E-6 1.48148E-6 L -0.34297 0.58773 " pathEditMode="relative" rAng="0" ptsTypes="AA">
                                      <p:cBhvr>
                                        <p:cTn id="33" dur="2000" fill="hold"/>
                                        <p:tgtEl>
                                          <p:spTgt spid="12"/>
                                        </p:tgtEl>
                                        <p:attrNameLst>
                                          <p:attrName>ppt_x</p:attrName>
                                          <p:attrName>ppt_y</p:attrName>
                                        </p:attrNameLst>
                                      </p:cBhvr>
                                      <p:rCtr x="-17148" y="29375"/>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4.79167E-6 -1.11111E-6 L 0.80795 0.64931 " pathEditMode="relative" rAng="0" ptsTypes="AA">
                                      <p:cBhvr>
                                        <p:cTn id="37" dur="2000" fill="hold"/>
                                        <p:tgtEl>
                                          <p:spTgt spid="5"/>
                                        </p:tgtEl>
                                        <p:attrNameLst>
                                          <p:attrName>ppt_x</p:attrName>
                                          <p:attrName>ppt_y</p:attrName>
                                        </p:attrNameLst>
                                      </p:cBhvr>
                                      <p:rCtr x="40391" y="32454"/>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2.08333E-7 4.81481E-6 L 0.22917 0.77523 " pathEditMode="relative" rAng="0" ptsTypes="AA">
                                      <p:cBhvr>
                                        <p:cTn id="41" dur="2000" fill="hold"/>
                                        <p:tgtEl>
                                          <p:spTgt spid="9"/>
                                        </p:tgtEl>
                                        <p:attrNameLst>
                                          <p:attrName>ppt_x</p:attrName>
                                          <p:attrName>ppt_y</p:attrName>
                                        </p:attrNameLst>
                                      </p:cBhvr>
                                      <p:rCtr x="11458" y="3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4A8AB2-EDC6-45B5-BB87-B6B2B8D02F7F}"/>
              </a:ext>
            </a:extLst>
          </p:cNvPr>
          <p:cNvSpPr txBox="1"/>
          <p:nvPr/>
        </p:nvSpPr>
        <p:spPr>
          <a:xfrm>
            <a:off x="0" y="1814029"/>
            <a:ext cx="11958638" cy="3539430"/>
          </a:xfrm>
          <a:prstGeom prst="rect">
            <a:avLst/>
          </a:prstGeom>
          <a:solidFill>
            <a:schemeClr val="bg1"/>
          </a:solidFill>
          <a:ln w="12700">
            <a:solidFill>
              <a:schemeClr val="tx1"/>
            </a:solidFill>
          </a:ln>
        </p:spPr>
        <p:txBody>
          <a:bodyPr wrap="square">
            <a:spAutoFit/>
          </a:bodyPr>
          <a:lstStyle/>
          <a:p>
            <a:pPr algn="just"/>
            <a:r>
              <a:rPr lang="en-GB" sz="3200" b="1" i="0" u="none" strike="noStrike" baseline="0" dirty="0">
                <a:latin typeface="TimesNewRomanPSMT"/>
              </a:rPr>
              <a:t>Write a short text </a:t>
            </a:r>
            <a:r>
              <a:rPr lang="en-GB" sz="3200" b="1" i="0" u="none" strike="noStrike" baseline="0" dirty="0">
                <a:solidFill>
                  <a:srgbClr val="FF0000"/>
                </a:solidFill>
                <a:latin typeface="TimesNewRomanPSMT"/>
              </a:rPr>
              <a:t>(15-20 sentences) about someone (father,</a:t>
            </a:r>
            <a:r>
              <a:rPr lang="en-GB" sz="3200" b="1" dirty="0">
                <a:solidFill>
                  <a:srgbClr val="FF0000"/>
                </a:solidFill>
                <a:latin typeface="TimesNewRomanPSMT"/>
              </a:rPr>
              <a:t> </a:t>
            </a:r>
            <a:r>
              <a:rPr lang="en-GB" sz="3200" b="1" i="0" u="none" strike="noStrike" baseline="0" dirty="0">
                <a:solidFill>
                  <a:srgbClr val="FF0000"/>
                </a:solidFill>
                <a:latin typeface="TimesNewRomanPSMT"/>
              </a:rPr>
              <a:t>mother, teacher, sister, </a:t>
            </a:r>
            <a:r>
              <a:rPr lang="en-GB" sz="3200" b="1" i="0" u="none" strike="noStrike" baseline="0" dirty="0">
                <a:solidFill>
                  <a:srgbClr val="FF0000"/>
                </a:solidFill>
                <a:latin typeface="Times New Roman" panose="02020603050405020304" pitchFamily="18" charset="0"/>
                <a:cs typeface="Times New Roman" panose="02020603050405020304" pitchFamily="18" charset="0"/>
              </a:rPr>
              <a:t>brother</a:t>
            </a:r>
            <a:r>
              <a:rPr lang="en-GB" sz="3200" b="1" i="0" u="none" strike="noStrike" baseline="0" dirty="0">
                <a:solidFill>
                  <a:srgbClr val="FF0000"/>
                </a:solidFill>
                <a:latin typeface="TimesNewRomanPSMT"/>
              </a:rPr>
              <a:t> etc.) or something (a book, a gift, a movie, a poem, a picture etc.) </a:t>
            </a:r>
            <a:r>
              <a:rPr lang="en-GB" sz="3200" b="1" i="0" u="none" strike="noStrike" baseline="0" dirty="0">
                <a:latin typeface="TimesNewRomanPSMT"/>
              </a:rPr>
              <a:t>that inspires you most to fulfil one of your dreams. To write your text you can use the </a:t>
            </a:r>
            <a:r>
              <a:rPr lang="en-GB" sz="3200" b="1" i="0" u="none" strike="noStrike" baseline="0" dirty="0">
                <a:solidFill>
                  <a:srgbClr val="FF0000"/>
                </a:solidFill>
                <a:latin typeface="TimesNewRomanPSMT"/>
              </a:rPr>
              <a:t>‘Affixation Tree’. </a:t>
            </a:r>
            <a:r>
              <a:rPr lang="en-GB" sz="3200" b="1" i="0" u="none" strike="noStrike" baseline="0" dirty="0">
                <a:latin typeface="TimesNewRomanPSMT"/>
              </a:rPr>
              <a:t>Also, you can use any roots or root words, prefixes or suffixes of your own. Later underline all the root or root words, prefixes or suffixes you used in your writing. Finally, present it to the whole class.</a:t>
            </a:r>
            <a:endParaRPr lang="en-US" sz="3200" b="1" dirty="0">
              <a:latin typeface="TimesNewRomanPSMT"/>
            </a:endParaRPr>
          </a:p>
        </p:txBody>
      </p:sp>
      <p:sp>
        <p:nvSpPr>
          <p:cNvPr id="4" name="TextBox 3">
            <a:extLst>
              <a:ext uri="{FF2B5EF4-FFF2-40B4-BE49-F238E27FC236}">
                <a16:creationId xmlns:a16="http://schemas.microsoft.com/office/drawing/2014/main" id="{B8257BDD-306B-38E3-747B-9B4037E41049}"/>
              </a:ext>
            </a:extLst>
          </p:cNvPr>
          <p:cNvSpPr txBox="1"/>
          <p:nvPr/>
        </p:nvSpPr>
        <p:spPr>
          <a:xfrm>
            <a:off x="3175782" y="562006"/>
            <a:ext cx="5447713" cy="646331"/>
          </a:xfrm>
          <a:prstGeom prst="rect">
            <a:avLst/>
          </a:prstGeom>
          <a:solidFill>
            <a:srgbClr val="00206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2.6</a:t>
            </a:r>
            <a:r>
              <a:rPr kumimoji="0" lang="en-GB"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Work in a group of 4-6.</a:t>
            </a:r>
          </a:p>
        </p:txBody>
      </p:sp>
    </p:spTree>
    <p:extLst>
      <p:ext uri="{BB962C8B-B14F-4D97-AF65-F5344CB8AC3E}">
        <p14:creationId xmlns:p14="http://schemas.microsoft.com/office/powerpoint/2010/main" val="120123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FC34AC-D7F5-442A-84BD-4B88AC7B0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198" y="351693"/>
            <a:ext cx="10177903" cy="5698515"/>
          </a:xfrm>
          <a:prstGeom prst="rect">
            <a:avLst/>
          </a:prstGeom>
        </p:spPr>
      </p:pic>
    </p:spTree>
    <p:extLst>
      <p:ext uri="{BB962C8B-B14F-4D97-AF65-F5344CB8AC3E}">
        <p14:creationId xmlns:p14="http://schemas.microsoft.com/office/powerpoint/2010/main" val="243110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936DAB-0C3F-42C5-8D68-F31293D82049}"/>
              </a:ext>
            </a:extLst>
          </p:cNvPr>
          <p:cNvSpPr txBox="1"/>
          <p:nvPr/>
        </p:nvSpPr>
        <p:spPr>
          <a:xfrm>
            <a:off x="150019" y="722323"/>
            <a:ext cx="11891962" cy="6001643"/>
          </a:xfrm>
          <a:prstGeom prst="rect">
            <a:avLst/>
          </a:prstGeom>
          <a:blipFill>
            <a:blip r:embed="rId3"/>
            <a:tile tx="0" ty="0" sx="100000" sy="100000" flip="none" algn="tl"/>
          </a:blipFill>
          <a:ln>
            <a:solidFill>
              <a:srgbClr val="002060"/>
            </a:solidFill>
          </a:ln>
        </p:spPr>
        <p:txBody>
          <a:bodyPr wrap="square" rtlCol="0">
            <a:spAutoFit/>
          </a:bodyPr>
          <a:lstStyle/>
          <a:p>
            <a:pPr algn="just"/>
            <a:r>
              <a:rPr lang="en-US" sz="3200" dirty="0">
                <a:latin typeface="TimesNewRomanPSMT"/>
              </a:rPr>
              <a:t>Mr. Abdul Kader is our class teach</a:t>
            </a:r>
            <a:r>
              <a:rPr lang="en-US" sz="3200" u="sng" dirty="0">
                <a:solidFill>
                  <a:srgbClr val="FF0000"/>
                </a:solidFill>
                <a:latin typeface="TimesNewRomanPSMT"/>
              </a:rPr>
              <a:t>er</a:t>
            </a:r>
            <a:r>
              <a:rPr lang="en-US" sz="3200" dirty="0">
                <a:latin typeface="TimesNewRomanPSMT"/>
              </a:rPr>
              <a:t>. He is an </a:t>
            </a:r>
            <a:r>
              <a:rPr lang="en-US" sz="3200" dirty="0" err="1">
                <a:latin typeface="TimesNewRomanPSMT"/>
              </a:rPr>
              <a:t>M.Sc</a:t>
            </a:r>
            <a:r>
              <a:rPr lang="en-US" sz="3200" dirty="0">
                <a:latin typeface="TimesNewRomanPSMT"/>
              </a:rPr>
              <a:t>, M-Ed. He teach</a:t>
            </a:r>
            <a:r>
              <a:rPr lang="en-US" sz="3200" u="sng" dirty="0">
                <a:solidFill>
                  <a:srgbClr val="FF0000"/>
                </a:solidFill>
                <a:latin typeface="TimesNewRomanPSMT"/>
              </a:rPr>
              <a:t>es</a:t>
            </a:r>
            <a:r>
              <a:rPr lang="en-US" sz="3200" dirty="0">
                <a:latin typeface="TimesNewRomanPSMT"/>
              </a:rPr>
              <a:t> us Mathematics. He is young and intellig</a:t>
            </a:r>
            <a:r>
              <a:rPr lang="en-US" sz="3200" u="sng" dirty="0">
                <a:solidFill>
                  <a:srgbClr val="FF0000"/>
                </a:solidFill>
                <a:latin typeface="TimesNewRomanPSMT"/>
              </a:rPr>
              <a:t>ent</a:t>
            </a:r>
            <a:r>
              <a:rPr lang="en-US" sz="3200" dirty="0">
                <a:latin typeface="TimesNewRomanPSMT"/>
              </a:rPr>
              <a:t>. His method of teach</a:t>
            </a:r>
            <a:r>
              <a:rPr lang="en-US" sz="3200" dirty="0">
                <a:solidFill>
                  <a:srgbClr val="FF0000"/>
                </a:solidFill>
                <a:latin typeface="TimesNewRomanPSMT"/>
              </a:rPr>
              <a:t>ing</a:t>
            </a:r>
            <a:r>
              <a:rPr lang="en-US" sz="3200" dirty="0">
                <a:latin typeface="TimesNewRomanPSMT"/>
              </a:rPr>
              <a:t> is praiseworth</a:t>
            </a:r>
            <a:r>
              <a:rPr lang="en-US" sz="3200" dirty="0">
                <a:solidFill>
                  <a:srgbClr val="FF0000"/>
                </a:solidFill>
                <a:latin typeface="TimesNewRomanPSMT"/>
              </a:rPr>
              <a:t>y</a:t>
            </a:r>
            <a:r>
              <a:rPr lang="en-US" sz="3200" dirty="0">
                <a:latin typeface="TimesNewRomanPSMT"/>
              </a:rPr>
              <a:t> and friend</a:t>
            </a:r>
            <a:r>
              <a:rPr lang="en-US" sz="3200" u="sng" dirty="0">
                <a:solidFill>
                  <a:srgbClr val="FF0000"/>
                </a:solidFill>
                <a:latin typeface="TimesNewRomanPSMT"/>
              </a:rPr>
              <a:t>ly</a:t>
            </a:r>
            <a:r>
              <a:rPr lang="en-US" sz="3200" dirty="0">
                <a:latin typeface="TimesNewRomanPSMT"/>
              </a:rPr>
              <a:t>. He has a clear and pleas</a:t>
            </a:r>
            <a:r>
              <a:rPr lang="en-US" sz="3200" u="sng" dirty="0">
                <a:solidFill>
                  <a:srgbClr val="FF0000"/>
                </a:solidFill>
                <a:latin typeface="TimesNewRomanPSMT"/>
              </a:rPr>
              <a:t>ant</a:t>
            </a:r>
            <a:r>
              <a:rPr lang="en-US" sz="3200" dirty="0">
                <a:latin typeface="TimesNewRomanPSMT"/>
              </a:rPr>
              <a:t> voice. He always make</a:t>
            </a:r>
            <a:r>
              <a:rPr lang="en-US" sz="3200" dirty="0">
                <a:solidFill>
                  <a:srgbClr val="FF0000"/>
                </a:solidFill>
                <a:latin typeface="TimesNewRomanPSMT"/>
              </a:rPr>
              <a:t>s</a:t>
            </a:r>
            <a:r>
              <a:rPr lang="en-US" sz="3200" dirty="0">
                <a:latin typeface="TimesNewRomanPSMT"/>
              </a:rPr>
              <a:t> is lecture attract</a:t>
            </a:r>
            <a:r>
              <a:rPr lang="en-US" sz="3200" u="sng" dirty="0">
                <a:solidFill>
                  <a:srgbClr val="FF0000"/>
                </a:solidFill>
                <a:latin typeface="TimesNewRomanPSMT"/>
              </a:rPr>
              <a:t>ive</a:t>
            </a:r>
            <a:r>
              <a:rPr lang="en-US" sz="3200" dirty="0">
                <a:latin typeface="TimesNewRomanPSMT"/>
              </a:rPr>
              <a:t> and educat</a:t>
            </a:r>
            <a:r>
              <a:rPr lang="en-US" sz="3200" u="sng" dirty="0">
                <a:solidFill>
                  <a:srgbClr val="FF0000"/>
                </a:solidFill>
                <a:latin typeface="TimesNewRomanPSMT"/>
              </a:rPr>
              <a:t>ive</a:t>
            </a:r>
            <a:r>
              <a:rPr lang="en-US" sz="3200" dirty="0">
                <a:latin typeface="TimesNewRomanPSMT"/>
              </a:rPr>
              <a:t>. He know</a:t>
            </a:r>
            <a:r>
              <a:rPr lang="en-US" sz="3200" u="sng" dirty="0">
                <a:solidFill>
                  <a:srgbClr val="FF0000"/>
                </a:solidFill>
                <a:latin typeface="TimesNewRomanPSMT"/>
              </a:rPr>
              <a:t>s</a:t>
            </a:r>
            <a:r>
              <a:rPr lang="en-US" sz="3200" dirty="0">
                <a:latin typeface="TimesNewRomanPSMT"/>
              </a:rPr>
              <a:t> how to </a:t>
            </a:r>
            <a:r>
              <a:rPr lang="en-US" sz="3200" u="sng" dirty="0">
                <a:solidFill>
                  <a:srgbClr val="FF0000"/>
                </a:solidFill>
                <a:latin typeface="TimesNewRomanPSMT"/>
              </a:rPr>
              <a:t>in</a:t>
            </a:r>
            <a:r>
              <a:rPr lang="en-US" sz="3200" dirty="0">
                <a:latin typeface="TimesNewRomanPSMT"/>
              </a:rPr>
              <a:t>crease the curiosi</a:t>
            </a:r>
            <a:r>
              <a:rPr lang="en-US" sz="3200" u="sng" dirty="0">
                <a:solidFill>
                  <a:srgbClr val="FF0000"/>
                </a:solidFill>
                <a:latin typeface="TimesNewRomanPSMT"/>
              </a:rPr>
              <a:t>ty</a:t>
            </a:r>
            <a:r>
              <a:rPr lang="en-US" sz="3200" dirty="0">
                <a:latin typeface="TimesNewRomanPSMT"/>
              </a:rPr>
              <a:t> among the students. He can make any mathemati</a:t>
            </a:r>
            <a:r>
              <a:rPr lang="en-US" sz="3200" u="sng" dirty="0">
                <a:solidFill>
                  <a:srgbClr val="FF0000"/>
                </a:solidFill>
                <a:latin typeface="TimesNewRomanPSMT"/>
              </a:rPr>
              <a:t>cal</a:t>
            </a:r>
            <a:r>
              <a:rPr lang="en-US" sz="3200" dirty="0">
                <a:latin typeface="TimesNewRomanPSMT"/>
              </a:rPr>
              <a:t> problem easy. He tries</a:t>
            </a:r>
            <a:r>
              <a:rPr lang="en-US" sz="3200" dirty="0">
                <a:solidFill>
                  <a:srgbClr val="FF0000"/>
                </a:solidFill>
                <a:latin typeface="TimesNewRomanPSMT"/>
              </a:rPr>
              <a:t> </a:t>
            </a:r>
            <a:r>
              <a:rPr lang="en-US" sz="3200" dirty="0">
                <a:latin typeface="TimesNewRomanPSMT"/>
              </a:rPr>
              <a:t>heart and soul to better our situ</a:t>
            </a:r>
            <a:r>
              <a:rPr lang="en-US" sz="3200" dirty="0">
                <a:solidFill>
                  <a:srgbClr val="FF0000"/>
                </a:solidFill>
                <a:latin typeface="TimesNewRomanPSMT"/>
              </a:rPr>
              <a:t>ation</a:t>
            </a:r>
            <a:r>
              <a:rPr lang="en-US" sz="3200" dirty="0">
                <a:latin typeface="TimesNewRomanPSMT"/>
              </a:rPr>
              <a:t>. He create</a:t>
            </a:r>
            <a:r>
              <a:rPr lang="en-US" sz="3200" dirty="0">
                <a:solidFill>
                  <a:srgbClr val="FF0000"/>
                </a:solidFill>
                <a:latin typeface="TimesNewRomanPSMT"/>
              </a:rPr>
              <a:t>s</a:t>
            </a:r>
            <a:r>
              <a:rPr lang="en-US" sz="3200" dirty="0">
                <a:latin typeface="TimesNewRomanPSMT"/>
              </a:rPr>
              <a:t> </a:t>
            </a:r>
            <a:r>
              <a:rPr lang="en-US" sz="3200" u="sng" dirty="0">
                <a:solidFill>
                  <a:srgbClr val="FF0000"/>
                </a:solidFill>
                <a:latin typeface="TimesNewRomanPSMT"/>
              </a:rPr>
              <a:t>en</a:t>
            </a:r>
            <a:r>
              <a:rPr lang="en-US" sz="3200" dirty="0">
                <a:latin typeface="TimesNewRomanPSMT"/>
              </a:rPr>
              <a:t>courage</a:t>
            </a:r>
            <a:r>
              <a:rPr lang="en-US" sz="3200" dirty="0">
                <a:solidFill>
                  <a:srgbClr val="FF0000"/>
                </a:solidFill>
                <a:latin typeface="TimesNewRomanPSMT"/>
              </a:rPr>
              <a:t>ment</a:t>
            </a:r>
            <a:r>
              <a:rPr lang="en-US" sz="3200" dirty="0">
                <a:latin typeface="TimesNewRomanPSMT"/>
              </a:rPr>
              <a:t> in our mind. His present</a:t>
            </a:r>
            <a:r>
              <a:rPr lang="en-US" sz="3200" u="sng" dirty="0">
                <a:solidFill>
                  <a:srgbClr val="FF0000"/>
                </a:solidFill>
                <a:latin typeface="TimesNewRomanPSMT"/>
              </a:rPr>
              <a:t>ation</a:t>
            </a:r>
            <a:r>
              <a:rPr lang="en-US" sz="3200" dirty="0">
                <a:latin typeface="TimesNewRomanPSMT"/>
              </a:rPr>
              <a:t>, attitude, and humane qualit</a:t>
            </a:r>
            <a:r>
              <a:rPr lang="en-US" sz="3200" u="sng" dirty="0">
                <a:solidFill>
                  <a:srgbClr val="FF0000"/>
                </a:solidFill>
                <a:latin typeface="TimesNewRomanPSMT"/>
              </a:rPr>
              <a:t>ies</a:t>
            </a:r>
            <a:r>
              <a:rPr lang="en-US" sz="3200" dirty="0">
                <a:latin typeface="TimesNewRomanPSMT"/>
              </a:rPr>
              <a:t> please us. He make</a:t>
            </a:r>
            <a:r>
              <a:rPr lang="en-US" sz="3200" u="sng" dirty="0">
                <a:solidFill>
                  <a:srgbClr val="FF0000"/>
                </a:solidFill>
                <a:latin typeface="TimesNewRomanPSMT"/>
              </a:rPr>
              <a:t>s</a:t>
            </a:r>
            <a:r>
              <a:rPr lang="en-US" sz="3200" dirty="0">
                <a:latin typeface="TimesNewRomanPSMT"/>
              </a:rPr>
              <a:t> the lesson very interest</a:t>
            </a:r>
            <a:r>
              <a:rPr lang="en-US" sz="3200" u="sng" dirty="0">
                <a:solidFill>
                  <a:srgbClr val="FF0000"/>
                </a:solidFill>
                <a:latin typeface="TimesNewRomanPSMT"/>
              </a:rPr>
              <a:t>ing</a:t>
            </a:r>
            <a:r>
              <a:rPr lang="en-US" sz="3200" dirty="0">
                <a:latin typeface="TimesNewRomanPSMT"/>
              </a:rPr>
              <a:t>. He take</a:t>
            </a:r>
            <a:r>
              <a:rPr lang="en-US" sz="3200" u="sng" dirty="0">
                <a:solidFill>
                  <a:srgbClr val="FF0000"/>
                </a:solidFill>
                <a:latin typeface="TimesNewRomanPSMT"/>
              </a:rPr>
              <a:t>s</a:t>
            </a:r>
            <a:r>
              <a:rPr lang="en-US" sz="3200" dirty="0">
                <a:latin typeface="TimesNewRomanPSMT"/>
              </a:rPr>
              <a:t> good care of us. If we don’t understand any lesson, he tr</a:t>
            </a:r>
            <a:r>
              <a:rPr lang="en-US" sz="3200" u="sng" dirty="0">
                <a:solidFill>
                  <a:srgbClr val="FF0000"/>
                </a:solidFill>
                <a:latin typeface="TimesNewRomanPSMT"/>
              </a:rPr>
              <a:t>ies</a:t>
            </a:r>
            <a:r>
              <a:rPr lang="en-US" sz="3200" dirty="0">
                <a:latin typeface="TimesNewRomanPSMT"/>
              </a:rPr>
              <a:t> to make us know it several method</a:t>
            </a:r>
            <a:r>
              <a:rPr lang="en-US" sz="3200" u="sng" dirty="0">
                <a:solidFill>
                  <a:srgbClr val="FF0000"/>
                </a:solidFill>
                <a:latin typeface="TimesNewRomanPSMT"/>
              </a:rPr>
              <a:t>s</a:t>
            </a:r>
            <a:r>
              <a:rPr lang="en-US" sz="3200" dirty="0">
                <a:latin typeface="TimesNewRomanPSMT"/>
              </a:rPr>
              <a:t>. He is very kind –heart</a:t>
            </a:r>
            <a:r>
              <a:rPr lang="en-US" sz="3200" u="sng" dirty="0">
                <a:solidFill>
                  <a:srgbClr val="FF0000"/>
                </a:solidFill>
                <a:latin typeface="TimesNewRomanPSMT"/>
              </a:rPr>
              <a:t>ed</a:t>
            </a:r>
            <a:r>
              <a:rPr lang="en-US" sz="3200" dirty="0">
                <a:latin typeface="TimesNewRomanPSMT"/>
              </a:rPr>
              <a:t> to the poor. He help</a:t>
            </a:r>
            <a:r>
              <a:rPr lang="en-US" sz="3200" u="sng" dirty="0">
                <a:solidFill>
                  <a:srgbClr val="FF0000"/>
                </a:solidFill>
                <a:latin typeface="TimesNewRomanPSMT"/>
              </a:rPr>
              <a:t>s</a:t>
            </a:r>
            <a:r>
              <a:rPr lang="en-US" sz="3200" dirty="0">
                <a:latin typeface="TimesNewRomanPSMT"/>
              </a:rPr>
              <a:t> us with our difficult</a:t>
            </a:r>
            <a:r>
              <a:rPr lang="en-US" sz="3200" dirty="0">
                <a:solidFill>
                  <a:srgbClr val="FF0000"/>
                </a:solidFill>
                <a:latin typeface="TimesNewRomanPSMT"/>
              </a:rPr>
              <a:t>y</a:t>
            </a:r>
            <a:r>
              <a:rPr lang="en-US" sz="3200" dirty="0">
                <a:latin typeface="TimesNewRomanPSMT"/>
              </a:rPr>
              <a:t>. He is a lov</a:t>
            </a:r>
            <a:r>
              <a:rPr lang="en-US" sz="3200" u="sng" dirty="0">
                <a:solidFill>
                  <a:srgbClr val="FF0000"/>
                </a:solidFill>
                <a:latin typeface="TimesNewRomanPSMT"/>
              </a:rPr>
              <a:t>ing</a:t>
            </a:r>
            <a:r>
              <a:rPr lang="en-US" sz="3200" dirty="0">
                <a:latin typeface="TimesNewRomanPSMT"/>
              </a:rPr>
              <a:t> person to all. For his qualit</a:t>
            </a:r>
            <a:r>
              <a:rPr lang="en-US" sz="3200" dirty="0">
                <a:solidFill>
                  <a:srgbClr val="FF0000"/>
                </a:solidFill>
                <a:latin typeface="TimesNewRomanPSMT"/>
              </a:rPr>
              <a:t>ies</a:t>
            </a:r>
            <a:r>
              <a:rPr lang="en-US" sz="3200" dirty="0">
                <a:latin typeface="TimesNewRomanPSMT"/>
              </a:rPr>
              <a:t>, we like him most. </a:t>
            </a:r>
          </a:p>
        </p:txBody>
      </p:sp>
      <p:sp>
        <p:nvSpPr>
          <p:cNvPr id="7" name="TextBox 6">
            <a:extLst>
              <a:ext uri="{FF2B5EF4-FFF2-40B4-BE49-F238E27FC236}">
                <a16:creationId xmlns:a16="http://schemas.microsoft.com/office/drawing/2014/main" id="{150BD5F2-0074-49EC-A087-31B8659881D2}"/>
              </a:ext>
            </a:extLst>
          </p:cNvPr>
          <p:cNvSpPr txBox="1"/>
          <p:nvPr/>
        </p:nvSpPr>
        <p:spPr>
          <a:xfrm>
            <a:off x="4842739" y="137548"/>
            <a:ext cx="3871317" cy="584775"/>
          </a:xfrm>
          <a:prstGeom prst="rect">
            <a:avLst/>
          </a:prstGeom>
          <a:solidFill>
            <a:schemeClr val="accent4">
              <a:lumMod val="20000"/>
              <a:lumOff val="80000"/>
            </a:schemeClr>
          </a:solidFill>
          <a:ln>
            <a:solidFill>
              <a:srgbClr val="002060"/>
            </a:solidFill>
          </a:ln>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TimesNewRomanPSMT"/>
                <a:ea typeface="+mn-ea"/>
                <a:cs typeface="+mn-cs"/>
              </a:rPr>
              <a:t>Our class teacher</a:t>
            </a:r>
            <a:endParaRPr lang="en-US" sz="2000" b="1" dirty="0"/>
          </a:p>
        </p:txBody>
      </p:sp>
    </p:spTree>
    <p:extLst>
      <p:ext uri="{BB962C8B-B14F-4D97-AF65-F5344CB8AC3E}">
        <p14:creationId xmlns:p14="http://schemas.microsoft.com/office/powerpoint/2010/main" val="1883251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6DEB0-7513-4503-9CB5-16DA2F9C3228}"/>
              </a:ext>
            </a:extLst>
          </p:cNvPr>
          <p:cNvSpPr txBox="1"/>
          <p:nvPr/>
        </p:nvSpPr>
        <p:spPr>
          <a:xfrm>
            <a:off x="209550" y="1166842"/>
            <a:ext cx="11772899" cy="4524315"/>
          </a:xfrm>
          <a:prstGeom prst="rect">
            <a:avLst/>
          </a:prstGeom>
          <a:solidFill>
            <a:schemeClr val="accent1">
              <a:lumMod val="20000"/>
              <a:lumOff val="80000"/>
            </a:schemeClr>
          </a:solidFill>
        </p:spPr>
        <p:txBody>
          <a:bodyPr wrap="square">
            <a:spAutoFit/>
          </a:bodyPr>
          <a:lstStyle/>
          <a:p>
            <a:pPr algn="just"/>
            <a:r>
              <a:rPr lang="en-GB" sz="3200" dirty="0">
                <a:latin typeface="TimesNewRomanPS-BoldMT"/>
              </a:rPr>
              <a:t>The most import</a:t>
            </a:r>
            <a:r>
              <a:rPr lang="en-GB" sz="3200" u="sng" dirty="0">
                <a:solidFill>
                  <a:srgbClr val="FF0000"/>
                </a:solidFill>
                <a:latin typeface="TimesNewRomanPS-BoldMT"/>
              </a:rPr>
              <a:t>an</a:t>
            </a:r>
            <a:r>
              <a:rPr lang="en-GB" sz="3200" dirty="0">
                <a:solidFill>
                  <a:srgbClr val="FF0000"/>
                </a:solidFill>
                <a:latin typeface="TimesNewRomanPS-BoldMT"/>
              </a:rPr>
              <a:t>t</a:t>
            </a:r>
            <a:r>
              <a:rPr lang="en-GB" sz="3200" dirty="0">
                <a:latin typeface="TimesNewRomanPS-BoldMT"/>
              </a:rPr>
              <a:t> </a:t>
            </a:r>
            <a:r>
              <a:rPr lang="en-GB" sz="3200" u="sng" dirty="0">
                <a:solidFill>
                  <a:srgbClr val="FF0000"/>
                </a:solidFill>
                <a:latin typeface="TimesNewRomanPS-BoldMT"/>
              </a:rPr>
              <a:t>wo</a:t>
            </a:r>
            <a:r>
              <a:rPr lang="en-GB" sz="3200" dirty="0">
                <a:latin typeface="TimesNewRomanPS-BoldMT"/>
              </a:rPr>
              <a:t>man in the world is my mother. My life is </a:t>
            </a:r>
            <a:r>
              <a:rPr lang="en-GB" sz="3200" u="sng" dirty="0">
                <a:solidFill>
                  <a:srgbClr val="FF0000"/>
                </a:solidFill>
                <a:latin typeface="TimesNewRomanPS-BoldMT"/>
              </a:rPr>
              <a:t>im</a:t>
            </a:r>
            <a:r>
              <a:rPr lang="en-GB" sz="3200" dirty="0">
                <a:latin typeface="TimesNewRomanPS-BoldMT"/>
              </a:rPr>
              <a:t>possible without my mother. </a:t>
            </a:r>
            <a:r>
              <a:rPr lang="en-GB" sz="3200" u="sng" dirty="0">
                <a:solidFill>
                  <a:srgbClr val="FF0000"/>
                </a:solidFill>
                <a:latin typeface="TimesNewRomanPS-BoldMT"/>
              </a:rPr>
              <a:t>Un</a:t>
            </a:r>
            <a:r>
              <a:rPr lang="en-GB" sz="3200" dirty="0">
                <a:latin typeface="TimesNewRomanPS-BoldMT"/>
              </a:rPr>
              <a:t>doubt</a:t>
            </a:r>
            <a:r>
              <a:rPr lang="en-GB" sz="3200" u="sng" dirty="0">
                <a:solidFill>
                  <a:srgbClr val="7444EC"/>
                </a:solidFill>
                <a:latin typeface="TimesNewRomanPS-BoldMT"/>
              </a:rPr>
              <a:t>ed</a:t>
            </a:r>
            <a:r>
              <a:rPr lang="en-GB" sz="3200" u="sng" dirty="0">
                <a:solidFill>
                  <a:srgbClr val="FF0000"/>
                </a:solidFill>
                <a:latin typeface="TimesNewRomanPS-BoldMT"/>
              </a:rPr>
              <a:t>ly</a:t>
            </a:r>
            <a:r>
              <a:rPr lang="en-GB" sz="3200" dirty="0">
                <a:latin typeface="TimesNewRomanPS-BoldMT"/>
              </a:rPr>
              <a:t>  she is an ideal person.  She is very care</a:t>
            </a:r>
            <a:r>
              <a:rPr lang="en-GB" sz="3200" u="sng" dirty="0">
                <a:solidFill>
                  <a:srgbClr val="FF0000"/>
                </a:solidFill>
                <a:latin typeface="TimesNewRomanPS-BoldMT"/>
              </a:rPr>
              <a:t>ful</a:t>
            </a:r>
            <a:r>
              <a:rPr lang="en-GB" sz="3200" dirty="0">
                <a:solidFill>
                  <a:srgbClr val="FF0000"/>
                </a:solidFill>
                <a:latin typeface="TimesNewRomanPS-BoldMT"/>
              </a:rPr>
              <a:t> </a:t>
            </a:r>
            <a:r>
              <a:rPr lang="en-GB" sz="3200" dirty="0">
                <a:latin typeface="TimesNewRomanPS-BoldMT"/>
              </a:rPr>
              <a:t>to us. She behave</a:t>
            </a:r>
            <a:r>
              <a:rPr lang="en-GB" sz="3200" u="sng" dirty="0">
                <a:solidFill>
                  <a:srgbClr val="FF0000"/>
                </a:solidFill>
                <a:latin typeface="TimesNewRomanPS-BoldMT"/>
              </a:rPr>
              <a:t>s</a:t>
            </a:r>
            <a:r>
              <a:rPr lang="en-GB" sz="3200" dirty="0">
                <a:latin typeface="TimesNewRomanPS-BoldMT"/>
              </a:rPr>
              <a:t> nice</a:t>
            </a:r>
            <a:r>
              <a:rPr lang="en-GB" sz="3200" u="sng" dirty="0">
                <a:solidFill>
                  <a:srgbClr val="FF0000"/>
                </a:solidFill>
                <a:latin typeface="TimesNewRomanPS-BoldMT"/>
              </a:rPr>
              <a:t>ly</a:t>
            </a:r>
            <a:r>
              <a:rPr lang="en-GB" sz="3200" dirty="0">
                <a:latin typeface="TimesNewRomanPS-BoldMT"/>
              </a:rPr>
              <a:t>. She guide</a:t>
            </a:r>
            <a:r>
              <a:rPr lang="en-GB" sz="3200" u="sng" dirty="0">
                <a:solidFill>
                  <a:srgbClr val="FF0000"/>
                </a:solidFill>
                <a:latin typeface="TimesNewRomanPS-BoldMT"/>
              </a:rPr>
              <a:t>s</a:t>
            </a:r>
            <a:r>
              <a:rPr lang="en-GB" sz="3200" u="sng" dirty="0">
                <a:latin typeface="TimesNewRomanPS-BoldMT"/>
              </a:rPr>
              <a:t> </a:t>
            </a:r>
            <a:r>
              <a:rPr lang="en-GB" sz="3200" dirty="0">
                <a:latin typeface="TimesNewRomanPS-BoldMT"/>
              </a:rPr>
              <a:t>us proper</a:t>
            </a:r>
            <a:r>
              <a:rPr lang="en-GB" sz="3200" u="sng" dirty="0">
                <a:solidFill>
                  <a:srgbClr val="FF0000"/>
                </a:solidFill>
                <a:latin typeface="TimesNewRomanPS-BoldMT"/>
              </a:rPr>
              <a:t>ly</a:t>
            </a:r>
            <a:r>
              <a:rPr lang="en-GB" sz="3200" dirty="0">
                <a:latin typeface="TimesNewRomanPS-BoldMT"/>
              </a:rPr>
              <a:t>. She is our key to happi</a:t>
            </a:r>
            <a:r>
              <a:rPr lang="en-GB" sz="3200" u="sng" dirty="0">
                <a:solidFill>
                  <a:srgbClr val="FF0000"/>
                </a:solidFill>
                <a:latin typeface="TimesNewRomanPS-BoldMT"/>
              </a:rPr>
              <a:t>ness</a:t>
            </a:r>
            <a:r>
              <a:rPr lang="en-GB" sz="3200" dirty="0">
                <a:latin typeface="TimesNewRomanPS-BoldMT"/>
              </a:rPr>
              <a:t>.  She has great</a:t>
            </a:r>
            <a:r>
              <a:rPr lang="en-GB" sz="3200" u="sng" dirty="0">
                <a:solidFill>
                  <a:srgbClr val="FF0000"/>
                </a:solidFill>
                <a:latin typeface="TimesNewRomanPS-BoldMT"/>
              </a:rPr>
              <a:t>ness</a:t>
            </a:r>
            <a:r>
              <a:rPr lang="en-GB" sz="3200" dirty="0">
                <a:latin typeface="TimesNewRomanPS-BoldMT"/>
              </a:rPr>
              <a:t>, kind</a:t>
            </a:r>
            <a:r>
              <a:rPr lang="en-GB" sz="3200" u="sng" dirty="0">
                <a:solidFill>
                  <a:srgbClr val="FF0000"/>
                </a:solidFill>
                <a:latin typeface="TimesNewRomanPS-BoldMT"/>
              </a:rPr>
              <a:t>ness</a:t>
            </a:r>
            <a:r>
              <a:rPr lang="en-GB" sz="3200" dirty="0">
                <a:latin typeface="TimesNewRomanPS-BoldMT"/>
              </a:rPr>
              <a:t>, guid</a:t>
            </a:r>
            <a:r>
              <a:rPr lang="en-GB" sz="3200" u="sng" dirty="0">
                <a:solidFill>
                  <a:srgbClr val="FF0000"/>
                </a:solidFill>
                <a:latin typeface="TimesNewRomanPS-BoldMT"/>
              </a:rPr>
              <a:t>ance</a:t>
            </a:r>
            <a:r>
              <a:rPr lang="en-GB" sz="3200" dirty="0">
                <a:latin typeface="TimesNewRomanPS-BoldMT"/>
              </a:rPr>
              <a:t>, in her life. I would be unluck</a:t>
            </a:r>
            <a:r>
              <a:rPr lang="en-GB" sz="3200" u="sng" dirty="0">
                <a:solidFill>
                  <a:srgbClr val="FF0000"/>
                </a:solidFill>
                <a:latin typeface="TimesNewRomanPS-BoldMT"/>
              </a:rPr>
              <a:t>y</a:t>
            </a:r>
            <a:r>
              <a:rPr lang="en-GB" sz="3200" dirty="0">
                <a:latin typeface="TimesNewRomanPS-BoldMT"/>
              </a:rPr>
              <a:t> in absen</a:t>
            </a:r>
            <a:r>
              <a:rPr lang="en-GB" sz="3200" u="sng" dirty="0">
                <a:solidFill>
                  <a:srgbClr val="FF0000"/>
                </a:solidFill>
                <a:latin typeface="TimesNewRomanPS-BoldMT"/>
              </a:rPr>
              <a:t>ce</a:t>
            </a:r>
            <a:r>
              <a:rPr lang="en-GB" sz="3200" dirty="0">
                <a:latin typeface="TimesNewRomanPS-BoldMT"/>
              </a:rPr>
              <a:t> of my mother.  She is very ador</a:t>
            </a:r>
            <a:r>
              <a:rPr lang="en-GB" sz="3200" u="sng" dirty="0">
                <a:solidFill>
                  <a:srgbClr val="FF0000"/>
                </a:solidFill>
                <a:latin typeface="TimesNewRomanPS-BoldMT"/>
              </a:rPr>
              <a:t>able</a:t>
            </a:r>
            <a:r>
              <a:rPr lang="en-GB" sz="3200" dirty="0">
                <a:latin typeface="TimesNewRomanPS-BoldMT"/>
              </a:rPr>
              <a:t>, affection</a:t>
            </a:r>
            <a:r>
              <a:rPr lang="en-GB" sz="3200" u="sng" dirty="0">
                <a:solidFill>
                  <a:srgbClr val="FF0000"/>
                </a:solidFill>
                <a:latin typeface="TimesNewRomanPS-BoldMT"/>
              </a:rPr>
              <a:t>ate</a:t>
            </a:r>
            <a:r>
              <a:rPr lang="en-GB" sz="3200" dirty="0">
                <a:latin typeface="TimesNewRomanPS-BoldMT"/>
              </a:rPr>
              <a:t> and follow</a:t>
            </a:r>
            <a:r>
              <a:rPr lang="en-GB" sz="3200" dirty="0">
                <a:solidFill>
                  <a:srgbClr val="FF0000"/>
                </a:solidFill>
                <a:latin typeface="TimesNewRomanPS-BoldMT"/>
              </a:rPr>
              <a:t>able</a:t>
            </a:r>
            <a:r>
              <a:rPr lang="en-GB" sz="3200" dirty="0">
                <a:latin typeface="TimesNewRomanPS-BoldMT"/>
              </a:rPr>
              <a:t>. I am fond of her great</a:t>
            </a:r>
            <a:r>
              <a:rPr lang="en-GB" sz="3200" dirty="0">
                <a:solidFill>
                  <a:srgbClr val="FF0000"/>
                </a:solidFill>
                <a:latin typeface="TimesNewRomanPS-BoldMT"/>
              </a:rPr>
              <a:t>ness</a:t>
            </a:r>
            <a:r>
              <a:rPr lang="en-GB" sz="3200" dirty="0">
                <a:latin typeface="TimesNewRomanPS-BoldMT"/>
              </a:rPr>
              <a:t>, polite</a:t>
            </a:r>
            <a:r>
              <a:rPr lang="en-GB" sz="3200" u="sng" dirty="0">
                <a:solidFill>
                  <a:srgbClr val="FF0000"/>
                </a:solidFill>
                <a:latin typeface="TimesNewRomanPS-BoldMT"/>
              </a:rPr>
              <a:t>ness</a:t>
            </a:r>
            <a:r>
              <a:rPr lang="en-GB" sz="3200" dirty="0">
                <a:latin typeface="TimesNewRomanPS-BoldMT"/>
              </a:rPr>
              <a:t> and love</a:t>
            </a:r>
            <a:r>
              <a:rPr lang="en-GB" sz="3200" dirty="0">
                <a:solidFill>
                  <a:srgbClr val="FF0000"/>
                </a:solidFill>
                <a:latin typeface="TimesNewRomanPS-BoldMT"/>
              </a:rPr>
              <a:t>ly</a:t>
            </a:r>
            <a:r>
              <a:rPr lang="en-GB" sz="3200" dirty="0">
                <a:latin typeface="TimesNewRomanPS-BoldMT"/>
              </a:rPr>
              <a:t> behav</a:t>
            </a:r>
            <a:r>
              <a:rPr lang="en-GB" sz="3200" u="sng" dirty="0">
                <a:solidFill>
                  <a:srgbClr val="FF0000"/>
                </a:solidFill>
                <a:latin typeface="TimesNewRomanPS-BoldMT"/>
              </a:rPr>
              <a:t>iour</a:t>
            </a:r>
            <a:r>
              <a:rPr lang="en-GB" sz="3200" dirty="0">
                <a:latin typeface="TimesNewRomanPS-BoldMT"/>
              </a:rPr>
              <a:t>. She is real</a:t>
            </a:r>
            <a:r>
              <a:rPr lang="en-GB" sz="3200" u="sng" dirty="0">
                <a:solidFill>
                  <a:srgbClr val="FF0000"/>
                </a:solidFill>
                <a:latin typeface="TimesNewRomanPS-BoldMT"/>
              </a:rPr>
              <a:t>ly</a:t>
            </a:r>
            <a:r>
              <a:rPr lang="en-GB" sz="3200" dirty="0">
                <a:latin typeface="TimesNewRomanPS-BoldMT"/>
              </a:rPr>
              <a:t> well-behave</a:t>
            </a:r>
            <a:r>
              <a:rPr lang="en-GB" sz="3200" dirty="0">
                <a:solidFill>
                  <a:srgbClr val="FF0000"/>
                </a:solidFill>
                <a:latin typeface="TimesNewRomanPS-BoldMT"/>
              </a:rPr>
              <a:t>d</a:t>
            </a:r>
            <a:r>
              <a:rPr lang="en-GB" sz="3200" dirty="0">
                <a:latin typeface="TimesNewRomanPS-BoldMT"/>
              </a:rPr>
              <a:t>. She is actual</a:t>
            </a:r>
            <a:r>
              <a:rPr lang="en-GB" sz="3200" u="sng" dirty="0">
                <a:solidFill>
                  <a:srgbClr val="FF0000"/>
                </a:solidFill>
                <a:latin typeface="TimesNewRomanPS-BoldMT"/>
              </a:rPr>
              <a:t>ly</a:t>
            </a:r>
            <a:r>
              <a:rPr lang="en-GB" sz="3200" dirty="0">
                <a:latin typeface="TimesNewRomanPS-BoldMT"/>
              </a:rPr>
              <a:t> follow</a:t>
            </a:r>
            <a:r>
              <a:rPr lang="en-GB" sz="3200" u="sng" dirty="0">
                <a:solidFill>
                  <a:srgbClr val="FF0000"/>
                </a:solidFill>
                <a:latin typeface="TimesNewRomanPS-BoldMT"/>
              </a:rPr>
              <a:t>able</a:t>
            </a:r>
            <a:r>
              <a:rPr lang="en-GB" sz="3200" dirty="0">
                <a:latin typeface="TimesNewRomanPS-BoldMT"/>
              </a:rPr>
              <a:t>. I’m proud of her guid</a:t>
            </a:r>
            <a:r>
              <a:rPr lang="en-GB" sz="3200" u="sng" dirty="0">
                <a:solidFill>
                  <a:srgbClr val="FF0000"/>
                </a:solidFill>
                <a:latin typeface="TimesNewRomanPS-BoldMT"/>
              </a:rPr>
              <a:t>ance</a:t>
            </a:r>
            <a:r>
              <a:rPr lang="en-GB" sz="3200" dirty="0">
                <a:latin typeface="TimesNewRomanPS-BoldMT"/>
              </a:rPr>
              <a:t>. She is love</a:t>
            </a:r>
            <a:r>
              <a:rPr lang="en-GB" sz="3200" u="sng" dirty="0">
                <a:solidFill>
                  <a:srgbClr val="FF0000"/>
                </a:solidFill>
                <a:latin typeface="TimesNewRomanPS-BoldMT"/>
              </a:rPr>
              <a:t>ly</a:t>
            </a:r>
            <a:r>
              <a:rPr lang="en-GB" sz="3200" dirty="0">
                <a:latin typeface="TimesNewRomanPS-BoldMT"/>
              </a:rPr>
              <a:t> one to me. I’m proud of her kind</a:t>
            </a:r>
            <a:r>
              <a:rPr lang="en-GB" sz="3200" u="sng" dirty="0">
                <a:solidFill>
                  <a:srgbClr val="FF0000"/>
                </a:solidFill>
                <a:latin typeface="TimesNewRomanPS-BoldMT"/>
              </a:rPr>
              <a:t>ness</a:t>
            </a:r>
            <a:r>
              <a:rPr lang="en-GB" sz="3200" dirty="0">
                <a:latin typeface="TimesNewRomanPS-BoldMT"/>
              </a:rPr>
              <a:t>. She is my belove</a:t>
            </a:r>
            <a:r>
              <a:rPr lang="en-GB" sz="3200" u="sng" dirty="0">
                <a:solidFill>
                  <a:srgbClr val="FF0000"/>
                </a:solidFill>
                <a:latin typeface="TimesNewRomanPS-BoldMT"/>
              </a:rPr>
              <a:t>d</a:t>
            </a:r>
            <a:r>
              <a:rPr lang="en-GB" sz="3200" dirty="0">
                <a:latin typeface="TimesNewRomanPS-BoldMT"/>
              </a:rPr>
              <a:t> one.</a:t>
            </a:r>
            <a:endParaRPr lang="en-US" sz="3200" dirty="0">
              <a:latin typeface="TimesNewRomanPS-BoldMT"/>
            </a:endParaRPr>
          </a:p>
        </p:txBody>
      </p:sp>
      <p:sp>
        <p:nvSpPr>
          <p:cNvPr id="5" name="TextBox 4">
            <a:extLst>
              <a:ext uri="{FF2B5EF4-FFF2-40B4-BE49-F238E27FC236}">
                <a16:creationId xmlns:a16="http://schemas.microsoft.com/office/drawing/2014/main" id="{8DC92D0B-7CF9-4615-96ED-4C2EEE728852}"/>
              </a:ext>
            </a:extLst>
          </p:cNvPr>
          <p:cNvSpPr txBox="1"/>
          <p:nvPr/>
        </p:nvSpPr>
        <p:spPr>
          <a:xfrm>
            <a:off x="3795710" y="329119"/>
            <a:ext cx="4600577" cy="584775"/>
          </a:xfrm>
          <a:prstGeom prst="rect">
            <a:avLst/>
          </a:prstGeom>
          <a:solidFill>
            <a:schemeClr val="accent4">
              <a:lumMod val="20000"/>
              <a:lumOff val="80000"/>
            </a:schemeClr>
          </a:solidFill>
        </p:spPr>
        <p:txBody>
          <a:bodyPr wrap="square">
            <a:spAutoFit/>
          </a:bodyPr>
          <a:lstStyle/>
          <a:p>
            <a:pPr algn="ctr"/>
            <a:r>
              <a:rPr kumimoji="0" lang="en-GB" sz="3200" b="1" i="0" strike="noStrike" kern="1200" cap="none" spc="0" normalizeH="0" baseline="0" noProof="0" dirty="0">
                <a:ln>
                  <a:noFill/>
                </a:ln>
                <a:solidFill>
                  <a:prstClr val="black"/>
                </a:solidFill>
                <a:effectLst/>
                <a:uLnTx/>
                <a:uFillTx/>
                <a:latin typeface="TimesNewRomanPS-BoldMT"/>
                <a:ea typeface="+mn-ea"/>
                <a:cs typeface="+mn-cs"/>
              </a:rPr>
              <a:t>  </a:t>
            </a:r>
            <a:r>
              <a:rPr kumimoji="0" lang="en-GB" sz="3200" b="1" i="0" strike="noStrike" kern="1200" cap="none" spc="0" normalizeH="0" baseline="0" noProof="0" dirty="0">
                <a:ln>
                  <a:noFill/>
                </a:ln>
                <a:solidFill>
                  <a:srgbClr val="FF0000"/>
                </a:solidFill>
                <a:effectLst/>
                <a:uLnTx/>
                <a:uFillTx/>
                <a:latin typeface="TimesNewRomanPS-BoldMT"/>
                <a:ea typeface="+mn-ea"/>
                <a:cs typeface="+mn-cs"/>
              </a:rPr>
              <a:t>OR</a:t>
            </a:r>
            <a:r>
              <a:rPr kumimoji="0" lang="en-GB" sz="3200" b="1" i="0" strike="noStrike" kern="1200" cap="none" spc="0" normalizeH="0" baseline="0" noProof="0" dirty="0">
                <a:ln>
                  <a:noFill/>
                </a:ln>
                <a:solidFill>
                  <a:prstClr val="black"/>
                </a:solidFill>
                <a:effectLst/>
                <a:uLnTx/>
                <a:uFillTx/>
                <a:latin typeface="TimesNewRomanPS-BoldMT"/>
                <a:ea typeface="+mn-ea"/>
                <a:cs typeface="+mn-cs"/>
              </a:rPr>
              <a:t>    </a:t>
            </a:r>
            <a:r>
              <a:rPr kumimoji="0" lang="en-GB" sz="3200" b="1" i="0" u="sng" strike="noStrike" kern="1200" cap="none" spc="0" normalizeH="0" baseline="0" noProof="0" dirty="0">
                <a:ln>
                  <a:noFill/>
                </a:ln>
                <a:solidFill>
                  <a:prstClr val="black"/>
                </a:solidFill>
                <a:effectLst/>
                <a:uLnTx/>
                <a:uFillTx/>
                <a:latin typeface="TimesNewRomanPS-BoldMT"/>
                <a:ea typeface="+mn-ea"/>
                <a:cs typeface="+mn-cs"/>
              </a:rPr>
              <a:t>My Mother </a:t>
            </a:r>
            <a:endParaRPr lang="en-US" dirty="0"/>
          </a:p>
        </p:txBody>
      </p:sp>
    </p:spTree>
    <p:extLst>
      <p:ext uri="{BB962C8B-B14F-4D97-AF65-F5344CB8AC3E}">
        <p14:creationId xmlns:p14="http://schemas.microsoft.com/office/powerpoint/2010/main" val="2975166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03C63F7-D72D-4670-801A-798C8C200F49}"/>
              </a:ext>
            </a:extLst>
          </p:cNvPr>
          <p:cNvSpPr txBox="1"/>
          <p:nvPr/>
        </p:nvSpPr>
        <p:spPr>
          <a:xfrm>
            <a:off x="1283146" y="353739"/>
            <a:ext cx="9971008" cy="584775"/>
          </a:xfrm>
          <a:prstGeom prst="rect">
            <a:avLst/>
          </a:prstGeom>
          <a:solidFill>
            <a:srgbClr val="002060"/>
          </a:solidFill>
        </p:spPr>
        <p:txBody>
          <a:bodyPr wrap="square">
            <a:spAutoFit/>
          </a:bodyPr>
          <a:lstStyle/>
          <a:p>
            <a:pPr algn="l"/>
            <a:r>
              <a:rPr lang="en-GB" sz="3200" b="1" i="0" u="none" strike="noStrike" baseline="0" dirty="0">
                <a:solidFill>
                  <a:schemeClr val="bg1"/>
                </a:solidFill>
                <a:latin typeface="TimesNewRomanPSMT"/>
              </a:rPr>
              <a:t>The picture is to get an idea of the affixation tree.</a:t>
            </a:r>
          </a:p>
        </p:txBody>
      </p:sp>
      <p:sp>
        <p:nvSpPr>
          <p:cNvPr id="11" name="TextBox 10">
            <a:extLst>
              <a:ext uri="{FF2B5EF4-FFF2-40B4-BE49-F238E27FC236}">
                <a16:creationId xmlns:a16="http://schemas.microsoft.com/office/drawing/2014/main" id="{E1FC39FD-01B5-4F6E-A377-DE9906430078}"/>
              </a:ext>
            </a:extLst>
          </p:cNvPr>
          <p:cNvSpPr txBox="1"/>
          <p:nvPr/>
        </p:nvSpPr>
        <p:spPr>
          <a:xfrm>
            <a:off x="385763" y="1214735"/>
            <a:ext cx="11480005" cy="1569660"/>
          </a:xfrm>
          <a:prstGeom prst="rect">
            <a:avLst/>
          </a:prstGeom>
          <a:solidFill>
            <a:schemeClr val="accent5">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TimesNewRomanPSMT"/>
                <a:ea typeface="+mn-ea"/>
                <a:cs typeface="+mn-cs"/>
              </a:rPr>
              <a:t>List of root words- </a:t>
            </a:r>
            <a:r>
              <a:rPr kumimoji="0" lang="en-GB" sz="3200" b="1" i="0" u="none" strike="noStrike" kern="1200" cap="none" spc="0" normalizeH="0" baseline="0" noProof="0" dirty="0">
                <a:ln>
                  <a:noFill/>
                </a:ln>
                <a:solidFill>
                  <a:srgbClr val="000000"/>
                </a:solidFill>
                <a:effectLst/>
                <a:uLnTx/>
                <a:uFillTx/>
                <a:latin typeface="TimesNewRomanPSMT"/>
                <a:ea typeface="+mn-ea"/>
                <a:cs typeface="+mn-cs"/>
              </a:rPr>
              <a:t>gift, love, care, guide, model, grow, study, proper, stand, happy, luck, polite, friend, follow, grate, joy, pen, way</a:t>
            </a:r>
          </a:p>
        </p:txBody>
      </p:sp>
      <p:sp>
        <p:nvSpPr>
          <p:cNvPr id="13" name="TextBox 12">
            <a:extLst>
              <a:ext uri="{FF2B5EF4-FFF2-40B4-BE49-F238E27FC236}">
                <a16:creationId xmlns:a16="http://schemas.microsoft.com/office/drawing/2014/main" id="{8A494618-3ECC-46DB-8FF1-DA7496790BB5}"/>
              </a:ext>
            </a:extLst>
          </p:cNvPr>
          <p:cNvSpPr txBox="1"/>
          <p:nvPr/>
        </p:nvSpPr>
        <p:spPr>
          <a:xfrm>
            <a:off x="385763" y="2991147"/>
            <a:ext cx="11153773" cy="584775"/>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NewRomanPSMT"/>
                <a:ea typeface="+mn-ea"/>
                <a:cs typeface="+mn-cs"/>
              </a:rPr>
              <a:t>Prefixes: </a:t>
            </a:r>
            <a:r>
              <a:rPr kumimoji="0" lang="en-US" sz="3200" b="0" i="0" u="none" strike="noStrike" kern="1200" cap="none" spc="0" normalizeH="0" baseline="0" noProof="0" dirty="0" err="1">
                <a:ln>
                  <a:noFill/>
                </a:ln>
                <a:solidFill>
                  <a:srgbClr val="000000"/>
                </a:solidFill>
                <a:effectLst/>
                <a:uLnTx/>
                <a:uFillTx/>
                <a:latin typeface="TimesNewRomanPSMT"/>
                <a:ea typeface="+mn-ea"/>
                <a:cs typeface="+mn-cs"/>
              </a:rPr>
              <a:t>en</a:t>
            </a:r>
            <a:r>
              <a:rPr kumimoji="0" lang="en-US" sz="3200" b="0" i="0" u="none" strike="noStrike" kern="1200" cap="none" spc="0" normalizeH="0" baseline="0" noProof="0" dirty="0">
                <a:ln>
                  <a:noFill/>
                </a:ln>
                <a:solidFill>
                  <a:srgbClr val="000000"/>
                </a:solidFill>
                <a:effectLst/>
                <a:uLnTx/>
                <a:uFillTx/>
                <a:latin typeface="TimesNewRomanPSMT"/>
                <a:ea typeface="+mn-ea"/>
                <a:cs typeface="+mn-cs"/>
              </a:rPr>
              <a:t>, mis, role, </a:t>
            </a:r>
            <a:r>
              <a:rPr kumimoji="0" lang="en-US" sz="3200" b="0" i="0" u="none" strike="noStrike" kern="1200" cap="none" spc="0" normalizeH="0" baseline="0" noProof="0" dirty="0" err="1">
                <a:ln>
                  <a:noFill/>
                </a:ln>
                <a:solidFill>
                  <a:srgbClr val="000000"/>
                </a:solidFill>
                <a:effectLst/>
                <a:uLnTx/>
                <a:uFillTx/>
                <a:latin typeface="TimesNewRomanPSMT"/>
                <a:ea typeface="+mn-ea"/>
                <a:cs typeface="+mn-cs"/>
              </a:rPr>
              <a:t>en</a:t>
            </a:r>
            <a:r>
              <a:rPr kumimoji="0" lang="en-US" sz="3200" b="0" i="0" u="none" strike="noStrike" kern="1200" cap="none" spc="0" normalizeH="0" baseline="0" noProof="0" dirty="0">
                <a:ln>
                  <a:noFill/>
                </a:ln>
                <a:solidFill>
                  <a:srgbClr val="000000"/>
                </a:solidFill>
                <a:effectLst/>
                <a:uLnTx/>
                <a:uFillTx/>
                <a:latin typeface="TimesNewRomanPSMT"/>
                <a:ea typeface="+mn-ea"/>
                <a:cs typeface="+mn-cs"/>
              </a:rPr>
              <a:t>, pre, re, anti, non, un, sub, co, ex, al, </a:t>
            </a:r>
            <a:r>
              <a:rPr kumimoji="0" lang="en-US" sz="3200" b="0" i="0" u="none" strike="noStrike" kern="1200" cap="none" spc="0" normalizeH="0" baseline="0" noProof="0" dirty="0" err="1">
                <a:ln>
                  <a:noFill/>
                </a:ln>
                <a:solidFill>
                  <a:srgbClr val="000000"/>
                </a:solidFill>
                <a:effectLst/>
                <a:uLnTx/>
                <a:uFillTx/>
                <a:latin typeface="TimesNewRomanPSMT"/>
                <a:ea typeface="+mn-ea"/>
                <a:cs typeface="+mn-cs"/>
              </a:rPr>
              <a:t>im</a:t>
            </a:r>
            <a:endParaRPr kumimoji="0" lang="en-US" sz="3200" b="0" i="0" u="none" strike="noStrike" kern="1200" cap="none" spc="0" normalizeH="0" baseline="0" noProof="0" dirty="0">
              <a:ln>
                <a:noFill/>
              </a:ln>
              <a:solidFill>
                <a:srgbClr val="000000"/>
              </a:solidFill>
              <a:effectLst/>
              <a:uLnTx/>
              <a:uFillTx/>
              <a:latin typeface="TimesNewRomanPSMT"/>
              <a:ea typeface="+mn-ea"/>
              <a:cs typeface="+mn-cs"/>
            </a:endParaRPr>
          </a:p>
        </p:txBody>
      </p:sp>
      <p:sp>
        <p:nvSpPr>
          <p:cNvPr id="15" name="TextBox 14">
            <a:extLst>
              <a:ext uri="{FF2B5EF4-FFF2-40B4-BE49-F238E27FC236}">
                <a16:creationId xmlns:a16="http://schemas.microsoft.com/office/drawing/2014/main" id="{7893A0B9-24B4-4D93-A546-B026CDCE5775}"/>
              </a:ext>
            </a:extLst>
          </p:cNvPr>
          <p:cNvSpPr txBox="1"/>
          <p:nvPr/>
        </p:nvSpPr>
        <p:spPr>
          <a:xfrm>
            <a:off x="375653" y="3959530"/>
            <a:ext cx="11153773" cy="1077218"/>
          </a:xfrm>
          <a:prstGeom prst="rect">
            <a:avLst/>
          </a:prstGeom>
          <a:solidFill>
            <a:schemeClr val="accent2">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TimesNewRomanPSMT"/>
                <a:ea typeface="+mn-ea"/>
                <a:cs typeface="+mn-cs"/>
              </a:rPr>
              <a:t>Suffixes: </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s, es, </a:t>
            </a:r>
            <a:r>
              <a:rPr kumimoji="0" lang="en-GB" sz="3200" b="0" i="0" u="none" strike="noStrike" kern="1200" cap="none" spc="0" normalizeH="0" baseline="0" noProof="0" dirty="0" err="1">
                <a:ln>
                  <a:noFill/>
                </a:ln>
                <a:solidFill>
                  <a:srgbClr val="000000"/>
                </a:solidFill>
                <a:effectLst/>
                <a:uLnTx/>
                <a:uFillTx/>
                <a:latin typeface="TimesNewRomanPSMT"/>
                <a:ea typeface="+mn-ea"/>
                <a:cs typeface="+mn-cs"/>
              </a:rPr>
              <a:t>sive</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 </a:t>
            </a:r>
            <a:r>
              <a:rPr kumimoji="0" lang="en-GB" sz="3200" b="0" i="0" u="none" strike="noStrike" kern="1200" cap="none" spc="0" normalizeH="0" baseline="0" noProof="0" dirty="0" err="1">
                <a:ln>
                  <a:noFill/>
                </a:ln>
                <a:solidFill>
                  <a:srgbClr val="000000"/>
                </a:solidFill>
                <a:effectLst/>
                <a:uLnTx/>
                <a:uFillTx/>
                <a:latin typeface="TimesNewRomanPSMT"/>
                <a:ea typeface="+mn-ea"/>
                <a:cs typeface="+mn-cs"/>
              </a:rPr>
              <a:t>ful</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 able, al, </a:t>
            </a:r>
            <a:r>
              <a:rPr kumimoji="0" lang="en-GB" sz="3200" b="0" i="0" u="none" strike="noStrike" kern="1200" cap="none" spc="0" normalizeH="0" baseline="0" noProof="0" dirty="0" err="1">
                <a:ln>
                  <a:noFill/>
                </a:ln>
                <a:solidFill>
                  <a:srgbClr val="000000"/>
                </a:solidFill>
                <a:effectLst/>
                <a:uLnTx/>
                <a:uFillTx/>
                <a:latin typeface="TimesNewRomanPSMT"/>
                <a:ea typeface="+mn-ea"/>
                <a:cs typeface="+mn-cs"/>
              </a:rPr>
              <a:t>ive</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 ness, </a:t>
            </a:r>
            <a:r>
              <a:rPr kumimoji="0" lang="en-GB" sz="3200" b="0" i="0" u="none" strike="noStrike" kern="1200" cap="none" spc="0" normalizeH="0" baseline="0" noProof="0" dirty="0" err="1">
                <a:ln>
                  <a:noFill/>
                </a:ln>
                <a:solidFill>
                  <a:srgbClr val="000000"/>
                </a:solidFill>
                <a:effectLst/>
                <a:uLnTx/>
                <a:uFillTx/>
                <a:latin typeface="TimesNewRomanPSMT"/>
                <a:ea typeface="+mn-ea"/>
                <a:cs typeface="+mn-cs"/>
              </a:rPr>
              <a:t>ly</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 </a:t>
            </a:r>
            <a:r>
              <a:rPr kumimoji="0" lang="en-GB" sz="3200" b="0" i="0" u="none" strike="noStrike" kern="1200" cap="none" spc="0" normalizeH="0" baseline="0" noProof="0" dirty="0" err="1">
                <a:ln>
                  <a:noFill/>
                </a:ln>
                <a:solidFill>
                  <a:srgbClr val="000000"/>
                </a:solidFill>
                <a:effectLst/>
                <a:uLnTx/>
                <a:uFillTx/>
                <a:latin typeface="TimesNewRomanPSMT"/>
                <a:ea typeface="+mn-ea"/>
                <a:cs typeface="+mn-cs"/>
              </a:rPr>
              <a:t>ing</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 </a:t>
            </a:r>
            <a:r>
              <a:rPr kumimoji="0" lang="en-GB" sz="3200" b="0" i="0" u="none" strike="noStrike" kern="1200" cap="none" spc="0" normalizeH="0" baseline="0" noProof="0" dirty="0" err="1">
                <a:ln>
                  <a:noFill/>
                </a:ln>
                <a:solidFill>
                  <a:srgbClr val="000000"/>
                </a:solidFill>
                <a:effectLst/>
                <a:uLnTx/>
                <a:uFillTx/>
                <a:latin typeface="TimesNewRomanPSMT"/>
                <a:ea typeface="+mn-ea"/>
                <a:cs typeface="+mn-cs"/>
              </a:rPr>
              <a:t>tion</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 less, ed, one, </a:t>
            </a:r>
            <a:r>
              <a:rPr kumimoji="0" lang="en-GB" sz="3200" b="0" i="0" u="none" strike="noStrike" kern="1200" cap="none" spc="0" normalizeH="0" baseline="0" noProof="0" dirty="0" err="1">
                <a:ln>
                  <a:noFill/>
                </a:ln>
                <a:solidFill>
                  <a:srgbClr val="000000"/>
                </a:solidFill>
                <a:effectLst/>
                <a:uLnTx/>
                <a:uFillTx/>
                <a:latin typeface="TimesNewRomanPSMT"/>
                <a:ea typeface="+mn-ea"/>
                <a:cs typeface="+mn-cs"/>
              </a:rPr>
              <a:t>ance</a:t>
            </a:r>
            <a:r>
              <a:rPr kumimoji="0" lang="en-GB" sz="3200" b="0" i="0" u="none" strike="noStrike" kern="1200" cap="none" spc="0" normalizeH="0" baseline="0" noProof="0" dirty="0">
                <a:ln>
                  <a:noFill/>
                </a:ln>
                <a:solidFill>
                  <a:srgbClr val="000000"/>
                </a:solidFill>
                <a:effectLst/>
                <a:uLnTx/>
                <a:uFillTx/>
                <a:latin typeface="TimesNewRomanPSMT"/>
                <a:ea typeface="+mn-ea"/>
                <a:cs typeface="+mn-cs"/>
              </a:rPr>
              <a:t>, tice</a:t>
            </a:r>
          </a:p>
        </p:txBody>
      </p:sp>
    </p:spTree>
    <p:extLst>
      <p:ext uri="{BB962C8B-B14F-4D97-AF65-F5344CB8AC3E}">
        <p14:creationId xmlns:p14="http://schemas.microsoft.com/office/powerpoint/2010/main" val="1314920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C80327-FFAC-4CB4-929D-8E6949D2DD3E}"/>
              </a:ext>
            </a:extLst>
          </p:cNvPr>
          <p:cNvSpPr txBox="1"/>
          <p:nvPr/>
        </p:nvSpPr>
        <p:spPr>
          <a:xfrm>
            <a:off x="2011029" y="333163"/>
            <a:ext cx="1818017" cy="523220"/>
          </a:xfrm>
          <a:prstGeom prst="rect">
            <a:avLst/>
          </a:prstGeom>
          <a:solidFill>
            <a:schemeClr val="accent4">
              <a:lumMod val="20000"/>
              <a:lumOff val="80000"/>
            </a:schemeClr>
          </a:solidFill>
          <a:ln>
            <a:solidFill>
              <a:srgbClr val="002060"/>
            </a:solidFill>
          </a:ln>
        </p:spPr>
        <p:txBody>
          <a:bodyPr wrap="square" rtlCol="0">
            <a:spAutoFit/>
          </a:bodyPr>
          <a:lstStyle/>
          <a:p>
            <a:r>
              <a:rPr lang="en-US" sz="2800" b="1" dirty="0">
                <a:solidFill>
                  <a:schemeClr val="tx1">
                    <a:lumMod val="95000"/>
                    <a:lumOff val="5000"/>
                  </a:schemeClr>
                </a:solidFill>
                <a:latin typeface="TimesNewRomanPSMT"/>
              </a:rPr>
              <a:t> Prefixes</a:t>
            </a:r>
          </a:p>
        </p:txBody>
      </p:sp>
      <p:sp>
        <p:nvSpPr>
          <p:cNvPr id="7" name="TextBox 6">
            <a:extLst>
              <a:ext uri="{FF2B5EF4-FFF2-40B4-BE49-F238E27FC236}">
                <a16:creationId xmlns:a16="http://schemas.microsoft.com/office/drawing/2014/main" id="{6C997275-1BFA-4A17-B806-0665EDF11B03}"/>
              </a:ext>
            </a:extLst>
          </p:cNvPr>
          <p:cNvSpPr txBox="1"/>
          <p:nvPr/>
        </p:nvSpPr>
        <p:spPr>
          <a:xfrm>
            <a:off x="564830" y="963955"/>
            <a:ext cx="5038728" cy="5262979"/>
          </a:xfrm>
          <a:prstGeom prst="rect">
            <a:avLst/>
          </a:prstGeom>
          <a:solidFill>
            <a:schemeClr val="accent2">
              <a:lumMod val="20000"/>
              <a:lumOff val="80000"/>
            </a:schemeClr>
          </a:solidFill>
          <a:ln>
            <a:solidFill>
              <a:srgbClr val="002060"/>
            </a:solidFill>
          </a:ln>
        </p:spPr>
        <p:txBody>
          <a:bodyPr wrap="square" rtlCol="0">
            <a:spAutoFit/>
          </a:bodyPr>
          <a:lstStyle/>
          <a:p>
            <a:pPr lvl="0"/>
            <a:r>
              <a:rPr lang="en-US" sz="2800" b="1" dirty="0">
                <a:solidFill>
                  <a:srgbClr val="002060"/>
                </a:solidFill>
                <a:latin typeface="TimesNewRomanPSMT"/>
              </a:rPr>
              <a:t>En= enjoy/enlarge/ encourage</a:t>
            </a:r>
          </a:p>
          <a:p>
            <a:pPr lvl="0"/>
            <a:r>
              <a:rPr lang="en-US" sz="2800" b="1" dirty="0">
                <a:solidFill>
                  <a:srgbClr val="002060"/>
                </a:solidFill>
                <a:latin typeface="TimesNewRomanPSMT"/>
              </a:rPr>
              <a:t>Mis= misbehave</a:t>
            </a:r>
          </a:p>
          <a:p>
            <a:pPr lvl="0"/>
            <a:r>
              <a:rPr lang="en-US" sz="2800" b="1" dirty="0">
                <a:solidFill>
                  <a:srgbClr val="002060"/>
                </a:solidFill>
                <a:latin typeface="TimesNewRomanPSMT"/>
              </a:rPr>
              <a:t>Pre= prefix/ prepaid</a:t>
            </a:r>
          </a:p>
          <a:p>
            <a:pPr lvl="0"/>
            <a:r>
              <a:rPr lang="en-US" sz="2800" b="1" dirty="0">
                <a:solidFill>
                  <a:srgbClr val="002060"/>
                </a:solidFill>
                <a:latin typeface="TimesNewRomanPSMT"/>
              </a:rPr>
              <a:t>Re= retake/ rearrange</a:t>
            </a:r>
          </a:p>
          <a:p>
            <a:pPr lvl="0"/>
            <a:r>
              <a:rPr lang="en-US" sz="2800" b="1" dirty="0">
                <a:solidFill>
                  <a:srgbClr val="002060"/>
                </a:solidFill>
                <a:latin typeface="TimesNewRomanPSMT"/>
              </a:rPr>
              <a:t>Anti- antiparty</a:t>
            </a:r>
          </a:p>
          <a:p>
            <a:r>
              <a:rPr lang="en-US" sz="2800" b="1" dirty="0">
                <a:solidFill>
                  <a:srgbClr val="002060"/>
                </a:solidFill>
                <a:latin typeface="TimesNewRomanPSMT"/>
              </a:rPr>
              <a:t>Non= Nongovernment</a:t>
            </a:r>
          </a:p>
          <a:p>
            <a:r>
              <a:rPr lang="en-US" sz="2800" b="1" dirty="0">
                <a:solidFill>
                  <a:srgbClr val="002060"/>
                </a:solidFill>
                <a:latin typeface="TimesNewRomanPSMT"/>
              </a:rPr>
              <a:t>Un= unlucky/ Unhappy</a:t>
            </a:r>
          </a:p>
          <a:p>
            <a:r>
              <a:rPr lang="en-US" sz="2800" b="1" dirty="0">
                <a:solidFill>
                  <a:srgbClr val="002060"/>
                </a:solidFill>
                <a:latin typeface="TimesNewRomanPSMT"/>
              </a:rPr>
              <a:t>Sub= sublet/ sub-ordinate</a:t>
            </a:r>
          </a:p>
          <a:p>
            <a:r>
              <a:rPr lang="en-US" sz="2800" b="1" dirty="0">
                <a:solidFill>
                  <a:srgbClr val="002060"/>
                </a:solidFill>
                <a:latin typeface="TimesNewRomanPSMT"/>
              </a:rPr>
              <a:t>Co= co-operation</a:t>
            </a:r>
          </a:p>
          <a:p>
            <a:r>
              <a:rPr lang="en-US" sz="2800" b="1" dirty="0">
                <a:solidFill>
                  <a:srgbClr val="002060"/>
                </a:solidFill>
                <a:latin typeface="TimesNewRomanPSMT"/>
              </a:rPr>
              <a:t>Ex= Ex-chairman</a:t>
            </a:r>
          </a:p>
          <a:p>
            <a:r>
              <a:rPr lang="en-US" sz="2800" b="1" dirty="0">
                <a:solidFill>
                  <a:srgbClr val="002060"/>
                </a:solidFill>
                <a:latin typeface="TimesNewRomanPSMT"/>
              </a:rPr>
              <a:t>Al= already/always</a:t>
            </a:r>
          </a:p>
          <a:p>
            <a:r>
              <a:rPr lang="en-US" sz="2800" b="1" dirty="0" err="1">
                <a:solidFill>
                  <a:srgbClr val="002060"/>
                </a:solidFill>
                <a:latin typeface="TimesNewRomanPSMT"/>
              </a:rPr>
              <a:t>Im</a:t>
            </a:r>
            <a:r>
              <a:rPr lang="en-US" sz="2800" b="1" dirty="0">
                <a:solidFill>
                  <a:srgbClr val="002060"/>
                </a:solidFill>
                <a:latin typeface="TimesNewRomanPSMT"/>
              </a:rPr>
              <a:t>= impossible/ immortal</a:t>
            </a:r>
          </a:p>
        </p:txBody>
      </p:sp>
      <p:sp>
        <p:nvSpPr>
          <p:cNvPr id="8" name="TextBox 7">
            <a:extLst>
              <a:ext uri="{FF2B5EF4-FFF2-40B4-BE49-F238E27FC236}">
                <a16:creationId xmlns:a16="http://schemas.microsoft.com/office/drawing/2014/main" id="{740E6DEA-69C9-4570-AE07-B1E7A32FEFBC}"/>
              </a:ext>
            </a:extLst>
          </p:cNvPr>
          <p:cNvSpPr txBox="1"/>
          <p:nvPr/>
        </p:nvSpPr>
        <p:spPr>
          <a:xfrm>
            <a:off x="7453945" y="133897"/>
            <a:ext cx="1818017" cy="523220"/>
          </a:xfrm>
          <a:prstGeom prst="rect">
            <a:avLst/>
          </a:prstGeom>
          <a:solidFill>
            <a:schemeClr val="accent4">
              <a:lumMod val="20000"/>
              <a:lumOff val="80000"/>
            </a:schemeClr>
          </a:solidFill>
          <a:ln>
            <a:solidFill>
              <a:srgbClr val="002060"/>
            </a:solidFill>
          </a:ln>
        </p:spPr>
        <p:txBody>
          <a:bodyPr wrap="square" rtlCol="0">
            <a:spAutoFit/>
          </a:bodyPr>
          <a:lstStyle/>
          <a:p>
            <a:r>
              <a:rPr lang="en-US" sz="2800" b="1" dirty="0">
                <a:solidFill>
                  <a:schemeClr val="tx1">
                    <a:lumMod val="95000"/>
                    <a:lumOff val="5000"/>
                  </a:schemeClr>
                </a:solidFill>
                <a:latin typeface="TimesNewRomanPSMT"/>
              </a:rPr>
              <a:t> Suffixes</a:t>
            </a:r>
          </a:p>
        </p:txBody>
      </p:sp>
      <p:sp>
        <p:nvSpPr>
          <p:cNvPr id="9" name="TextBox 8">
            <a:extLst>
              <a:ext uri="{FF2B5EF4-FFF2-40B4-BE49-F238E27FC236}">
                <a16:creationId xmlns:a16="http://schemas.microsoft.com/office/drawing/2014/main" id="{3E384811-6158-412F-89A7-E61FB589C0FD}"/>
              </a:ext>
            </a:extLst>
          </p:cNvPr>
          <p:cNvSpPr txBox="1"/>
          <p:nvPr/>
        </p:nvSpPr>
        <p:spPr>
          <a:xfrm>
            <a:off x="6464620" y="856383"/>
            <a:ext cx="5162550" cy="5632311"/>
          </a:xfrm>
          <a:prstGeom prst="rect">
            <a:avLst/>
          </a:prstGeom>
          <a:solidFill>
            <a:schemeClr val="accent4">
              <a:lumMod val="20000"/>
              <a:lumOff val="80000"/>
            </a:schemeClr>
          </a:solidFill>
          <a:ln>
            <a:solidFill>
              <a:srgbClr val="002060"/>
            </a:solidFill>
          </a:ln>
        </p:spPr>
        <p:txBody>
          <a:bodyPr wrap="square" rtlCol="0">
            <a:spAutoFit/>
          </a:bodyPr>
          <a:lstStyle/>
          <a:p>
            <a:r>
              <a:rPr lang="en-US" sz="2400" b="1" dirty="0">
                <a:solidFill>
                  <a:srgbClr val="002060"/>
                </a:solidFill>
                <a:latin typeface="TimesNewRomanPSMT"/>
              </a:rPr>
              <a:t>s= books/pens</a:t>
            </a:r>
          </a:p>
          <a:p>
            <a:r>
              <a:rPr lang="en-US" sz="2400" b="1" dirty="0">
                <a:solidFill>
                  <a:srgbClr val="002060"/>
                </a:solidFill>
                <a:latin typeface="TimesNewRomanPSMT"/>
              </a:rPr>
              <a:t>es= goes/ potatoes </a:t>
            </a:r>
          </a:p>
          <a:p>
            <a:r>
              <a:rPr lang="en-US" sz="2400" b="1" dirty="0" err="1">
                <a:solidFill>
                  <a:srgbClr val="002060"/>
                </a:solidFill>
                <a:latin typeface="TimesNewRomanPSMT"/>
              </a:rPr>
              <a:t>sive</a:t>
            </a:r>
            <a:r>
              <a:rPr lang="en-US" sz="2400" b="1" dirty="0">
                <a:solidFill>
                  <a:srgbClr val="002060"/>
                </a:solidFill>
                <a:latin typeface="TimesNewRomanPSMT"/>
              </a:rPr>
              <a:t>= aggressive/ progressive</a:t>
            </a:r>
          </a:p>
          <a:p>
            <a:r>
              <a:rPr lang="en-US" sz="2400" b="1" dirty="0" err="1">
                <a:solidFill>
                  <a:srgbClr val="002060"/>
                </a:solidFill>
                <a:latin typeface="TimesNewRomanPSMT"/>
              </a:rPr>
              <a:t>ful</a:t>
            </a:r>
            <a:r>
              <a:rPr lang="en-US" sz="2400" b="1" dirty="0">
                <a:solidFill>
                  <a:srgbClr val="002060"/>
                </a:solidFill>
                <a:latin typeface="TimesNewRomanPSMT"/>
              </a:rPr>
              <a:t>= useful /beautiful</a:t>
            </a:r>
          </a:p>
          <a:p>
            <a:r>
              <a:rPr lang="en-US" sz="2400" b="1" dirty="0">
                <a:solidFill>
                  <a:srgbClr val="002060"/>
                </a:solidFill>
                <a:latin typeface="TimesNewRomanPSMT"/>
              </a:rPr>
              <a:t>Able= capable/readable</a:t>
            </a:r>
          </a:p>
          <a:p>
            <a:r>
              <a:rPr lang="en-US" sz="2400" b="1" dirty="0">
                <a:solidFill>
                  <a:srgbClr val="002060"/>
                </a:solidFill>
                <a:latin typeface="TimesNewRomanPSMT"/>
              </a:rPr>
              <a:t> </a:t>
            </a:r>
            <a:r>
              <a:rPr lang="en-US" sz="2400" b="1" dirty="0" err="1">
                <a:solidFill>
                  <a:srgbClr val="002060"/>
                </a:solidFill>
                <a:latin typeface="TimesNewRomanPSMT"/>
              </a:rPr>
              <a:t>ive</a:t>
            </a:r>
            <a:r>
              <a:rPr lang="en-US" sz="2400" b="1" dirty="0">
                <a:solidFill>
                  <a:srgbClr val="002060"/>
                </a:solidFill>
                <a:latin typeface="TimesNewRomanPSMT"/>
              </a:rPr>
              <a:t>-active/passive</a:t>
            </a:r>
          </a:p>
          <a:p>
            <a:r>
              <a:rPr lang="en-US" sz="2400" b="1" dirty="0">
                <a:solidFill>
                  <a:srgbClr val="002060"/>
                </a:solidFill>
                <a:latin typeface="TimesNewRomanPSMT"/>
              </a:rPr>
              <a:t>al= national/ arrival/approval</a:t>
            </a:r>
          </a:p>
          <a:p>
            <a:r>
              <a:rPr lang="en-US" sz="2400" b="1" dirty="0">
                <a:solidFill>
                  <a:srgbClr val="002060"/>
                </a:solidFill>
                <a:latin typeface="TimesNewRomanPSMT"/>
              </a:rPr>
              <a:t>ness= kindness/fitness</a:t>
            </a:r>
          </a:p>
          <a:p>
            <a:r>
              <a:rPr lang="en-US" sz="2400" b="1" dirty="0">
                <a:solidFill>
                  <a:srgbClr val="002060"/>
                </a:solidFill>
                <a:latin typeface="TimesNewRomanPSMT"/>
              </a:rPr>
              <a:t>less= helpless/ </a:t>
            </a:r>
            <a:r>
              <a:rPr lang="en-US" sz="2400" b="1" dirty="0" err="1">
                <a:solidFill>
                  <a:srgbClr val="002060"/>
                </a:solidFill>
                <a:latin typeface="TimesNewRomanPSMT"/>
              </a:rPr>
              <a:t>colourless</a:t>
            </a:r>
            <a:endParaRPr lang="en-US" sz="2400" b="1" dirty="0">
              <a:solidFill>
                <a:srgbClr val="002060"/>
              </a:solidFill>
              <a:latin typeface="TimesNewRomanPSMT"/>
            </a:endParaRPr>
          </a:p>
          <a:p>
            <a:r>
              <a:rPr lang="en-US" sz="2400" b="1" dirty="0">
                <a:solidFill>
                  <a:srgbClr val="002060"/>
                </a:solidFill>
                <a:latin typeface="TimesNewRomanPSMT"/>
              </a:rPr>
              <a:t>ed= verified/purified</a:t>
            </a:r>
          </a:p>
          <a:p>
            <a:r>
              <a:rPr lang="en-US" sz="2400" b="1" dirty="0">
                <a:solidFill>
                  <a:srgbClr val="002060"/>
                </a:solidFill>
                <a:latin typeface="TimesNewRomanPSMT"/>
              </a:rPr>
              <a:t>one = everyone/someone/</a:t>
            </a:r>
          </a:p>
          <a:p>
            <a:r>
              <a:rPr lang="en-US" sz="2400" b="1" dirty="0">
                <a:solidFill>
                  <a:srgbClr val="002060"/>
                </a:solidFill>
                <a:latin typeface="TimesNewRomanPSMT"/>
              </a:rPr>
              <a:t>Re = retake/ rearrange</a:t>
            </a:r>
          </a:p>
          <a:p>
            <a:r>
              <a:rPr lang="en-US" sz="2400" b="1" dirty="0">
                <a:solidFill>
                  <a:srgbClr val="002060"/>
                </a:solidFill>
                <a:latin typeface="TimesNewRomanPSMT"/>
              </a:rPr>
              <a:t>anti- antiparty</a:t>
            </a:r>
          </a:p>
          <a:p>
            <a:r>
              <a:rPr lang="en-US" sz="2400" b="1" dirty="0">
                <a:solidFill>
                  <a:srgbClr val="002060"/>
                </a:solidFill>
                <a:latin typeface="TimesNewRomanPSMT"/>
              </a:rPr>
              <a:t>ance =importance</a:t>
            </a:r>
          </a:p>
          <a:p>
            <a:r>
              <a:rPr lang="en-US" sz="2400" b="1" dirty="0">
                <a:solidFill>
                  <a:srgbClr val="002060"/>
                </a:solidFill>
                <a:latin typeface="TimesNewRomanPSMT"/>
              </a:rPr>
              <a:t>tice =justice /notice</a:t>
            </a:r>
          </a:p>
        </p:txBody>
      </p:sp>
    </p:spTree>
    <p:extLst>
      <p:ext uri="{BB962C8B-B14F-4D97-AF65-F5344CB8AC3E}">
        <p14:creationId xmlns:p14="http://schemas.microsoft.com/office/powerpoint/2010/main" val="2907963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72F882-B1B2-4D5D-AB81-0FE5A9426B29}"/>
              </a:ext>
            </a:extLst>
          </p:cNvPr>
          <p:cNvSpPr txBox="1"/>
          <p:nvPr/>
        </p:nvSpPr>
        <p:spPr>
          <a:xfrm>
            <a:off x="52388" y="2045572"/>
            <a:ext cx="11830050" cy="2554545"/>
          </a:xfrm>
          <a:prstGeom prst="rect">
            <a:avLst/>
          </a:prstGeom>
          <a:solidFill>
            <a:schemeClr val="accent4">
              <a:lumMod val="20000"/>
              <a:lumOff val="80000"/>
            </a:schemeClr>
          </a:solidFill>
          <a:ln>
            <a:solidFill>
              <a:srgbClr val="002060"/>
            </a:solidFill>
          </a:ln>
        </p:spPr>
        <p:txBody>
          <a:bodyPr wrap="square">
            <a:spAutoFit/>
          </a:bodyPr>
          <a:lstStyle/>
          <a:p>
            <a:pPr algn="l"/>
            <a:r>
              <a:rPr lang="en-GB" sz="3200" b="1" i="0" u="none" strike="noStrike" baseline="0" dirty="0">
                <a:solidFill>
                  <a:srgbClr val="000000"/>
                </a:solidFill>
                <a:latin typeface="TimesNewRomanPSMT"/>
              </a:rPr>
              <a:t>Choose any ten things that you possess/have from the box. Then, in pairs ask and answer the following question to check the similarities between you and your friend. Ask all ten questions. For every similarity, you will get one point. Later share your score with the class. And, appreciate the highest scorer.</a:t>
            </a:r>
            <a:endParaRPr lang="en-US" sz="3200" b="1" dirty="0">
              <a:latin typeface="TimesNewRomanPSMT"/>
            </a:endParaRPr>
          </a:p>
        </p:txBody>
      </p:sp>
      <p:sp>
        <p:nvSpPr>
          <p:cNvPr id="2" name="TextBox 1">
            <a:extLst>
              <a:ext uri="{FF2B5EF4-FFF2-40B4-BE49-F238E27FC236}">
                <a16:creationId xmlns:a16="http://schemas.microsoft.com/office/drawing/2014/main" id="{1BE6F401-B543-4F4E-939B-8A2774C66CAE}"/>
              </a:ext>
            </a:extLst>
          </p:cNvPr>
          <p:cNvSpPr txBox="1"/>
          <p:nvPr/>
        </p:nvSpPr>
        <p:spPr>
          <a:xfrm>
            <a:off x="5967413" y="5783490"/>
            <a:ext cx="5572125" cy="646331"/>
          </a:xfrm>
          <a:prstGeom prst="rect">
            <a:avLst/>
          </a:prstGeom>
          <a:noFill/>
        </p:spPr>
        <p:txBody>
          <a:bodyPr wrap="square" rtlCol="0">
            <a:spAutoFit/>
          </a:bodyPr>
          <a:lstStyle/>
          <a:p>
            <a:r>
              <a:rPr lang="en-US" sz="3600" dirty="0">
                <a:solidFill>
                  <a:srgbClr val="FF0000"/>
                </a:solidFill>
                <a:latin typeface="TimesNewRomanPS-BoldMT"/>
              </a:rPr>
              <a:t>Follow next page-------</a:t>
            </a:r>
          </a:p>
        </p:txBody>
      </p:sp>
      <p:sp>
        <p:nvSpPr>
          <p:cNvPr id="5" name="TextBox 4">
            <a:extLst>
              <a:ext uri="{FF2B5EF4-FFF2-40B4-BE49-F238E27FC236}">
                <a16:creationId xmlns:a16="http://schemas.microsoft.com/office/drawing/2014/main" id="{C28EA256-F384-F370-C8A2-E000E737E980}"/>
              </a:ext>
            </a:extLst>
          </p:cNvPr>
          <p:cNvSpPr txBox="1"/>
          <p:nvPr/>
        </p:nvSpPr>
        <p:spPr>
          <a:xfrm>
            <a:off x="1318114" y="549841"/>
            <a:ext cx="9917722" cy="646331"/>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TimesNewRomanPSMT"/>
                <a:ea typeface="+mn-ea"/>
                <a:cs typeface="+mn-cs"/>
              </a:rPr>
              <a:t>2.7 Time to play a game! (Every pair is a group)</a:t>
            </a:r>
          </a:p>
        </p:txBody>
      </p:sp>
    </p:spTree>
    <p:extLst>
      <p:ext uri="{BB962C8B-B14F-4D97-AF65-F5344CB8AC3E}">
        <p14:creationId xmlns:p14="http://schemas.microsoft.com/office/powerpoint/2010/main" val="6411305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795DC-10FD-4CFA-B0EA-57FDFE582B67}"/>
              </a:ext>
            </a:extLst>
          </p:cNvPr>
          <p:cNvSpPr txBox="1"/>
          <p:nvPr/>
        </p:nvSpPr>
        <p:spPr>
          <a:xfrm>
            <a:off x="280548" y="333888"/>
            <a:ext cx="11630904" cy="1477328"/>
          </a:xfrm>
          <a:prstGeom prst="rect">
            <a:avLst/>
          </a:prstGeom>
          <a:solidFill>
            <a:srgbClr val="002060"/>
          </a:solidFill>
        </p:spPr>
        <p:txBody>
          <a:bodyPr wrap="square">
            <a:spAutoFit/>
          </a:bodyPr>
          <a:lstStyle/>
          <a:p>
            <a:pPr algn="l"/>
            <a:r>
              <a:rPr lang="en-GB" sz="3000" b="1" i="0" u="none" strike="noStrike" baseline="0" dirty="0">
                <a:solidFill>
                  <a:schemeClr val="bg1"/>
                </a:solidFill>
                <a:latin typeface="TimesNewRomanPS-BoldMT"/>
              </a:rPr>
              <a:t>Question: Do you eat vegetables?</a:t>
            </a:r>
          </a:p>
          <a:p>
            <a:pPr algn="l"/>
            <a:r>
              <a:rPr lang="en-GB" sz="3000" b="1" i="0" u="none" strike="noStrike" baseline="0" dirty="0">
                <a:solidFill>
                  <a:schemeClr val="bg1"/>
                </a:solidFill>
                <a:latin typeface="TimesNewRomanPS-BoldMT"/>
              </a:rPr>
              <a:t>Answer: Yes, I do. Or, No, I don’t. (If yes, your group will get one point)</a:t>
            </a:r>
            <a:endParaRPr lang="en-US" sz="3000" b="1" dirty="0">
              <a:solidFill>
                <a:schemeClr val="bg1"/>
              </a:solidFill>
              <a:latin typeface="TimesNewRomanPS-BoldMT"/>
            </a:endParaRPr>
          </a:p>
        </p:txBody>
      </p:sp>
      <p:graphicFrame>
        <p:nvGraphicFramePr>
          <p:cNvPr id="3" name="Table 2">
            <a:extLst>
              <a:ext uri="{FF2B5EF4-FFF2-40B4-BE49-F238E27FC236}">
                <a16:creationId xmlns:a16="http://schemas.microsoft.com/office/drawing/2014/main" id="{4386EB6A-82BE-3D6D-37AD-F750E46C17EA}"/>
              </a:ext>
            </a:extLst>
          </p:cNvPr>
          <p:cNvGraphicFramePr>
            <a:graphicFrameLocks noGrp="1"/>
          </p:cNvGraphicFramePr>
          <p:nvPr>
            <p:extLst>
              <p:ext uri="{D42A27DB-BD31-4B8C-83A1-F6EECF244321}">
                <p14:modId xmlns:p14="http://schemas.microsoft.com/office/powerpoint/2010/main" val="1077987632"/>
              </p:ext>
            </p:extLst>
          </p:nvPr>
        </p:nvGraphicFramePr>
        <p:xfrm>
          <a:off x="280547" y="2004061"/>
          <a:ext cx="11630905" cy="4525107"/>
        </p:xfrm>
        <a:graphic>
          <a:graphicData uri="http://schemas.openxmlformats.org/drawingml/2006/table">
            <a:tbl>
              <a:tblPr firstRow="1" bandRow="1">
                <a:tableStyleId>{5C22544A-7EE6-4342-B048-85BDC9FD1C3A}</a:tableStyleId>
              </a:tblPr>
              <a:tblGrid>
                <a:gridCol w="2326181">
                  <a:extLst>
                    <a:ext uri="{9D8B030D-6E8A-4147-A177-3AD203B41FA5}">
                      <a16:colId xmlns:a16="http://schemas.microsoft.com/office/drawing/2014/main" val="3337649901"/>
                    </a:ext>
                  </a:extLst>
                </a:gridCol>
                <a:gridCol w="2326181">
                  <a:extLst>
                    <a:ext uri="{9D8B030D-6E8A-4147-A177-3AD203B41FA5}">
                      <a16:colId xmlns:a16="http://schemas.microsoft.com/office/drawing/2014/main" val="2076630548"/>
                    </a:ext>
                  </a:extLst>
                </a:gridCol>
                <a:gridCol w="2326181">
                  <a:extLst>
                    <a:ext uri="{9D8B030D-6E8A-4147-A177-3AD203B41FA5}">
                      <a16:colId xmlns:a16="http://schemas.microsoft.com/office/drawing/2014/main" val="2048953396"/>
                    </a:ext>
                  </a:extLst>
                </a:gridCol>
                <a:gridCol w="2326181">
                  <a:extLst>
                    <a:ext uri="{9D8B030D-6E8A-4147-A177-3AD203B41FA5}">
                      <a16:colId xmlns:a16="http://schemas.microsoft.com/office/drawing/2014/main" val="3820437003"/>
                    </a:ext>
                  </a:extLst>
                </a:gridCol>
                <a:gridCol w="2326181">
                  <a:extLst>
                    <a:ext uri="{9D8B030D-6E8A-4147-A177-3AD203B41FA5}">
                      <a16:colId xmlns:a16="http://schemas.microsoft.com/office/drawing/2014/main" val="2001717912"/>
                    </a:ext>
                  </a:extLst>
                </a:gridCol>
              </a:tblGrid>
              <a:tr h="1416147">
                <a:tc>
                  <a:txBody>
                    <a:bodyPr/>
                    <a:lstStyle/>
                    <a:p>
                      <a:r>
                        <a:rPr lang="en-US" sz="2800" b="0" i="0" u="none" strike="noStrike" baseline="0" dirty="0">
                          <a:solidFill>
                            <a:srgbClr val="000000"/>
                          </a:solidFill>
                          <a:latin typeface="Times New Roman" panose="02020603050405020304" pitchFamily="18" charset="0"/>
                          <a:cs typeface="Times New Roman" panose="02020603050405020304" pitchFamily="18" charset="0"/>
                        </a:rPr>
                        <a:t>Eat vegetables </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Do household</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chores</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love to listen to music</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Love playing</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games on the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know how to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swim</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68400922"/>
                  </a:ext>
                </a:extLst>
              </a:tr>
              <a:tr h="1148862">
                <a:tc>
                  <a:txBody>
                    <a:bodyPr/>
                    <a:lstStyle/>
                    <a:p>
                      <a:r>
                        <a:rPr lang="en-US" sz="2800" b="0" i="0" u="none" strike="noStrike" baseline="0" dirty="0">
                          <a:solidFill>
                            <a:srgbClr val="000000"/>
                          </a:solidFill>
                          <a:latin typeface="Times New Roman" panose="02020603050405020304" pitchFamily="18" charset="0"/>
                          <a:cs typeface="Times New Roman" panose="02020603050405020304" pitchFamily="18" charset="0"/>
                        </a:rPr>
                        <a:t>Love sweets </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Do exercise</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regularly</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Favourite subject- English </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Love writing</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more than reading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Like online</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classes more</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than offline</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56716"/>
                  </a:ext>
                </a:extLst>
              </a:tr>
              <a:tr h="1148862">
                <a:tc>
                  <a:txBody>
                    <a:bodyPr/>
                    <a:lstStyle/>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Love group</a:t>
                      </a:r>
                    </a:p>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Work more than</a:t>
                      </a:r>
                    </a:p>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Individual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Walk to school</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Parents or siblings help in doing homework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Have a large</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family</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Love to draw</a:t>
                      </a:r>
                    </a:p>
                    <a:p>
                      <a:pPr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pictures</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531860"/>
                  </a:ext>
                </a:extLst>
              </a:tr>
            </a:tbl>
          </a:graphicData>
        </a:graphic>
      </p:graphicFrame>
    </p:spTree>
    <p:extLst>
      <p:ext uri="{BB962C8B-B14F-4D97-AF65-F5344CB8AC3E}">
        <p14:creationId xmlns:p14="http://schemas.microsoft.com/office/powerpoint/2010/main" val="35592224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0B74348-D429-4798-A298-C6E58F8D3F81}"/>
              </a:ext>
            </a:extLst>
          </p:cNvPr>
          <p:cNvSpPr txBox="1"/>
          <p:nvPr/>
        </p:nvSpPr>
        <p:spPr>
          <a:xfrm>
            <a:off x="2666088" y="353318"/>
            <a:ext cx="6167013" cy="584775"/>
          </a:xfrm>
          <a:prstGeom prst="rect">
            <a:avLst/>
          </a:prstGeom>
          <a:solidFill>
            <a:schemeClr val="accent2">
              <a:lumMod val="20000"/>
              <a:lumOff val="8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NewRomanPS-BoldMT"/>
              </a:rPr>
              <a:t> </a:t>
            </a:r>
            <a:r>
              <a:rPr lang="en-US" sz="2800" b="1" dirty="0">
                <a:latin typeface="TimesNewRomanPS-BoldMT"/>
              </a:rPr>
              <a:t>    </a:t>
            </a:r>
            <a:r>
              <a:rPr lang="en-US" sz="3200" b="1" dirty="0">
                <a:latin typeface="TimesNewRomanPS-BoldMT"/>
              </a:rPr>
              <a:t>Playing game with friend.</a:t>
            </a:r>
            <a:endParaRPr lang="en-US" sz="2800" b="1" dirty="0">
              <a:latin typeface="TimesNewRomanPS-BoldMT"/>
            </a:endParaRPr>
          </a:p>
        </p:txBody>
      </p:sp>
      <p:grpSp>
        <p:nvGrpSpPr>
          <p:cNvPr id="3" name="Group 2">
            <a:extLst>
              <a:ext uri="{FF2B5EF4-FFF2-40B4-BE49-F238E27FC236}">
                <a16:creationId xmlns:a16="http://schemas.microsoft.com/office/drawing/2014/main" id="{D840357C-CC30-4591-B823-812B7296AE3C}"/>
              </a:ext>
            </a:extLst>
          </p:cNvPr>
          <p:cNvGrpSpPr/>
          <p:nvPr/>
        </p:nvGrpSpPr>
        <p:grpSpPr>
          <a:xfrm>
            <a:off x="9578280" y="1558718"/>
            <a:ext cx="2314576" cy="4311650"/>
            <a:chOff x="9720262" y="1432579"/>
            <a:chExt cx="2314576" cy="4311650"/>
          </a:xfrm>
        </p:grpSpPr>
        <p:pic>
          <p:nvPicPr>
            <p:cNvPr id="11" name="Picture 10">
              <a:extLst>
                <a:ext uri="{FF2B5EF4-FFF2-40B4-BE49-F238E27FC236}">
                  <a16:creationId xmlns:a16="http://schemas.microsoft.com/office/drawing/2014/main" id="{65E48BF5-1D9C-4E17-8223-18174446972A}"/>
                </a:ext>
              </a:extLst>
            </p:cNvPr>
            <p:cNvPicPr>
              <a:picLocks noChangeAspect="1"/>
            </p:cNvPicPr>
            <p:nvPr/>
          </p:nvPicPr>
          <p:blipFill rotWithShape="1">
            <a:blip r:embed="rId3">
              <a:extLst>
                <a:ext uri="{28A0092B-C50C-407E-A947-70E740481C1C}">
                  <a14:useLocalDpi xmlns:a14="http://schemas.microsoft.com/office/drawing/2010/main" val="0"/>
                </a:ext>
              </a:extLst>
            </a:blip>
            <a:srcRect l="51988" r="6259"/>
            <a:stretch/>
          </p:blipFill>
          <p:spPr>
            <a:xfrm>
              <a:off x="9720262" y="1432579"/>
              <a:ext cx="2314576" cy="4311650"/>
            </a:xfrm>
            <a:prstGeom prst="rect">
              <a:avLst/>
            </a:prstGeom>
          </p:spPr>
        </p:pic>
        <p:sp>
          <p:nvSpPr>
            <p:cNvPr id="12" name="Rectangle 11">
              <a:extLst>
                <a:ext uri="{FF2B5EF4-FFF2-40B4-BE49-F238E27FC236}">
                  <a16:creationId xmlns:a16="http://schemas.microsoft.com/office/drawing/2014/main" id="{6BF0B6A5-77B0-4A7A-80E9-4DD83F921731}"/>
                </a:ext>
              </a:extLst>
            </p:cNvPr>
            <p:cNvSpPr/>
            <p:nvPr/>
          </p:nvSpPr>
          <p:spPr>
            <a:xfrm>
              <a:off x="9720262" y="4915551"/>
              <a:ext cx="2314576" cy="771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002060"/>
                  </a:solidFill>
                  <a:latin typeface="TimesNewRomanPS-BoldMT"/>
                </a:rPr>
                <a:t>Silvia</a:t>
              </a:r>
            </a:p>
          </p:txBody>
        </p:sp>
      </p:grpSp>
      <p:grpSp>
        <p:nvGrpSpPr>
          <p:cNvPr id="4" name="Group 3">
            <a:extLst>
              <a:ext uri="{FF2B5EF4-FFF2-40B4-BE49-F238E27FC236}">
                <a16:creationId xmlns:a16="http://schemas.microsoft.com/office/drawing/2014/main" id="{2CC865AD-778C-4A7A-8C24-8E495C450AD9}"/>
              </a:ext>
            </a:extLst>
          </p:cNvPr>
          <p:cNvGrpSpPr/>
          <p:nvPr/>
        </p:nvGrpSpPr>
        <p:grpSpPr>
          <a:xfrm>
            <a:off x="378319" y="1501565"/>
            <a:ext cx="2015730" cy="4311650"/>
            <a:chOff x="301227" y="1432579"/>
            <a:chExt cx="2015730" cy="4311650"/>
          </a:xfrm>
        </p:grpSpPr>
        <p:pic>
          <p:nvPicPr>
            <p:cNvPr id="9" name="Picture 8">
              <a:extLst>
                <a:ext uri="{FF2B5EF4-FFF2-40B4-BE49-F238E27FC236}">
                  <a16:creationId xmlns:a16="http://schemas.microsoft.com/office/drawing/2014/main" id="{956969BF-7073-4C51-8FD5-17F8E8D0395B}"/>
                </a:ext>
              </a:extLst>
            </p:cNvPr>
            <p:cNvPicPr>
              <a:picLocks noChangeAspect="1"/>
            </p:cNvPicPr>
            <p:nvPr/>
          </p:nvPicPr>
          <p:blipFill rotWithShape="1">
            <a:blip r:embed="rId3">
              <a:extLst>
                <a:ext uri="{28A0092B-C50C-407E-A947-70E740481C1C}">
                  <a14:useLocalDpi xmlns:a14="http://schemas.microsoft.com/office/drawing/2010/main" val="0"/>
                </a:ext>
              </a:extLst>
            </a:blip>
            <a:srcRect l="13857" r="48730"/>
            <a:stretch/>
          </p:blipFill>
          <p:spPr>
            <a:xfrm>
              <a:off x="301227" y="1432579"/>
              <a:ext cx="1971676" cy="4311650"/>
            </a:xfrm>
            <a:prstGeom prst="rect">
              <a:avLst/>
            </a:prstGeom>
          </p:spPr>
        </p:pic>
        <p:sp>
          <p:nvSpPr>
            <p:cNvPr id="10" name="Rectangle 9">
              <a:extLst>
                <a:ext uri="{FF2B5EF4-FFF2-40B4-BE49-F238E27FC236}">
                  <a16:creationId xmlns:a16="http://schemas.microsoft.com/office/drawing/2014/main" id="{BBC804FA-7175-43EA-B499-B936ABA1B548}"/>
                </a:ext>
              </a:extLst>
            </p:cNvPr>
            <p:cNvSpPr/>
            <p:nvPr/>
          </p:nvSpPr>
          <p:spPr>
            <a:xfrm>
              <a:off x="345281" y="4915550"/>
              <a:ext cx="1971676" cy="771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002060"/>
                  </a:solidFill>
                  <a:latin typeface="TimesNewRomanPS-BoldMT"/>
                </a:rPr>
                <a:t>Sonia</a:t>
              </a:r>
            </a:p>
          </p:txBody>
        </p:sp>
      </p:grpSp>
      <p:sp>
        <p:nvSpPr>
          <p:cNvPr id="5" name="Speech Bubble: Rectangle with Corners Rounded 4">
            <a:extLst>
              <a:ext uri="{FF2B5EF4-FFF2-40B4-BE49-F238E27FC236}">
                <a16:creationId xmlns:a16="http://schemas.microsoft.com/office/drawing/2014/main" id="{1EAE27CC-DD3F-445E-B6AA-A5DBB7FC04E6}"/>
              </a:ext>
            </a:extLst>
          </p:cNvPr>
          <p:cNvSpPr/>
          <p:nvPr/>
        </p:nvSpPr>
        <p:spPr>
          <a:xfrm>
            <a:off x="3207838" y="1297108"/>
            <a:ext cx="4300537" cy="523220"/>
          </a:xfrm>
          <a:prstGeom prst="wedgeRoundRectCallout">
            <a:avLst>
              <a:gd name="adj1" fmla="val -71625"/>
              <a:gd name="adj2" fmla="val 9498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rgbClr val="002060"/>
                </a:solidFill>
                <a:latin typeface="TimesNewRomanPS-BoldMT"/>
              </a:rPr>
              <a:t>Do you eat vegetables?</a:t>
            </a:r>
          </a:p>
        </p:txBody>
      </p:sp>
      <p:sp>
        <p:nvSpPr>
          <p:cNvPr id="6" name="Speech Bubble: Rectangle with Corners Rounded 5">
            <a:extLst>
              <a:ext uri="{FF2B5EF4-FFF2-40B4-BE49-F238E27FC236}">
                <a16:creationId xmlns:a16="http://schemas.microsoft.com/office/drawing/2014/main" id="{928032E5-EDB0-451B-9FA4-4E60BCF5BB95}"/>
              </a:ext>
            </a:extLst>
          </p:cNvPr>
          <p:cNvSpPr/>
          <p:nvPr/>
        </p:nvSpPr>
        <p:spPr>
          <a:xfrm>
            <a:off x="5670606" y="1936053"/>
            <a:ext cx="2738439" cy="412448"/>
          </a:xfrm>
          <a:prstGeom prst="wedgeRoundRectCallout">
            <a:avLst>
              <a:gd name="adj1" fmla="val 88890"/>
              <a:gd name="adj2" fmla="val 8133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rgbClr val="002060"/>
                </a:solidFill>
                <a:latin typeface="TimesNewRomanPS-BoldMT"/>
              </a:rPr>
              <a:t>Yes I do.</a:t>
            </a:r>
          </a:p>
        </p:txBody>
      </p:sp>
      <p:sp>
        <p:nvSpPr>
          <p:cNvPr id="7" name="Speech Bubble: Rectangle with Corners Rounded 6">
            <a:extLst>
              <a:ext uri="{FF2B5EF4-FFF2-40B4-BE49-F238E27FC236}">
                <a16:creationId xmlns:a16="http://schemas.microsoft.com/office/drawing/2014/main" id="{09D5A432-63AA-4B01-97E7-4AA847DD13B7}"/>
              </a:ext>
            </a:extLst>
          </p:cNvPr>
          <p:cNvSpPr/>
          <p:nvPr/>
        </p:nvSpPr>
        <p:spPr>
          <a:xfrm>
            <a:off x="3155193" y="2423298"/>
            <a:ext cx="5253852" cy="412448"/>
          </a:xfrm>
          <a:prstGeom prst="wedgeRoundRectCallout">
            <a:avLst>
              <a:gd name="adj1" fmla="val -64013"/>
              <a:gd name="adj2" fmla="val 2985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a:solidFill>
                  <a:schemeClr val="tx1"/>
                </a:solidFill>
                <a:latin typeface="TimesNewRomanPSMT"/>
              </a:rPr>
              <a:t>Do you do household chores? </a:t>
            </a:r>
            <a:endParaRPr lang="en-US" sz="3200" dirty="0">
              <a:solidFill>
                <a:schemeClr val="tx1"/>
              </a:solidFill>
              <a:latin typeface="TimesNewRomanPS-BoldMT"/>
            </a:endParaRPr>
          </a:p>
        </p:txBody>
      </p:sp>
      <p:sp>
        <p:nvSpPr>
          <p:cNvPr id="8" name="Speech Bubble: Rectangle with Corners Rounded 7">
            <a:extLst>
              <a:ext uri="{FF2B5EF4-FFF2-40B4-BE49-F238E27FC236}">
                <a16:creationId xmlns:a16="http://schemas.microsoft.com/office/drawing/2014/main" id="{F6F575BF-8E32-4180-9454-B2F0D4E1E0CF}"/>
              </a:ext>
            </a:extLst>
          </p:cNvPr>
          <p:cNvSpPr/>
          <p:nvPr/>
        </p:nvSpPr>
        <p:spPr>
          <a:xfrm>
            <a:off x="5453240" y="2859684"/>
            <a:ext cx="3173169" cy="437106"/>
          </a:xfrm>
          <a:prstGeom prst="wedgeRoundRectCallout">
            <a:avLst>
              <a:gd name="adj1" fmla="val 73430"/>
              <a:gd name="adj2" fmla="val -550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a:solidFill>
                  <a:srgbClr val="002060"/>
                </a:solidFill>
                <a:latin typeface="TimesNewRomanPS-BoldMT"/>
              </a:rPr>
              <a:t>Yes I do.</a:t>
            </a:r>
            <a:endParaRPr lang="en-US" sz="3600" dirty="0">
              <a:solidFill>
                <a:srgbClr val="002060"/>
              </a:solidFill>
              <a:latin typeface="TimesNewRomanPS-BoldMT"/>
            </a:endParaRPr>
          </a:p>
        </p:txBody>
      </p:sp>
      <p:sp>
        <p:nvSpPr>
          <p:cNvPr id="13" name="Oval 12">
            <a:extLst>
              <a:ext uri="{FF2B5EF4-FFF2-40B4-BE49-F238E27FC236}">
                <a16:creationId xmlns:a16="http://schemas.microsoft.com/office/drawing/2014/main" id="{650B5164-006B-44CF-9565-4582028A56D8}"/>
              </a:ext>
            </a:extLst>
          </p:cNvPr>
          <p:cNvSpPr/>
          <p:nvPr/>
        </p:nvSpPr>
        <p:spPr>
          <a:xfrm>
            <a:off x="7757625" y="1704462"/>
            <a:ext cx="1737571" cy="467595"/>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NewRomanPS-BoldMT"/>
              </a:rPr>
              <a:t>1 point</a:t>
            </a:r>
          </a:p>
        </p:txBody>
      </p:sp>
      <p:sp>
        <p:nvSpPr>
          <p:cNvPr id="14" name="Oval 13">
            <a:extLst>
              <a:ext uri="{FF2B5EF4-FFF2-40B4-BE49-F238E27FC236}">
                <a16:creationId xmlns:a16="http://schemas.microsoft.com/office/drawing/2014/main" id="{C0AB3253-8F29-4263-BDA2-ECDDF69C705E}"/>
              </a:ext>
            </a:extLst>
          </p:cNvPr>
          <p:cNvSpPr/>
          <p:nvPr/>
        </p:nvSpPr>
        <p:spPr>
          <a:xfrm>
            <a:off x="8233559" y="2961405"/>
            <a:ext cx="1737571" cy="467595"/>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NewRomanPS-BoldMT"/>
              </a:rPr>
              <a:t>1 point</a:t>
            </a:r>
          </a:p>
        </p:txBody>
      </p:sp>
      <p:sp>
        <p:nvSpPr>
          <p:cNvPr id="15" name="Speech Bubble: Rectangle with Corners Rounded 14">
            <a:extLst>
              <a:ext uri="{FF2B5EF4-FFF2-40B4-BE49-F238E27FC236}">
                <a16:creationId xmlns:a16="http://schemas.microsoft.com/office/drawing/2014/main" id="{78A81AC7-F065-4208-A96D-2C614B011303}"/>
              </a:ext>
            </a:extLst>
          </p:cNvPr>
          <p:cNvSpPr/>
          <p:nvPr/>
        </p:nvSpPr>
        <p:spPr>
          <a:xfrm>
            <a:off x="3061393" y="3451166"/>
            <a:ext cx="5771708" cy="412448"/>
          </a:xfrm>
          <a:prstGeom prst="wedgeRoundRectCallout">
            <a:avLst>
              <a:gd name="adj1" fmla="val -64013"/>
              <a:gd name="adj2" fmla="val 2985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a:solidFill>
                  <a:schemeClr val="tx1"/>
                </a:solidFill>
                <a:latin typeface="TimesNewRomanPSMT"/>
              </a:rPr>
              <a:t>Do you love to listen to music? </a:t>
            </a:r>
            <a:endParaRPr lang="en-US" sz="3200" dirty="0">
              <a:solidFill>
                <a:schemeClr val="tx1"/>
              </a:solidFill>
              <a:latin typeface="TimesNewRomanPS-BoldMT"/>
            </a:endParaRPr>
          </a:p>
        </p:txBody>
      </p:sp>
      <p:sp>
        <p:nvSpPr>
          <p:cNvPr id="16" name="Speech Bubble: Rectangle with Corners Rounded 15">
            <a:extLst>
              <a:ext uri="{FF2B5EF4-FFF2-40B4-BE49-F238E27FC236}">
                <a16:creationId xmlns:a16="http://schemas.microsoft.com/office/drawing/2014/main" id="{FFDF2A07-D8ED-47FD-825E-3980CE35BD99}"/>
              </a:ext>
            </a:extLst>
          </p:cNvPr>
          <p:cNvSpPr/>
          <p:nvPr/>
        </p:nvSpPr>
        <p:spPr>
          <a:xfrm>
            <a:off x="5235876" y="4212578"/>
            <a:ext cx="3173169" cy="437106"/>
          </a:xfrm>
          <a:prstGeom prst="wedgeRoundRectCallout">
            <a:avLst>
              <a:gd name="adj1" fmla="val 73430"/>
              <a:gd name="adj2" fmla="val -550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dirty="0">
                <a:solidFill>
                  <a:srgbClr val="002060"/>
                </a:solidFill>
                <a:latin typeface="TimesNewRomanPS-BoldMT"/>
              </a:rPr>
              <a:t>No I don’t.</a:t>
            </a:r>
          </a:p>
        </p:txBody>
      </p:sp>
      <p:sp>
        <p:nvSpPr>
          <p:cNvPr id="17" name="Oval 16">
            <a:extLst>
              <a:ext uri="{FF2B5EF4-FFF2-40B4-BE49-F238E27FC236}">
                <a16:creationId xmlns:a16="http://schemas.microsoft.com/office/drawing/2014/main" id="{B723D475-989B-4789-887F-07B5E933627C}"/>
              </a:ext>
            </a:extLst>
          </p:cNvPr>
          <p:cNvSpPr/>
          <p:nvPr/>
        </p:nvSpPr>
        <p:spPr>
          <a:xfrm>
            <a:off x="8016195" y="4344017"/>
            <a:ext cx="1737571" cy="467595"/>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NewRomanPS-BoldMT"/>
              </a:rPr>
              <a:t>0 point</a:t>
            </a:r>
          </a:p>
        </p:txBody>
      </p:sp>
    </p:spTree>
    <p:extLst>
      <p:ext uri="{BB962C8B-B14F-4D97-AF65-F5344CB8AC3E}">
        <p14:creationId xmlns:p14="http://schemas.microsoft.com/office/powerpoint/2010/main" val="3824649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1+#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9F3B4B1-3B47-4428-9E84-8CE78C3FDCF2}"/>
              </a:ext>
            </a:extLst>
          </p:cNvPr>
          <p:cNvSpPr txBox="1"/>
          <p:nvPr/>
        </p:nvSpPr>
        <p:spPr>
          <a:xfrm>
            <a:off x="647104" y="336114"/>
            <a:ext cx="11234738" cy="4031873"/>
          </a:xfrm>
          <a:prstGeom prst="rect">
            <a:avLst/>
          </a:prstGeom>
          <a:solidFill>
            <a:schemeClr val="accent4">
              <a:lumMod val="20000"/>
              <a:lumOff val="80000"/>
            </a:schemeClr>
          </a:solidFill>
          <a:ln w="12700">
            <a:solidFill>
              <a:schemeClr val="tx1"/>
            </a:solidFill>
          </a:ln>
        </p:spPr>
        <p:txBody>
          <a:bodyPr wrap="square">
            <a:spAutoFit/>
          </a:bodyPr>
          <a:lstStyle/>
          <a:p>
            <a:pPr algn="ctr"/>
            <a:r>
              <a:rPr lang="en-GB" sz="3200" b="1" i="1" dirty="0">
                <a:solidFill>
                  <a:srgbClr val="000000"/>
                </a:solidFill>
                <a:latin typeface="Monotype Corsiva" panose="03010101010201010101" pitchFamily="66" charset="0"/>
              </a:rPr>
              <a:t>The focus of this unit is on </a:t>
            </a:r>
            <a:endParaRPr lang="en-GB" sz="3200" b="1" dirty="0">
              <a:solidFill>
                <a:srgbClr val="000000"/>
              </a:solidFill>
              <a:latin typeface="Monotype Corsiva" panose="03010101010201010101" pitchFamily="66" charset="0"/>
            </a:endParaRPr>
          </a:p>
          <a:p>
            <a:r>
              <a:rPr lang="en-GB" sz="3200" i="1" dirty="0">
                <a:solidFill>
                  <a:srgbClr val="000000"/>
                </a:solidFill>
                <a:latin typeface="Monotype Corsiva" panose="03010101010201010101" pitchFamily="66" charset="0"/>
              </a:rPr>
              <a:t>Competency 2: </a:t>
            </a:r>
            <a:r>
              <a:rPr lang="en-GB" sz="3200" b="1" dirty="0">
                <a:solidFill>
                  <a:srgbClr val="000000"/>
                </a:solidFill>
                <a:latin typeface="Times New Roman" panose="02020603050405020304" pitchFamily="18" charset="0"/>
              </a:rPr>
              <a:t>Ability to recognize and transform different sentence structures. </a:t>
            </a:r>
            <a:endParaRPr lang="en-GB" sz="3200" dirty="0">
              <a:solidFill>
                <a:srgbClr val="000000"/>
              </a:solidFill>
              <a:latin typeface="Times New Roman" panose="02020603050405020304" pitchFamily="18" charset="0"/>
            </a:endParaRPr>
          </a:p>
          <a:p>
            <a:pPr algn="just"/>
            <a:r>
              <a:rPr lang="en-US" sz="3200" i="1" dirty="0">
                <a:solidFill>
                  <a:srgbClr val="000000"/>
                </a:solidFill>
                <a:latin typeface="Monotype Corsiva" panose="03010101010201010101" pitchFamily="66" charset="0"/>
              </a:rPr>
              <a:t>Therefore, in this unit </a:t>
            </a:r>
            <a:endParaRPr lang="en-US" sz="3200" dirty="0">
              <a:solidFill>
                <a:srgbClr val="000000"/>
              </a:solidFill>
              <a:latin typeface="Monotype Corsiva" panose="03010101010201010101" pitchFamily="66" charset="0"/>
            </a:endParaRPr>
          </a:p>
          <a:p>
            <a:pPr algn="just"/>
            <a:r>
              <a:rPr lang="en-GB" sz="3200" b="1" i="1" dirty="0">
                <a:solidFill>
                  <a:srgbClr val="000000"/>
                </a:solidFill>
                <a:latin typeface="Times New Roman" panose="02020603050405020304" pitchFamily="18" charset="0"/>
              </a:rPr>
              <a:t>SS will go through the experience of identifying different sentence structures and will transform sentences from one form to another in relation to the purpose.</a:t>
            </a:r>
          </a:p>
          <a:p>
            <a:pPr algn="just"/>
            <a:r>
              <a:rPr lang="en-GB" sz="3200" b="1" i="1" u="none" strike="noStrike" dirty="0">
                <a:solidFill>
                  <a:srgbClr val="000000"/>
                </a:solidFill>
                <a:latin typeface="Times New Roman" panose="02020603050405020304" pitchFamily="18" charset="0"/>
                <a:cs typeface="Times New Roman" panose="02020603050405020304" pitchFamily="18" charset="0"/>
              </a:rPr>
              <a:t>                  </a:t>
            </a:r>
            <a:r>
              <a:rPr lang="en-GB" sz="3200" b="1" i="0" u="none" strike="noStrike" baseline="0" dirty="0">
                <a:solidFill>
                  <a:srgbClr val="000000"/>
                </a:solidFill>
                <a:latin typeface="Times New Roman" panose="02020603050405020304" pitchFamily="18" charset="0"/>
                <a:cs typeface="Times New Roman" panose="02020603050405020304" pitchFamily="18" charset="0"/>
              </a:rPr>
              <a:t>(Grammar –prefixes &amp; suffixes)</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3FFA542-C16B-4BD9-BF2F-DE9202ABC06C}"/>
              </a:ext>
            </a:extLst>
          </p:cNvPr>
          <p:cNvSpPr txBox="1"/>
          <p:nvPr/>
        </p:nvSpPr>
        <p:spPr>
          <a:xfrm>
            <a:off x="630435" y="4761882"/>
            <a:ext cx="10931129" cy="1569660"/>
          </a:xfrm>
          <a:prstGeom prst="rect">
            <a:avLst/>
          </a:prstGeom>
          <a:solidFill>
            <a:schemeClr val="accent4">
              <a:lumMod val="20000"/>
              <a:lumOff val="80000"/>
            </a:schemeClr>
          </a:solidFill>
          <a:ln w="12700">
            <a:solidFill>
              <a:schemeClr val="tx1"/>
            </a:solidFill>
          </a:ln>
        </p:spPr>
        <p:txBody>
          <a:bodyPr wrap="square">
            <a:spAutoFit/>
          </a:bodyPr>
          <a:lstStyle/>
          <a:p>
            <a:pPr algn="ctr"/>
            <a:r>
              <a:rPr lang="en-GB" sz="3200" i="1" dirty="0">
                <a:solidFill>
                  <a:srgbClr val="000000"/>
                </a:solidFill>
                <a:latin typeface="Times New Roman" panose="02020603050405020304" pitchFamily="18" charset="0"/>
                <a:cs typeface="Times New Roman" panose="02020603050405020304" pitchFamily="18" charset="0"/>
              </a:rPr>
              <a:t>This content is very large. Honourable teachers will run activities according to TG and follow the time allocation in your school routine. </a:t>
            </a:r>
            <a:endParaRPr lang="en-GB" sz="32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5901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0B74348-D429-4798-A298-C6E58F8D3F81}"/>
              </a:ext>
            </a:extLst>
          </p:cNvPr>
          <p:cNvSpPr txBox="1"/>
          <p:nvPr/>
        </p:nvSpPr>
        <p:spPr>
          <a:xfrm>
            <a:off x="3153170" y="350680"/>
            <a:ext cx="5885659" cy="646331"/>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NewRomanPS-BoldMT"/>
              </a:rPr>
              <a:t> </a:t>
            </a:r>
            <a:r>
              <a:rPr lang="en-US" sz="3600" b="1" dirty="0">
                <a:latin typeface="TimesNewRomanPS-BoldMT"/>
              </a:rPr>
              <a:t>    Playing game with friend.</a:t>
            </a:r>
          </a:p>
        </p:txBody>
      </p:sp>
      <p:grpSp>
        <p:nvGrpSpPr>
          <p:cNvPr id="3" name="Group 2">
            <a:extLst>
              <a:ext uri="{FF2B5EF4-FFF2-40B4-BE49-F238E27FC236}">
                <a16:creationId xmlns:a16="http://schemas.microsoft.com/office/drawing/2014/main" id="{D840357C-CC30-4591-B823-812B7296AE3C}"/>
              </a:ext>
            </a:extLst>
          </p:cNvPr>
          <p:cNvGrpSpPr/>
          <p:nvPr/>
        </p:nvGrpSpPr>
        <p:grpSpPr>
          <a:xfrm>
            <a:off x="9578280" y="1558718"/>
            <a:ext cx="2314576" cy="4311650"/>
            <a:chOff x="9720262" y="1432579"/>
            <a:chExt cx="2314576" cy="4311650"/>
          </a:xfrm>
        </p:grpSpPr>
        <p:pic>
          <p:nvPicPr>
            <p:cNvPr id="11" name="Picture 10">
              <a:extLst>
                <a:ext uri="{FF2B5EF4-FFF2-40B4-BE49-F238E27FC236}">
                  <a16:creationId xmlns:a16="http://schemas.microsoft.com/office/drawing/2014/main" id="{65E48BF5-1D9C-4E17-8223-18174446972A}"/>
                </a:ext>
              </a:extLst>
            </p:cNvPr>
            <p:cNvPicPr>
              <a:picLocks noChangeAspect="1"/>
            </p:cNvPicPr>
            <p:nvPr/>
          </p:nvPicPr>
          <p:blipFill rotWithShape="1">
            <a:blip r:embed="rId3">
              <a:extLst>
                <a:ext uri="{28A0092B-C50C-407E-A947-70E740481C1C}">
                  <a14:useLocalDpi xmlns:a14="http://schemas.microsoft.com/office/drawing/2010/main" val="0"/>
                </a:ext>
              </a:extLst>
            </a:blip>
            <a:srcRect l="51988" r="6259"/>
            <a:stretch/>
          </p:blipFill>
          <p:spPr>
            <a:xfrm>
              <a:off x="9720262" y="1432579"/>
              <a:ext cx="2314576" cy="4311650"/>
            </a:xfrm>
            <a:prstGeom prst="rect">
              <a:avLst/>
            </a:prstGeom>
          </p:spPr>
        </p:pic>
        <p:sp>
          <p:nvSpPr>
            <p:cNvPr id="12" name="Rectangle 11">
              <a:extLst>
                <a:ext uri="{FF2B5EF4-FFF2-40B4-BE49-F238E27FC236}">
                  <a16:creationId xmlns:a16="http://schemas.microsoft.com/office/drawing/2014/main" id="{6BF0B6A5-77B0-4A7A-80E9-4DD83F921731}"/>
                </a:ext>
              </a:extLst>
            </p:cNvPr>
            <p:cNvSpPr/>
            <p:nvPr/>
          </p:nvSpPr>
          <p:spPr>
            <a:xfrm>
              <a:off x="9720262" y="4915551"/>
              <a:ext cx="2314576" cy="771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002060"/>
                  </a:solidFill>
                  <a:latin typeface="TimesNewRomanPS-BoldMT"/>
                </a:rPr>
                <a:t>Silvia</a:t>
              </a:r>
            </a:p>
          </p:txBody>
        </p:sp>
      </p:grpSp>
      <p:grpSp>
        <p:nvGrpSpPr>
          <p:cNvPr id="4" name="Group 3">
            <a:extLst>
              <a:ext uri="{FF2B5EF4-FFF2-40B4-BE49-F238E27FC236}">
                <a16:creationId xmlns:a16="http://schemas.microsoft.com/office/drawing/2014/main" id="{2CC865AD-778C-4A7A-8C24-8E495C450AD9}"/>
              </a:ext>
            </a:extLst>
          </p:cNvPr>
          <p:cNvGrpSpPr/>
          <p:nvPr/>
        </p:nvGrpSpPr>
        <p:grpSpPr>
          <a:xfrm>
            <a:off x="378319" y="1501565"/>
            <a:ext cx="2015730" cy="4311650"/>
            <a:chOff x="301227" y="1432579"/>
            <a:chExt cx="2015730" cy="4311650"/>
          </a:xfrm>
        </p:grpSpPr>
        <p:pic>
          <p:nvPicPr>
            <p:cNvPr id="9" name="Picture 8">
              <a:extLst>
                <a:ext uri="{FF2B5EF4-FFF2-40B4-BE49-F238E27FC236}">
                  <a16:creationId xmlns:a16="http://schemas.microsoft.com/office/drawing/2014/main" id="{956969BF-7073-4C51-8FD5-17F8E8D0395B}"/>
                </a:ext>
              </a:extLst>
            </p:cNvPr>
            <p:cNvPicPr>
              <a:picLocks noChangeAspect="1"/>
            </p:cNvPicPr>
            <p:nvPr/>
          </p:nvPicPr>
          <p:blipFill rotWithShape="1">
            <a:blip r:embed="rId3">
              <a:extLst>
                <a:ext uri="{28A0092B-C50C-407E-A947-70E740481C1C}">
                  <a14:useLocalDpi xmlns:a14="http://schemas.microsoft.com/office/drawing/2010/main" val="0"/>
                </a:ext>
              </a:extLst>
            </a:blip>
            <a:srcRect l="13857" r="48730"/>
            <a:stretch/>
          </p:blipFill>
          <p:spPr>
            <a:xfrm>
              <a:off x="301227" y="1432579"/>
              <a:ext cx="1971676" cy="4311650"/>
            </a:xfrm>
            <a:prstGeom prst="rect">
              <a:avLst/>
            </a:prstGeom>
          </p:spPr>
        </p:pic>
        <p:sp>
          <p:nvSpPr>
            <p:cNvPr id="10" name="Rectangle 9">
              <a:extLst>
                <a:ext uri="{FF2B5EF4-FFF2-40B4-BE49-F238E27FC236}">
                  <a16:creationId xmlns:a16="http://schemas.microsoft.com/office/drawing/2014/main" id="{BBC804FA-7175-43EA-B499-B936ABA1B548}"/>
                </a:ext>
              </a:extLst>
            </p:cNvPr>
            <p:cNvSpPr/>
            <p:nvPr/>
          </p:nvSpPr>
          <p:spPr>
            <a:xfrm>
              <a:off x="345281" y="4915550"/>
              <a:ext cx="1971676" cy="771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002060"/>
                  </a:solidFill>
                  <a:latin typeface="TimesNewRomanPS-BoldMT"/>
                </a:rPr>
                <a:t>Sonia</a:t>
              </a:r>
            </a:p>
          </p:txBody>
        </p:sp>
      </p:grpSp>
      <p:sp>
        <p:nvSpPr>
          <p:cNvPr id="5" name="Speech Bubble: Rectangle with Corners Rounded 4">
            <a:extLst>
              <a:ext uri="{FF2B5EF4-FFF2-40B4-BE49-F238E27FC236}">
                <a16:creationId xmlns:a16="http://schemas.microsoft.com/office/drawing/2014/main" id="{1EAE27CC-DD3F-445E-B6AA-A5DBB7FC04E6}"/>
              </a:ext>
            </a:extLst>
          </p:cNvPr>
          <p:cNvSpPr/>
          <p:nvPr/>
        </p:nvSpPr>
        <p:spPr>
          <a:xfrm>
            <a:off x="3207838" y="1297108"/>
            <a:ext cx="4300537" cy="523220"/>
          </a:xfrm>
          <a:prstGeom prst="wedgeRoundRectCallout">
            <a:avLst>
              <a:gd name="adj1" fmla="val 79206"/>
              <a:gd name="adj2" fmla="val -877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rgbClr val="002060"/>
                </a:solidFill>
                <a:latin typeface="TimesNewRomanPS-BoldMT"/>
              </a:rPr>
              <a:t>Do you love sweets?</a:t>
            </a:r>
          </a:p>
        </p:txBody>
      </p:sp>
      <p:sp>
        <p:nvSpPr>
          <p:cNvPr id="6" name="Speech Bubble: Rectangle with Corners Rounded 5">
            <a:extLst>
              <a:ext uri="{FF2B5EF4-FFF2-40B4-BE49-F238E27FC236}">
                <a16:creationId xmlns:a16="http://schemas.microsoft.com/office/drawing/2014/main" id="{928032E5-EDB0-451B-9FA4-4E60BCF5BB95}"/>
              </a:ext>
            </a:extLst>
          </p:cNvPr>
          <p:cNvSpPr/>
          <p:nvPr/>
        </p:nvSpPr>
        <p:spPr>
          <a:xfrm>
            <a:off x="3896960" y="1909364"/>
            <a:ext cx="2738439" cy="412448"/>
          </a:xfrm>
          <a:prstGeom prst="wedgeRoundRectCallout">
            <a:avLst>
              <a:gd name="adj1" fmla="val -102067"/>
              <a:gd name="adj2" fmla="val 259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solidFill>
                  <a:srgbClr val="002060"/>
                </a:solidFill>
                <a:latin typeface="TimesNewRomanPS-BoldMT"/>
              </a:rPr>
              <a:t>   Yes I do.</a:t>
            </a:r>
          </a:p>
        </p:txBody>
      </p:sp>
      <p:sp>
        <p:nvSpPr>
          <p:cNvPr id="7" name="Speech Bubble: Rectangle with Corners Rounded 6">
            <a:extLst>
              <a:ext uri="{FF2B5EF4-FFF2-40B4-BE49-F238E27FC236}">
                <a16:creationId xmlns:a16="http://schemas.microsoft.com/office/drawing/2014/main" id="{09D5A432-63AA-4B01-97E7-4AA847DD13B7}"/>
              </a:ext>
            </a:extLst>
          </p:cNvPr>
          <p:cNvSpPr/>
          <p:nvPr/>
        </p:nvSpPr>
        <p:spPr>
          <a:xfrm>
            <a:off x="2780055" y="2404570"/>
            <a:ext cx="4728320" cy="412448"/>
          </a:xfrm>
          <a:prstGeom prst="wedgeRoundRectCallout">
            <a:avLst>
              <a:gd name="adj1" fmla="val 69511"/>
              <a:gd name="adj2" fmla="val -3943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a:solidFill>
                  <a:schemeClr val="tx1"/>
                </a:solidFill>
                <a:latin typeface="TimesNewRomanPSMT"/>
              </a:rPr>
              <a:t>Do you exercise regularly? </a:t>
            </a:r>
            <a:endParaRPr lang="en-US" sz="3200" dirty="0">
              <a:solidFill>
                <a:schemeClr val="tx1"/>
              </a:solidFill>
              <a:latin typeface="TimesNewRomanPS-BoldMT"/>
            </a:endParaRPr>
          </a:p>
        </p:txBody>
      </p:sp>
      <p:sp>
        <p:nvSpPr>
          <p:cNvPr id="8" name="Speech Bubble: Rectangle with Corners Rounded 7">
            <a:extLst>
              <a:ext uri="{FF2B5EF4-FFF2-40B4-BE49-F238E27FC236}">
                <a16:creationId xmlns:a16="http://schemas.microsoft.com/office/drawing/2014/main" id="{F6F575BF-8E32-4180-9454-B2F0D4E1E0CF}"/>
              </a:ext>
            </a:extLst>
          </p:cNvPr>
          <p:cNvSpPr/>
          <p:nvPr/>
        </p:nvSpPr>
        <p:spPr>
          <a:xfrm>
            <a:off x="3647702" y="2914502"/>
            <a:ext cx="3334917" cy="437106"/>
          </a:xfrm>
          <a:prstGeom prst="wedgeRoundRectCallout">
            <a:avLst>
              <a:gd name="adj1" fmla="val -68852"/>
              <a:gd name="adj2" fmla="val -2565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dirty="0">
                <a:solidFill>
                  <a:srgbClr val="002060"/>
                </a:solidFill>
                <a:latin typeface="TimesNewRomanPS-BoldMT"/>
              </a:rPr>
              <a:t>No I don’t.</a:t>
            </a:r>
          </a:p>
        </p:txBody>
      </p:sp>
      <p:sp>
        <p:nvSpPr>
          <p:cNvPr id="13" name="Oval 12">
            <a:extLst>
              <a:ext uri="{FF2B5EF4-FFF2-40B4-BE49-F238E27FC236}">
                <a16:creationId xmlns:a16="http://schemas.microsoft.com/office/drawing/2014/main" id="{650B5164-006B-44CF-9565-4582028A56D8}"/>
              </a:ext>
            </a:extLst>
          </p:cNvPr>
          <p:cNvSpPr/>
          <p:nvPr/>
        </p:nvSpPr>
        <p:spPr>
          <a:xfrm>
            <a:off x="2825930" y="1826606"/>
            <a:ext cx="1737571" cy="467595"/>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NewRomanPS-BoldMT"/>
              </a:rPr>
              <a:t>1 point</a:t>
            </a:r>
          </a:p>
        </p:txBody>
      </p:sp>
      <p:sp>
        <p:nvSpPr>
          <p:cNvPr id="14" name="Oval 13">
            <a:extLst>
              <a:ext uri="{FF2B5EF4-FFF2-40B4-BE49-F238E27FC236}">
                <a16:creationId xmlns:a16="http://schemas.microsoft.com/office/drawing/2014/main" id="{C0AB3253-8F29-4263-BDA2-ECDDF69C705E}"/>
              </a:ext>
            </a:extLst>
          </p:cNvPr>
          <p:cNvSpPr/>
          <p:nvPr/>
        </p:nvSpPr>
        <p:spPr>
          <a:xfrm>
            <a:off x="2394049" y="2903327"/>
            <a:ext cx="1737571" cy="467595"/>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NewRomanPS-BoldMT"/>
              </a:rPr>
              <a:t>0 point</a:t>
            </a:r>
          </a:p>
        </p:txBody>
      </p:sp>
      <p:sp>
        <p:nvSpPr>
          <p:cNvPr id="15" name="Speech Bubble: Rectangle with Corners Rounded 14">
            <a:extLst>
              <a:ext uri="{FF2B5EF4-FFF2-40B4-BE49-F238E27FC236}">
                <a16:creationId xmlns:a16="http://schemas.microsoft.com/office/drawing/2014/main" id="{78A81AC7-F065-4208-A96D-2C614B011303}"/>
              </a:ext>
            </a:extLst>
          </p:cNvPr>
          <p:cNvSpPr/>
          <p:nvPr/>
        </p:nvSpPr>
        <p:spPr>
          <a:xfrm>
            <a:off x="3212254" y="3502361"/>
            <a:ext cx="5068195" cy="412448"/>
          </a:xfrm>
          <a:prstGeom prst="wedgeRoundRectCallout">
            <a:avLst>
              <a:gd name="adj1" fmla="val -64013"/>
              <a:gd name="adj2" fmla="val 2985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dirty="0">
                <a:solidFill>
                  <a:schemeClr val="tx1"/>
                </a:solidFill>
                <a:latin typeface="TimesNewRomanPSMT"/>
              </a:rPr>
              <a:t>Do you have a large family? </a:t>
            </a:r>
            <a:endParaRPr lang="en-US" sz="3200" dirty="0">
              <a:solidFill>
                <a:schemeClr val="tx1"/>
              </a:solidFill>
              <a:latin typeface="TimesNewRomanPS-BoldMT"/>
            </a:endParaRPr>
          </a:p>
        </p:txBody>
      </p:sp>
      <p:sp>
        <p:nvSpPr>
          <p:cNvPr id="16" name="Speech Bubble: Rectangle with Corners Rounded 15">
            <a:extLst>
              <a:ext uri="{FF2B5EF4-FFF2-40B4-BE49-F238E27FC236}">
                <a16:creationId xmlns:a16="http://schemas.microsoft.com/office/drawing/2014/main" id="{FFDF2A07-D8ED-47FD-825E-3980CE35BD99}"/>
              </a:ext>
            </a:extLst>
          </p:cNvPr>
          <p:cNvSpPr/>
          <p:nvPr/>
        </p:nvSpPr>
        <p:spPr>
          <a:xfrm>
            <a:off x="5107280" y="4214906"/>
            <a:ext cx="3173169" cy="437106"/>
          </a:xfrm>
          <a:prstGeom prst="wedgeRoundRectCallout">
            <a:avLst>
              <a:gd name="adj1" fmla="val 73430"/>
              <a:gd name="adj2" fmla="val -550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dirty="0">
                <a:solidFill>
                  <a:srgbClr val="002060"/>
                </a:solidFill>
                <a:latin typeface="TimesNewRomanPS-BoldMT"/>
              </a:rPr>
              <a:t>No I don’t.</a:t>
            </a:r>
          </a:p>
        </p:txBody>
      </p:sp>
      <p:sp>
        <p:nvSpPr>
          <p:cNvPr id="17" name="Oval 16">
            <a:extLst>
              <a:ext uri="{FF2B5EF4-FFF2-40B4-BE49-F238E27FC236}">
                <a16:creationId xmlns:a16="http://schemas.microsoft.com/office/drawing/2014/main" id="{B723D475-989B-4789-887F-07B5E933627C}"/>
              </a:ext>
            </a:extLst>
          </p:cNvPr>
          <p:cNvSpPr/>
          <p:nvPr/>
        </p:nvSpPr>
        <p:spPr>
          <a:xfrm>
            <a:off x="7840709" y="4372202"/>
            <a:ext cx="1737571" cy="467595"/>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NewRomanPS-BoldMT"/>
              </a:rPr>
              <a:t>0 point</a:t>
            </a:r>
          </a:p>
        </p:txBody>
      </p:sp>
    </p:spTree>
    <p:extLst>
      <p:ext uri="{BB962C8B-B14F-4D97-AF65-F5344CB8AC3E}">
        <p14:creationId xmlns:p14="http://schemas.microsoft.com/office/powerpoint/2010/main" val="1245183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3" grpId="0" animBg="1"/>
      <p:bldP spid="14" grpId="0" animBg="1"/>
      <p:bldP spid="15" grpId="0" animBg="1"/>
      <p:bldP spid="16"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CB070B-29AE-4B8E-9B9A-3FB90FADEF79}"/>
              </a:ext>
            </a:extLst>
          </p:cNvPr>
          <p:cNvSpPr txBox="1"/>
          <p:nvPr/>
        </p:nvSpPr>
        <p:spPr>
          <a:xfrm>
            <a:off x="0" y="268115"/>
            <a:ext cx="12087225" cy="2062103"/>
          </a:xfrm>
          <a:prstGeom prst="rect">
            <a:avLst/>
          </a:prstGeom>
          <a:solidFill>
            <a:srgbClr val="002060"/>
          </a:solidFill>
          <a:ln w="28575">
            <a:solidFill>
              <a:schemeClr val="tx1"/>
            </a:solidFill>
          </a:ln>
        </p:spPr>
        <p:txBody>
          <a:bodyPr wrap="square">
            <a:spAutoFit/>
          </a:bodyPr>
          <a:lstStyle/>
          <a:p>
            <a:pPr algn="l"/>
            <a:r>
              <a:rPr lang="en-GB" sz="3200" b="1" i="0" u="none" strike="noStrike" baseline="0" dirty="0">
                <a:solidFill>
                  <a:schemeClr val="bg1"/>
                </a:solidFill>
                <a:latin typeface="TimesNewRomanPSMT"/>
              </a:rPr>
              <a:t>So, we have similarities and dissimilarities among us. Likewise, in the English language, there are some words which have similar meanings and some are with opposite meanings. Let’s know about them.</a:t>
            </a:r>
            <a:endParaRPr lang="en-US" sz="3200" b="1" dirty="0">
              <a:solidFill>
                <a:schemeClr val="bg1"/>
              </a:solidFill>
            </a:endParaRPr>
          </a:p>
        </p:txBody>
      </p:sp>
      <p:sp>
        <p:nvSpPr>
          <p:cNvPr id="5" name="TextBox 4">
            <a:extLst>
              <a:ext uri="{FF2B5EF4-FFF2-40B4-BE49-F238E27FC236}">
                <a16:creationId xmlns:a16="http://schemas.microsoft.com/office/drawing/2014/main" id="{DBE41F1F-4F48-46AA-A3D3-68DCDFE2914D}"/>
              </a:ext>
            </a:extLst>
          </p:cNvPr>
          <p:cNvSpPr txBox="1"/>
          <p:nvPr/>
        </p:nvSpPr>
        <p:spPr>
          <a:xfrm>
            <a:off x="52387" y="2494408"/>
            <a:ext cx="12087225" cy="2062103"/>
          </a:xfrm>
          <a:prstGeom prst="rect">
            <a:avLst/>
          </a:prstGeom>
          <a:solidFill>
            <a:schemeClr val="accent4">
              <a:lumMod val="20000"/>
              <a:lumOff val="80000"/>
            </a:schemeClr>
          </a:solidFill>
          <a:ln>
            <a:solidFill>
              <a:srgbClr val="002060"/>
            </a:solidFill>
          </a:ln>
        </p:spPr>
        <p:txBody>
          <a:bodyPr wrap="square">
            <a:spAutoFit/>
          </a:bodyPr>
          <a:lstStyle/>
          <a:p>
            <a:pPr algn="l"/>
            <a:r>
              <a:rPr lang="en-US" sz="3200" b="1" i="0" u="none" strike="noStrike" baseline="0" dirty="0">
                <a:latin typeface="TimesNewRomanPSMT"/>
              </a:rPr>
              <a:t>Synonym:</a:t>
            </a:r>
          </a:p>
          <a:p>
            <a:pPr algn="l"/>
            <a:r>
              <a:rPr lang="en-GB" sz="3200" b="0" i="0" u="none" strike="noStrike" baseline="0" dirty="0">
                <a:latin typeface="TimesNewRomanPSMT"/>
              </a:rPr>
              <a:t>A synonym is a word or phrase that has the same or nearly the same meaning as another word or phrase in the same language. </a:t>
            </a:r>
          </a:p>
          <a:p>
            <a:pPr algn="l"/>
            <a:r>
              <a:rPr lang="en-GB" sz="3200" b="0" i="0" u="none" strike="noStrike" baseline="0" dirty="0">
                <a:latin typeface="TimesNewRomanPSMT"/>
              </a:rPr>
              <a:t>For example - small is a </a:t>
            </a:r>
            <a:r>
              <a:rPr lang="en-US" sz="3200" b="0" i="0" u="none" strike="noStrike" baseline="0" dirty="0">
                <a:latin typeface="TimesNewRomanPSMT"/>
              </a:rPr>
              <a:t>synonym for little/tiny.</a:t>
            </a:r>
          </a:p>
        </p:txBody>
      </p:sp>
      <p:sp>
        <p:nvSpPr>
          <p:cNvPr id="2" name="TextBox 1">
            <a:extLst>
              <a:ext uri="{FF2B5EF4-FFF2-40B4-BE49-F238E27FC236}">
                <a16:creationId xmlns:a16="http://schemas.microsoft.com/office/drawing/2014/main" id="{A6DBFFEB-C9AB-24CC-0C69-C5D779FC3272}"/>
              </a:ext>
            </a:extLst>
          </p:cNvPr>
          <p:cNvSpPr txBox="1"/>
          <p:nvPr/>
        </p:nvSpPr>
        <p:spPr>
          <a:xfrm>
            <a:off x="253108" y="4720701"/>
            <a:ext cx="11581007" cy="1569660"/>
          </a:xfrm>
          <a:prstGeom prst="rect">
            <a:avLst/>
          </a:prstGeom>
          <a:solidFill>
            <a:schemeClr val="accent6">
              <a:lumMod val="20000"/>
              <a:lumOff val="80000"/>
            </a:schemeClr>
          </a:solidFill>
          <a:ln>
            <a:solidFill>
              <a:srgbClr val="002060"/>
            </a:solidFill>
          </a:ln>
        </p:spPr>
        <p:txBody>
          <a:bodyPr wrap="square">
            <a:spAutoFit/>
          </a:bodyPr>
          <a:lstStyle/>
          <a:p>
            <a:pPr algn="l"/>
            <a:r>
              <a:rPr lang="en-US" sz="3200" b="1" i="0" u="none" strike="noStrike" baseline="0" dirty="0">
                <a:latin typeface="TimesNewRomanPSMT"/>
              </a:rPr>
              <a:t>Antonym:</a:t>
            </a:r>
          </a:p>
          <a:p>
            <a:pPr algn="l"/>
            <a:r>
              <a:rPr lang="en-GB" sz="3200" b="0" i="0" u="none" strike="noStrike" baseline="0" dirty="0">
                <a:latin typeface="TimesNewRomanPSMT"/>
              </a:rPr>
              <a:t>An antonym is a word opposite in meaning to another word. </a:t>
            </a:r>
          </a:p>
          <a:p>
            <a:pPr algn="l"/>
            <a:r>
              <a:rPr lang="en-GB" sz="3200" b="0" i="0" u="none" strike="noStrike" baseline="0" dirty="0">
                <a:latin typeface="TimesNewRomanPSMT"/>
              </a:rPr>
              <a:t>For example - big is the antonym of small/tiny.</a:t>
            </a:r>
            <a:endParaRPr lang="en-US" sz="3200" dirty="0">
              <a:latin typeface="TimesNewRomanPSMT"/>
            </a:endParaRPr>
          </a:p>
        </p:txBody>
      </p:sp>
    </p:spTree>
    <p:extLst>
      <p:ext uri="{BB962C8B-B14F-4D97-AF65-F5344CB8AC3E}">
        <p14:creationId xmlns:p14="http://schemas.microsoft.com/office/powerpoint/2010/main" val="3516155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9E521C-050C-4C08-BDEE-8C1A0E45F5B1}"/>
              </a:ext>
            </a:extLst>
          </p:cNvPr>
          <p:cNvSpPr txBox="1"/>
          <p:nvPr/>
        </p:nvSpPr>
        <p:spPr>
          <a:xfrm>
            <a:off x="2088355" y="87804"/>
            <a:ext cx="8015289" cy="461665"/>
          </a:xfrm>
          <a:prstGeom prst="rect">
            <a:avLst/>
          </a:prstGeom>
          <a:solidFill>
            <a:schemeClr val="accent4">
              <a:lumMod val="20000"/>
              <a:lumOff val="80000"/>
            </a:schemeClr>
          </a:solidFill>
        </p:spPr>
        <p:txBody>
          <a:bodyPr wrap="square">
            <a:spAutoFit/>
          </a:bodyPr>
          <a:lstStyle/>
          <a:p>
            <a:r>
              <a:rPr lang="en-GB" sz="2400" b="1" i="0" u="none" strike="noStrike" baseline="0" dirty="0">
                <a:latin typeface="TimesNewRomanPS-BoldMT"/>
              </a:rPr>
              <a:t>Let’s have a look at the common synonyms and antonyms:</a:t>
            </a:r>
            <a:endParaRPr lang="en-US" sz="3600" dirty="0"/>
          </a:p>
        </p:txBody>
      </p:sp>
      <p:graphicFrame>
        <p:nvGraphicFramePr>
          <p:cNvPr id="6" name="Table 6">
            <a:extLst>
              <a:ext uri="{FF2B5EF4-FFF2-40B4-BE49-F238E27FC236}">
                <a16:creationId xmlns:a16="http://schemas.microsoft.com/office/drawing/2014/main" id="{272D44DD-2950-4D91-91FB-8A7B646154AB}"/>
              </a:ext>
            </a:extLst>
          </p:cNvPr>
          <p:cNvGraphicFramePr>
            <a:graphicFrameLocks noGrp="1"/>
          </p:cNvGraphicFramePr>
          <p:nvPr>
            <p:extLst>
              <p:ext uri="{D42A27DB-BD31-4B8C-83A1-F6EECF244321}">
                <p14:modId xmlns:p14="http://schemas.microsoft.com/office/powerpoint/2010/main" val="2917339479"/>
              </p:ext>
            </p:extLst>
          </p:nvPr>
        </p:nvGraphicFramePr>
        <p:xfrm>
          <a:off x="1971676" y="699790"/>
          <a:ext cx="9401175" cy="5120640"/>
        </p:xfrm>
        <a:graphic>
          <a:graphicData uri="http://schemas.openxmlformats.org/drawingml/2006/table">
            <a:tbl>
              <a:tblPr firstRow="1" bandRow="1">
                <a:tableStyleId>{5C22544A-7EE6-4342-B048-85BDC9FD1C3A}</a:tableStyleId>
              </a:tblPr>
              <a:tblGrid>
                <a:gridCol w="2902081">
                  <a:extLst>
                    <a:ext uri="{9D8B030D-6E8A-4147-A177-3AD203B41FA5}">
                      <a16:colId xmlns:a16="http://schemas.microsoft.com/office/drawing/2014/main" val="2909497279"/>
                    </a:ext>
                  </a:extLst>
                </a:gridCol>
                <a:gridCol w="2964021">
                  <a:extLst>
                    <a:ext uri="{9D8B030D-6E8A-4147-A177-3AD203B41FA5}">
                      <a16:colId xmlns:a16="http://schemas.microsoft.com/office/drawing/2014/main" val="1217327726"/>
                    </a:ext>
                  </a:extLst>
                </a:gridCol>
                <a:gridCol w="3535073">
                  <a:extLst>
                    <a:ext uri="{9D8B030D-6E8A-4147-A177-3AD203B41FA5}">
                      <a16:colId xmlns:a16="http://schemas.microsoft.com/office/drawing/2014/main" val="1163255311"/>
                    </a:ext>
                  </a:extLst>
                </a:gridCol>
              </a:tblGrid>
              <a:tr h="370840">
                <a:tc>
                  <a:txBody>
                    <a:bodyPr/>
                    <a:lstStyle/>
                    <a:p>
                      <a:r>
                        <a:rPr kumimoji="0" lang="en-US" sz="2400" b="1" i="0" u="none" strike="noStrike" kern="1200" cap="none" spc="0" normalizeH="0" baseline="0" noProof="0" dirty="0">
                          <a:ln>
                            <a:noFill/>
                          </a:ln>
                          <a:solidFill>
                            <a:prstClr val="black"/>
                          </a:solidFill>
                          <a:effectLst/>
                          <a:uLnTx/>
                          <a:uFillTx/>
                          <a:latin typeface="TimesNewRomanPSMT"/>
                          <a:ea typeface="+mn-ea"/>
                          <a:cs typeface="+mn-cs"/>
                        </a:rPr>
                        <a:t>Word</a:t>
                      </a:r>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400" b="1" i="0" u="none" strike="noStrike" kern="1200" cap="none" spc="0" normalizeH="0" baseline="0" noProof="0" dirty="0">
                          <a:ln>
                            <a:noFill/>
                          </a:ln>
                          <a:solidFill>
                            <a:prstClr val="black"/>
                          </a:solidFill>
                          <a:effectLst/>
                          <a:uLnTx/>
                          <a:uFillTx/>
                          <a:latin typeface="TimesNewRomanPSMT"/>
                          <a:ea typeface="+mn-ea"/>
                          <a:cs typeface="+mn-cs"/>
                        </a:rPr>
                        <a:t>  Synonym</a:t>
                      </a:r>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NewRomanPSMT"/>
                          <a:ea typeface="+mn-ea"/>
                          <a:cs typeface="+mn-cs"/>
                        </a:rPr>
                        <a:t>Antonym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361237"/>
                  </a:ext>
                </a:extLst>
              </a:tr>
              <a:tr h="370840">
                <a:tc>
                  <a:txBody>
                    <a:bodyPr/>
                    <a:lstStyle/>
                    <a:p>
                      <a:r>
                        <a:rPr lang="en-US" sz="2800" b="0" i="0" u="none" strike="noStrike" baseline="0" dirty="0">
                          <a:latin typeface="TimesNewRomanPSMT"/>
                        </a:rPr>
                        <a:t>   </a:t>
                      </a:r>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403862"/>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22514"/>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313527"/>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6497487"/>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419779"/>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475877"/>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970193"/>
                  </a:ext>
                </a:extLst>
              </a:tr>
              <a:tr h="370840">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281217"/>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863153"/>
                  </a:ext>
                </a:extLst>
              </a:tr>
            </a:tbl>
          </a:graphicData>
        </a:graphic>
      </p:graphicFrame>
      <p:sp>
        <p:nvSpPr>
          <p:cNvPr id="7" name="Rectangle 6">
            <a:extLst>
              <a:ext uri="{FF2B5EF4-FFF2-40B4-BE49-F238E27FC236}">
                <a16:creationId xmlns:a16="http://schemas.microsoft.com/office/drawing/2014/main" id="{D6971927-935F-4158-A964-D161EAA1184F}"/>
              </a:ext>
            </a:extLst>
          </p:cNvPr>
          <p:cNvSpPr/>
          <p:nvPr/>
        </p:nvSpPr>
        <p:spPr>
          <a:xfrm>
            <a:off x="2351683" y="1170193"/>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latin typeface="TimesNewRomanPSMT"/>
              </a:rPr>
              <a:t>Wrong</a:t>
            </a:r>
            <a:endParaRPr lang="en-US" dirty="0"/>
          </a:p>
        </p:txBody>
      </p:sp>
      <p:sp>
        <p:nvSpPr>
          <p:cNvPr id="8" name="Rectangle 7">
            <a:extLst>
              <a:ext uri="{FF2B5EF4-FFF2-40B4-BE49-F238E27FC236}">
                <a16:creationId xmlns:a16="http://schemas.microsoft.com/office/drawing/2014/main" id="{FCE22677-87AE-4DBE-9FA0-F7DDAF3A79F6}"/>
              </a:ext>
            </a:extLst>
          </p:cNvPr>
          <p:cNvSpPr/>
          <p:nvPr/>
        </p:nvSpPr>
        <p:spPr>
          <a:xfrm>
            <a:off x="5405335" y="1149189"/>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Incorrect</a:t>
            </a:r>
            <a:endParaRPr lang="en-US" dirty="0"/>
          </a:p>
        </p:txBody>
      </p:sp>
      <p:sp>
        <p:nvSpPr>
          <p:cNvPr id="9" name="Rectangle 8">
            <a:extLst>
              <a:ext uri="{FF2B5EF4-FFF2-40B4-BE49-F238E27FC236}">
                <a16:creationId xmlns:a16="http://schemas.microsoft.com/office/drawing/2014/main" id="{5BE06BFB-9582-448B-B5D3-7DEA9CE9C4F0}"/>
              </a:ext>
            </a:extLst>
          </p:cNvPr>
          <p:cNvSpPr/>
          <p:nvPr/>
        </p:nvSpPr>
        <p:spPr>
          <a:xfrm>
            <a:off x="2088355" y="1663270"/>
            <a:ext cx="2283620"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latin typeface="TimesNewRomanPSMT"/>
              </a:rPr>
              <a:t>Unmarried</a:t>
            </a:r>
            <a:endParaRPr lang="en-US" dirty="0"/>
          </a:p>
        </p:txBody>
      </p:sp>
      <p:sp>
        <p:nvSpPr>
          <p:cNvPr id="10" name="Rectangle 9">
            <a:extLst>
              <a:ext uri="{FF2B5EF4-FFF2-40B4-BE49-F238E27FC236}">
                <a16:creationId xmlns:a16="http://schemas.microsoft.com/office/drawing/2014/main" id="{66549DF6-47C9-457E-AC5F-08FC4D2E07CA}"/>
              </a:ext>
            </a:extLst>
          </p:cNvPr>
          <p:cNvSpPr/>
          <p:nvPr/>
        </p:nvSpPr>
        <p:spPr>
          <a:xfrm>
            <a:off x="5411988" y="1671422"/>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latin typeface="TimesNewRomanPSMT"/>
              </a:rPr>
              <a:t>Single</a:t>
            </a:r>
            <a:endParaRPr lang="en-US" dirty="0"/>
          </a:p>
        </p:txBody>
      </p:sp>
      <p:sp>
        <p:nvSpPr>
          <p:cNvPr id="11" name="Rectangle 10">
            <a:extLst>
              <a:ext uri="{FF2B5EF4-FFF2-40B4-BE49-F238E27FC236}">
                <a16:creationId xmlns:a16="http://schemas.microsoft.com/office/drawing/2014/main" id="{5CF08BB2-93E5-4F19-A6BF-7EED45AE09AB}"/>
              </a:ext>
            </a:extLst>
          </p:cNvPr>
          <p:cNvSpPr/>
          <p:nvPr/>
        </p:nvSpPr>
        <p:spPr>
          <a:xfrm>
            <a:off x="1971676" y="2213507"/>
            <a:ext cx="2283620"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Choose</a:t>
            </a:r>
            <a:endParaRPr lang="en-US" dirty="0"/>
          </a:p>
        </p:txBody>
      </p:sp>
      <p:sp>
        <p:nvSpPr>
          <p:cNvPr id="13" name="Rectangle 12">
            <a:extLst>
              <a:ext uri="{FF2B5EF4-FFF2-40B4-BE49-F238E27FC236}">
                <a16:creationId xmlns:a16="http://schemas.microsoft.com/office/drawing/2014/main" id="{BFB6BD08-787B-455D-901E-11EB7DADFB77}"/>
              </a:ext>
            </a:extLst>
          </p:cNvPr>
          <p:cNvSpPr/>
          <p:nvPr/>
        </p:nvSpPr>
        <p:spPr>
          <a:xfrm>
            <a:off x="5392536" y="2185082"/>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Select</a:t>
            </a:r>
            <a:endParaRPr lang="en-US" dirty="0"/>
          </a:p>
        </p:txBody>
      </p:sp>
      <p:sp>
        <p:nvSpPr>
          <p:cNvPr id="14" name="Rectangle 13">
            <a:extLst>
              <a:ext uri="{FF2B5EF4-FFF2-40B4-BE49-F238E27FC236}">
                <a16:creationId xmlns:a16="http://schemas.microsoft.com/office/drawing/2014/main" id="{4B6A42B9-759B-474D-B32E-0AFF9466A8D7}"/>
              </a:ext>
            </a:extLst>
          </p:cNvPr>
          <p:cNvSpPr/>
          <p:nvPr/>
        </p:nvSpPr>
        <p:spPr>
          <a:xfrm>
            <a:off x="2088355" y="2732322"/>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Writer</a:t>
            </a:r>
            <a:endParaRPr lang="en-US" dirty="0"/>
          </a:p>
        </p:txBody>
      </p:sp>
      <p:sp>
        <p:nvSpPr>
          <p:cNvPr id="15" name="Rectangle 14">
            <a:extLst>
              <a:ext uri="{FF2B5EF4-FFF2-40B4-BE49-F238E27FC236}">
                <a16:creationId xmlns:a16="http://schemas.microsoft.com/office/drawing/2014/main" id="{999CCA72-C412-4030-9826-8FCE62952741}"/>
              </a:ext>
            </a:extLst>
          </p:cNvPr>
          <p:cNvSpPr/>
          <p:nvPr/>
        </p:nvSpPr>
        <p:spPr>
          <a:xfrm>
            <a:off x="5411987" y="2715889"/>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Author</a:t>
            </a:r>
            <a:endParaRPr lang="en-US" dirty="0"/>
          </a:p>
        </p:txBody>
      </p:sp>
      <p:sp>
        <p:nvSpPr>
          <p:cNvPr id="16" name="Rectangle 15">
            <a:extLst>
              <a:ext uri="{FF2B5EF4-FFF2-40B4-BE49-F238E27FC236}">
                <a16:creationId xmlns:a16="http://schemas.microsoft.com/office/drawing/2014/main" id="{7DEF913D-B286-4B11-93FE-71703FB5E8C2}"/>
              </a:ext>
            </a:extLst>
          </p:cNvPr>
          <p:cNvSpPr/>
          <p:nvPr/>
        </p:nvSpPr>
        <p:spPr>
          <a:xfrm>
            <a:off x="2088355" y="3235898"/>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 Behave</a:t>
            </a:r>
            <a:endParaRPr lang="en-US" dirty="0"/>
          </a:p>
        </p:txBody>
      </p:sp>
      <p:sp>
        <p:nvSpPr>
          <p:cNvPr id="17" name="Rectangle 16">
            <a:extLst>
              <a:ext uri="{FF2B5EF4-FFF2-40B4-BE49-F238E27FC236}">
                <a16:creationId xmlns:a16="http://schemas.microsoft.com/office/drawing/2014/main" id="{9744FCF8-88CA-4307-950B-6407ADCD59FA}"/>
              </a:ext>
            </a:extLst>
          </p:cNvPr>
          <p:cNvSpPr/>
          <p:nvPr/>
        </p:nvSpPr>
        <p:spPr>
          <a:xfrm>
            <a:off x="5392537" y="3283895"/>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Act</a:t>
            </a:r>
            <a:endParaRPr lang="en-US" dirty="0"/>
          </a:p>
        </p:txBody>
      </p:sp>
      <p:sp>
        <p:nvSpPr>
          <p:cNvPr id="18" name="Rectangle 17">
            <a:extLst>
              <a:ext uri="{FF2B5EF4-FFF2-40B4-BE49-F238E27FC236}">
                <a16:creationId xmlns:a16="http://schemas.microsoft.com/office/drawing/2014/main" id="{0147D942-B908-4712-BE03-D08C90C00EDF}"/>
              </a:ext>
            </a:extLst>
          </p:cNvPr>
          <p:cNvSpPr/>
          <p:nvPr/>
        </p:nvSpPr>
        <p:spPr>
          <a:xfrm>
            <a:off x="2205034" y="3786135"/>
            <a:ext cx="1438279"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 Old</a:t>
            </a:r>
            <a:endParaRPr lang="en-US" dirty="0"/>
          </a:p>
        </p:txBody>
      </p:sp>
      <p:sp>
        <p:nvSpPr>
          <p:cNvPr id="19" name="Rectangle 18">
            <a:extLst>
              <a:ext uri="{FF2B5EF4-FFF2-40B4-BE49-F238E27FC236}">
                <a16:creationId xmlns:a16="http://schemas.microsoft.com/office/drawing/2014/main" id="{B7D05B26-63A6-4669-83C7-CE65528C0917}"/>
              </a:ext>
            </a:extLst>
          </p:cNvPr>
          <p:cNvSpPr/>
          <p:nvPr/>
        </p:nvSpPr>
        <p:spPr>
          <a:xfrm>
            <a:off x="5463383" y="3772503"/>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Ancient</a:t>
            </a:r>
            <a:endParaRPr lang="en-US" dirty="0"/>
          </a:p>
        </p:txBody>
      </p:sp>
      <p:sp>
        <p:nvSpPr>
          <p:cNvPr id="20" name="Rectangle 19">
            <a:extLst>
              <a:ext uri="{FF2B5EF4-FFF2-40B4-BE49-F238E27FC236}">
                <a16:creationId xmlns:a16="http://schemas.microsoft.com/office/drawing/2014/main" id="{0C3E29B6-FAF0-4855-B358-3127A771B17A}"/>
              </a:ext>
            </a:extLst>
          </p:cNvPr>
          <p:cNvSpPr/>
          <p:nvPr/>
        </p:nvSpPr>
        <p:spPr>
          <a:xfrm>
            <a:off x="2394346" y="4271401"/>
            <a:ext cx="1438279"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Buy</a:t>
            </a:r>
            <a:endParaRPr lang="en-US" dirty="0"/>
          </a:p>
        </p:txBody>
      </p:sp>
      <p:sp>
        <p:nvSpPr>
          <p:cNvPr id="21" name="Rectangle 20">
            <a:extLst>
              <a:ext uri="{FF2B5EF4-FFF2-40B4-BE49-F238E27FC236}">
                <a16:creationId xmlns:a16="http://schemas.microsoft.com/office/drawing/2014/main" id="{37AAA4A7-3F00-4A7B-9484-68A8009CDA02}"/>
              </a:ext>
            </a:extLst>
          </p:cNvPr>
          <p:cNvSpPr/>
          <p:nvPr/>
        </p:nvSpPr>
        <p:spPr>
          <a:xfrm>
            <a:off x="5458219" y="4284290"/>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Purchase</a:t>
            </a:r>
            <a:endParaRPr lang="en-US" dirty="0"/>
          </a:p>
        </p:txBody>
      </p:sp>
      <p:sp>
        <p:nvSpPr>
          <p:cNvPr id="22" name="Rectangle 21">
            <a:extLst>
              <a:ext uri="{FF2B5EF4-FFF2-40B4-BE49-F238E27FC236}">
                <a16:creationId xmlns:a16="http://schemas.microsoft.com/office/drawing/2014/main" id="{4A94728E-466F-4C1C-983B-4B89408E2A15}"/>
              </a:ext>
            </a:extLst>
          </p:cNvPr>
          <p:cNvSpPr/>
          <p:nvPr/>
        </p:nvSpPr>
        <p:spPr>
          <a:xfrm>
            <a:off x="2205034" y="4821638"/>
            <a:ext cx="162759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Common</a:t>
            </a:r>
            <a:endParaRPr lang="en-US" dirty="0"/>
          </a:p>
        </p:txBody>
      </p:sp>
      <p:sp>
        <p:nvSpPr>
          <p:cNvPr id="23" name="Rectangle 22">
            <a:extLst>
              <a:ext uri="{FF2B5EF4-FFF2-40B4-BE49-F238E27FC236}">
                <a16:creationId xmlns:a16="http://schemas.microsoft.com/office/drawing/2014/main" id="{5C434DF5-B028-4C20-B8DC-B94237E1EA87}"/>
              </a:ext>
            </a:extLst>
          </p:cNvPr>
          <p:cNvSpPr/>
          <p:nvPr/>
        </p:nvSpPr>
        <p:spPr>
          <a:xfrm>
            <a:off x="5381026" y="4829117"/>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Usual</a:t>
            </a:r>
            <a:endParaRPr lang="en-US" dirty="0"/>
          </a:p>
        </p:txBody>
      </p:sp>
      <p:sp>
        <p:nvSpPr>
          <p:cNvPr id="24" name="Rectangle 23">
            <a:extLst>
              <a:ext uri="{FF2B5EF4-FFF2-40B4-BE49-F238E27FC236}">
                <a16:creationId xmlns:a16="http://schemas.microsoft.com/office/drawing/2014/main" id="{0201B9D1-8E4B-4A17-959B-045A2E27D061}"/>
              </a:ext>
            </a:extLst>
          </p:cNvPr>
          <p:cNvSpPr/>
          <p:nvPr/>
        </p:nvSpPr>
        <p:spPr>
          <a:xfrm>
            <a:off x="2351683" y="5348544"/>
            <a:ext cx="162759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End</a:t>
            </a:r>
            <a:endParaRPr lang="en-US" dirty="0"/>
          </a:p>
        </p:txBody>
      </p:sp>
      <p:sp>
        <p:nvSpPr>
          <p:cNvPr id="25" name="Rectangle 24">
            <a:extLst>
              <a:ext uri="{FF2B5EF4-FFF2-40B4-BE49-F238E27FC236}">
                <a16:creationId xmlns:a16="http://schemas.microsoft.com/office/drawing/2014/main" id="{EC7DA200-2AF4-4200-9945-C5A5344ABB6A}"/>
              </a:ext>
            </a:extLst>
          </p:cNvPr>
          <p:cNvSpPr/>
          <p:nvPr/>
        </p:nvSpPr>
        <p:spPr>
          <a:xfrm>
            <a:off x="5458218" y="5400598"/>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Finish</a:t>
            </a:r>
            <a:endParaRPr lang="en-US" dirty="0"/>
          </a:p>
        </p:txBody>
      </p:sp>
      <p:sp>
        <p:nvSpPr>
          <p:cNvPr id="26" name="Rectangle 25">
            <a:extLst>
              <a:ext uri="{FF2B5EF4-FFF2-40B4-BE49-F238E27FC236}">
                <a16:creationId xmlns:a16="http://schemas.microsoft.com/office/drawing/2014/main" id="{023D7B38-5159-4385-A76F-E74EAFB0BB50}"/>
              </a:ext>
            </a:extLst>
          </p:cNvPr>
          <p:cNvSpPr/>
          <p:nvPr/>
        </p:nvSpPr>
        <p:spPr>
          <a:xfrm>
            <a:off x="8653461" y="1210607"/>
            <a:ext cx="156686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Correct</a:t>
            </a:r>
            <a:endParaRPr lang="en-US" dirty="0"/>
          </a:p>
        </p:txBody>
      </p:sp>
      <p:sp>
        <p:nvSpPr>
          <p:cNvPr id="27" name="Rectangle 26">
            <a:extLst>
              <a:ext uri="{FF2B5EF4-FFF2-40B4-BE49-F238E27FC236}">
                <a16:creationId xmlns:a16="http://schemas.microsoft.com/office/drawing/2014/main" id="{A76B1A80-0224-4B39-9133-F6F1FE9C9B32}"/>
              </a:ext>
            </a:extLst>
          </p:cNvPr>
          <p:cNvSpPr/>
          <p:nvPr/>
        </p:nvSpPr>
        <p:spPr>
          <a:xfrm>
            <a:off x="8632029" y="1688065"/>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Married</a:t>
            </a:r>
            <a:endParaRPr lang="en-US" dirty="0"/>
          </a:p>
        </p:txBody>
      </p:sp>
      <p:sp>
        <p:nvSpPr>
          <p:cNvPr id="28" name="Rectangle 27">
            <a:extLst>
              <a:ext uri="{FF2B5EF4-FFF2-40B4-BE49-F238E27FC236}">
                <a16:creationId xmlns:a16="http://schemas.microsoft.com/office/drawing/2014/main" id="{32A05126-558E-477A-9E5B-6AD90266E7A1}"/>
              </a:ext>
            </a:extLst>
          </p:cNvPr>
          <p:cNvSpPr/>
          <p:nvPr/>
        </p:nvSpPr>
        <p:spPr>
          <a:xfrm>
            <a:off x="8632029" y="2183089"/>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Reject</a:t>
            </a:r>
            <a:endParaRPr lang="en-US" dirty="0"/>
          </a:p>
        </p:txBody>
      </p:sp>
      <p:sp>
        <p:nvSpPr>
          <p:cNvPr id="29" name="Rectangle 28">
            <a:extLst>
              <a:ext uri="{FF2B5EF4-FFF2-40B4-BE49-F238E27FC236}">
                <a16:creationId xmlns:a16="http://schemas.microsoft.com/office/drawing/2014/main" id="{C00A5792-FD43-4259-B3C4-E293594CB1A8}"/>
              </a:ext>
            </a:extLst>
          </p:cNvPr>
          <p:cNvSpPr/>
          <p:nvPr/>
        </p:nvSpPr>
        <p:spPr>
          <a:xfrm>
            <a:off x="8691560" y="2779874"/>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Reader</a:t>
            </a:r>
            <a:endParaRPr lang="en-US" dirty="0"/>
          </a:p>
        </p:txBody>
      </p:sp>
      <p:sp>
        <p:nvSpPr>
          <p:cNvPr id="30" name="Rectangle 29">
            <a:extLst>
              <a:ext uri="{FF2B5EF4-FFF2-40B4-BE49-F238E27FC236}">
                <a16:creationId xmlns:a16="http://schemas.microsoft.com/office/drawing/2014/main" id="{EECE1CBC-3B8D-47D6-A73D-A89163698245}"/>
              </a:ext>
            </a:extLst>
          </p:cNvPr>
          <p:cNvSpPr/>
          <p:nvPr/>
        </p:nvSpPr>
        <p:spPr>
          <a:xfrm>
            <a:off x="8368699" y="3272583"/>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Misbehave</a:t>
            </a:r>
            <a:endParaRPr lang="en-US" dirty="0"/>
          </a:p>
        </p:txBody>
      </p:sp>
      <p:sp>
        <p:nvSpPr>
          <p:cNvPr id="31" name="Rectangle 30">
            <a:extLst>
              <a:ext uri="{FF2B5EF4-FFF2-40B4-BE49-F238E27FC236}">
                <a16:creationId xmlns:a16="http://schemas.microsoft.com/office/drawing/2014/main" id="{53C9FE76-3872-47DA-BD98-24565C222B57}"/>
              </a:ext>
            </a:extLst>
          </p:cNvPr>
          <p:cNvSpPr/>
          <p:nvPr/>
        </p:nvSpPr>
        <p:spPr>
          <a:xfrm>
            <a:off x="8632029" y="3760395"/>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Young/ New</a:t>
            </a:r>
            <a:endParaRPr lang="en-US" dirty="0"/>
          </a:p>
        </p:txBody>
      </p:sp>
      <p:sp>
        <p:nvSpPr>
          <p:cNvPr id="32" name="Rectangle 31">
            <a:extLst>
              <a:ext uri="{FF2B5EF4-FFF2-40B4-BE49-F238E27FC236}">
                <a16:creationId xmlns:a16="http://schemas.microsoft.com/office/drawing/2014/main" id="{2AA8676B-170A-465A-8F7D-1605F06EBAA4}"/>
              </a:ext>
            </a:extLst>
          </p:cNvPr>
          <p:cNvSpPr/>
          <p:nvPr/>
        </p:nvSpPr>
        <p:spPr>
          <a:xfrm>
            <a:off x="8580041" y="4302600"/>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Sell</a:t>
            </a:r>
            <a:endParaRPr lang="en-US" dirty="0"/>
          </a:p>
        </p:txBody>
      </p:sp>
      <p:sp>
        <p:nvSpPr>
          <p:cNvPr id="33" name="Rectangle 32">
            <a:extLst>
              <a:ext uri="{FF2B5EF4-FFF2-40B4-BE49-F238E27FC236}">
                <a16:creationId xmlns:a16="http://schemas.microsoft.com/office/drawing/2014/main" id="{CEBCFD41-EB89-48FA-9DB4-DAFA8A03ABD8}"/>
              </a:ext>
            </a:extLst>
          </p:cNvPr>
          <p:cNvSpPr/>
          <p:nvPr/>
        </p:nvSpPr>
        <p:spPr>
          <a:xfrm>
            <a:off x="8476053" y="4878845"/>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Uncommon</a:t>
            </a:r>
            <a:endParaRPr lang="en-US" dirty="0"/>
          </a:p>
        </p:txBody>
      </p:sp>
      <p:sp>
        <p:nvSpPr>
          <p:cNvPr id="34" name="Rectangle 33">
            <a:extLst>
              <a:ext uri="{FF2B5EF4-FFF2-40B4-BE49-F238E27FC236}">
                <a16:creationId xmlns:a16="http://schemas.microsoft.com/office/drawing/2014/main" id="{EB1C22C7-FCA9-4808-B05E-C957BC5926CA}"/>
              </a:ext>
            </a:extLst>
          </p:cNvPr>
          <p:cNvSpPr/>
          <p:nvPr/>
        </p:nvSpPr>
        <p:spPr>
          <a:xfrm>
            <a:off x="8204294" y="5297570"/>
            <a:ext cx="162759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Endless</a:t>
            </a:r>
            <a:endParaRPr lang="en-US" dirty="0"/>
          </a:p>
        </p:txBody>
      </p:sp>
    </p:spTree>
    <p:extLst>
      <p:ext uri="{BB962C8B-B14F-4D97-AF65-F5344CB8AC3E}">
        <p14:creationId xmlns:p14="http://schemas.microsoft.com/office/powerpoint/2010/main" val="1817313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1000"/>
                                        <p:tgtEl>
                                          <p:spTgt spid="16"/>
                                        </p:tgtEl>
                                      </p:cBhvr>
                                    </p:animEffect>
                                    <p:anim calcmode="lin" valueType="num">
                                      <p:cBhvr>
                                        <p:cTn id="106" dur="1000" fill="hold"/>
                                        <p:tgtEl>
                                          <p:spTgt spid="16"/>
                                        </p:tgtEl>
                                        <p:attrNameLst>
                                          <p:attrName>ppt_x</p:attrName>
                                        </p:attrNameLst>
                                      </p:cBhvr>
                                      <p:tavLst>
                                        <p:tav tm="0">
                                          <p:val>
                                            <p:strVal val="#ppt_x"/>
                                          </p:val>
                                        </p:tav>
                                        <p:tav tm="100000">
                                          <p:val>
                                            <p:strVal val="#ppt_x"/>
                                          </p:val>
                                        </p:tav>
                                      </p:tavLst>
                                    </p:anim>
                                    <p:anim calcmode="lin" valueType="num">
                                      <p:cBhvr>
                                        <p:cTn id="10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0"/>
                                        <p:tgtEl>
                                          <p:spTgt spid="17"/>
                                        </p:tgtEl>
                                      </p:cBhvr>
                                    </p:animEffect>
                                    <p:anim calcmode="lin" valueType="num">
                                      <p:cBhvr>
                                        <p:cTn id="113" dur="1000" fill="hold"/>
                                        <p:tgtEl>
                                          <p:spTgt spid="17"/>
                                        </p:tgtEl>
                                        <p:attrNameLst>
                                          <p:attrName>ppt_x</p:attrName>
                                        </p:attrNameLst>
                                      </p:cBhvr>
                                      <p:tavLst>
                                        <p:tav tm="0">
                                          <p:val>
                                            <p:strVal val="#ppt_x"/>
                                          </p:val>
                                        </p:tav>
                                        <p:tav tm="100000">
                                          <p:val>
                                            <p:strVal val="#ppt_x"/>
                                          </p:val>
                                        </p:tav>
                                      </p:tavLst>
                                    </p:anim>
                                    <p:anim calcmode="lin" valueType="num">
                                      <p:cBhvr>
                                        <p:cTn id="1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1000"/>
                                        <p:tgtEl>
                                          <p:spTgt spid="30"/>
                                        </p:tgtEl>
                                      </p:cBhvr>
                                    </p:animEffect>
                                    <p:anim calcmode="lin" valueType="num">
                                      <p:cBhvr>
                                        <p:cTn id="120" dur="1000" fill="hold"/>
                                        <p:tgtEl>
                                          <p:spTgt spid="30"/>
                                        </p:tgtEl>
                                        <p:attrNameLst>
                                          <p:attrName>ppt_x</p:attrName>
                                        </p:attrNameLst>
                                      </p:cBhvr>
                                      <p:tavLst>
                                        <p:tav tm="0">
                                          <p:val>
                                            <p:strVal val="#ppt_x"/>
                                          </p:val>
                                        </p:tav>
                                        <p:tav tm="100000">
                                          <p:val>
                                            <p:strVal val="#ppt_x"/>
                                          </p:val>
                                        </p:tav>
                                      </p:tavLst>
                                    </p:anim>
                                    <p:anim calcmode="lin" valueType="num">
                                      <p:cBhvr>
                                        <p:cTn id="1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1000"/>
                                        <p:tgtEl>
                                          <p:spTgt spid="31"/>
                                        </p:tgtEl>
                                      </p:cBhvr>
                                    </p:animEffect>
                                    <p:anim calcmode="lin" valueType="num">
                                      <p:cBhvr>
                                        <p:cTn id="141" dur="1000" fill="hold"/>
                                        <p:tgtEl>
                                          <p:spTgt spid="31"/>
                                        </p:tgtEl>
                                        <p:attrNameLst>
                                          <p:attrName>ppt_x</p:attrName>
                                        </p:attrNameLst>
                                      </p:cBhvr>
                                      <p:tavLst>
                                        <p:tav tm="0">
                                          <p:val>
                                            <p:strVal val="#ppt_x"/>
                                          </p:val>
                                        </p:tav>
                                        <p:tav tm="100000">
                                          <p:val>
                                            <p:strVal val="#ppt_x"/>
                                          </p:val>
                                        </p:tav>
                                      </p:tavLst>
                                    </p:anim>
                                    <p:anim calcmode="lin" valueType="num">
                                      <p:cBhvr>
                                        <p:cTn id="1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fade">
                                      <p:cBhvr>
                                        <p:cTn id="147" dur="1000"/>
                                        <p:tgtEl>
                                          <p:spTgt spid="20"/>
                                        </p:tgtEl>
                                      </p:cBhvr>
                                    </p:animEffect>
                                    <p:anim calcmode="lin" valueType="num">
                                      <p:cBhvr>
                                        <p:cTn id="148" dur="1000" fill="hold"/>
                                        <p:tgtEl>
                                          <p:spTgt spid="20"/>
                                        </p:tgtEl>
                                        <p:attrNameLst>
                                          <p:attrName>ppt_x</p:attrName>
                                        </p:attrNameLst>
                                      </p:cBhvr>
                                      <p:tavLst>
                                        <p:tav tm="0">
                                          <p:val>
                                            <p:strVal val="#ppt_x"/>
                                          </p:val>
                                        </p:tav>
                                        <p:tav tm="100000">
                                          <p:val>
                                            <p:strVal val="#ppt_x"/>
                                          </p:val>
                                        </p:tav>
                                      </p:tavLst>
                                    </p:anim>
                                    <p:anim calcmode="lin" valueType="num">
                                      <p:cBhvr>
                                        <p:cTn id="1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fade">
                                      <p:cBhvr>
                                        <p:cTn id="154" dur="1000"/>
                                        <p:tgtEl>
                                          <p:spTgt spid="21"/>
                                        </p:tgtEl>
                                      </p:cBhvr>
                                    </p:animEffect>
                                    <p:anim calcmode="lin" valueType="num">
                                      <p:cBhvr>
                                        <p:cTn id="155" dur="1000" fill="hold"/>
                                        <p:tgtEl>
                                          <p:spTgt spid="21"/>
                                        </p:tgtEl>
                                        <p:attrNameLst>
                                          <p:attrName>ppt_x</p:attrName>
                                        </p:attrNameLst>
                                      </p:cBhvr>
                                      <p:tavLst>
                                        <p:tav tm="0">
                                          <p:val>
                                            <p:strVal val="#ppt_x"/>
                                          </p:val>
                                        </p:tav>
                                        <p:tav tm="100000">
                                          <p:val>
                                            <p:strVal val="#ppt_x"/>
                                          </p:val>
                                        </p:tav>
                                      </p:tavLst>
                                    </p:anim>
                                    <p:anim calcmode="lin" valueType="num">
                                      <p:cBhvr>
                                        <p:cTn id="1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2"/>
                                        </p:tgtEl>
                                        <p:attrNameLst>
                                          <p:attrName>style.visibility</p:attrName>
                                        </p:attrNameLst>
                                      </p:cBhvr>
                                      <p:to>
                                        <p:strVal val="visible"/>
                                      </p:to>
                                    </p:set>
                                    <p:animEffect transition="in" filter="fade">
                                      <p:cBhvr>
                                        <p:cTn id="161" dur="1000"/>
                                        <p:tgtEl>
                                          <p:spTgt spid="32"/>
                                        </p:tgtEl>
                                      </p:cBhvr>
                                    </p:animEffect>
                                    <p:anim calcmode="lin" valueType="num">
                                      <p:cBhvr>
                                        <p:cTn id="162" dur="1000" fill="hold"/>
                                        <p:tgtEl>
                                          <p:spTgt spid="32"/>
                                        </p:tgtEl>
                                        <p:attrNameLst>
                                          <p:attrName>ppt_x</p:attrName>
                                        </p:attrNameLst>
                                      </p:cBhvr>
                                      <p:tavLst>
                                        <p:tav tm="0">
                                          <p:val>
                                            <p:strVal val="#ppt_x"/>
                                          </p:val>
                                        </p:tav>
                                        <p:tav tm="100000">
                                          <p:val>
                                            <p:strVal val="#ppt_x"/>
                                          </p:val>
                                        </p:tav>
                                      </p:tavLst>
                                    </p:anim>
                                    <p:anim calcmode="lin" valueType="num">
                                      <p:cBhvr>
                                        <p:cTn id="1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22"/>
                                        </p:tgtEl>
                                        <p:attrNameLst>
                                          <p:attrName>style.visibility</p:attrName>
                                        </p:attrNameLst>
                                      </p:cBhvr>
                                      <p:to>
                                        <p:strVal val="visible"/>
                                      </p:to>
                                    </p:set>
                                    <p:animEffect transition="in" filter="fade">
                                      <p:cBhvr>
                                        <p:cTn id="168" dur="1000"/>
                                        <p:tgtEl>
                                          <p:spTgt spid="22"/>
                                        </p:tgtEl>
                                      </p:cBhvr>
                                    </p:animEffect>
                                    <p:anim calcmode="lin" valueType="num">
                                      <p:cBhvr>
                                        <p:cTn id="169" dur="1000" fill="hold"/>
                                        <p:tgtEl>
                                          <p:spTgt spid="22"/>
                                        </p:tgtEl>
                                        <p:attrNameLst>
                                          <p:attrName>ppt_x</p:attrName>
                                        </p:attrNameLst>
                                      </p:cBhvr>
                                      <p:tavLst>
                                        <p:tav tm="0">
                                          <p:val>
                                            <p:strVal val="#ppt_x"/>
                                          </p:val>
                                        </p:tav>
                                        <p:tav tm="100000">
                                          <p:val>
                                            <p:strVal val="#ppt_x"/>
                                          </p:val>
                                        </p:tav>
                                      </p:tavLst>
                                    </p:anim>
                                    <p:anim calcmode="lin" valueType="num">
                                      <p:cBhvr>
                                        <p:cTn id="1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23"/>
                                        </p:tgtEl>
                                        <p:attrNameLst>
                                          <p:attrName>style.visibility</p:attrName>
                                        </p:attrNameLst>
                                      </p:cBhvr>
                                      <p:to>
                                        <p:strVal val="visible"/>
                                      </p:to>
                                    </p:set>
                                    <p:animEffect transition="in" filter="fade">
                                      <p:cBhvr>
                                        <p:cTn id="175" dur="1000"/>
                                        <p:tgtEl>
                                          <p:spTgt spid="23"/>
                                        </p:tgtEl>
                                      </p:cBhvr>
                                    </p:animEffect>
                                    <p:anim calcmode="lin" valueType="num">
                                      <p:cBhvr>
                                        <p:cTn id="176" dur="1000" fill="hold"/>
                                        <p:tgtEl>
                                          <p:spTgt spid="23"/>
                                        </p:tgtEl>
                                        <p:attrNameLst>
                                          <p:attrName>ppt_x</p:attrName>
                                        </p:attrNameLst>
                                      </p:cBhvr>
                                      <p:tavLst>
                                        <p:tav tm="0">
                                          <p:val>
                                            <p:strVal val="#ppt_x"/>
                                          </p:val>
                                        </p:tav>
                                        <p:tav tm="100000">
                                          <p:val>
                                            <p:strVal val="#ppt_x"/>
                                          </p:val>
                                        </p:tav>
                                      </p:tavLst>
                                    </p:anim>
                                    <p:anim calcmode="lin" valueType="num">
                                      <p:cBhvr>
                                        <p:cTn id="17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fade">
                                      <p:cBhvr>
                                        <p:cTn id="182" dur="1000"/>
                                        <p:tgtEl>
                                          <p:spTgt spid="33"/>
                                        </p:tgtEl>
                                      </p:cBhvr>
                                    </p:animEffect>
                                    <p:anim calcmode="lin" valueType="num">
                                      <p:cBhvr>
                                        <p:cTn id="183" dur="1000" fill="hold"/>
                                        <p:tgtEl>
                                          <p:spTgt spid="33"/>
                                        </p:tgtEl>
                                        <p:attrNameLst>
                                          <p:attrName>ppt_x</p:attrName>
                                        </p:attrNameLst>
                                      </p:cBhvr>
                                      <p:tavLst>
                                        <p:tav tm="0">
                                          <p:val>
                                            <p:strVal val="#ppt_x"/>
                                          </p:val>
                                        </p:tav>
                                        <p:tav tm="100000">
                                          <p:val>
                                            <p:strVal val="#ppt_x"/>
                                          </p:val>
                                        </p:tav>
                                      </p:tavLst>
                                    </p:anim>
                                    <p:anim calcmode="lin" valueType="num">
                                      <p:cBhvr>
                                        <p:cTn id="18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24"/>
                                        </p:tgtEl>
                                        <p:attrNameLst>
                                          <p:attrName>style.visibility</p:attrName>
                                        </p:attrNameLst>
                                      </p:cBhvr>
                                      <p:to>
                                        <p:strVal val="visible"/>
                                      </p:to>
                                    </p:set>
                                    <p:animEffect transition="in" filter="fade">
                                      <p:cBhvr>
                                        <p:cTn id="189" dur="1000"/>
                                        <p:tgtEl>
                                          <p:spTgt spid="24"/>
                                        </p:tgtEl>
                                      </p:cBhvr>
                                    </p:animEffect>
                                    <p:anim calcmode="lin" valueType="num">
                                      <p:cBhvr>
                                        <p:cTn id="190" dur="1000" fill="hold"/>
                                        <p:tgtEl>
                                          <p:spTgt spid="24"/>
                                        </p:tgtEl>
                                        <p:attrNameLst>
                                          <p:attrName>ppt_x</p:attrName>
                                        </p:attrNameLst>
                                      </p:cBhvr>
                                      <p:tavLst>
                                        <p:tav tm="0">
                                          <p:val>
                                            <p:strVal val="#ppt_x"/>
                                          </p:val>
                                        </p:tav>
                                        <p:tav tm="100000">
                                          <p:val>
                                            <p:strVal val="#ppt_x"/>
                                          </p:val>
                                        </p:tav>
                                      </p:tavLst>
                                    </p:anim>
                                    <p:anim calcmode="lin" valueType="num">
                                      <p:cBhvr>
                                        <p:cTn id="1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25"/>
                                        </p:tgtEl>
                                        <p:attrNameLst>
                                          <p:attrName>style.visibility</p:attrName>
                                        </p:attrNameLst>
                                      </p:cBhvr>
                                      <p:to>
                                        <p:strVal val="visible"/>
                                      </p:to>
                                    </p:set>
                                    <p:animEffect transition="in" filter="fade">
                                      <p:cBhvr>
                                        <p:cTn id="196" dur="1000"/>
                                        <p:tgtEl>
                                          <p:spTgt spid="25"/>
                                        </p:tgtEl>
                                      </p:cBhvr>
                                    </p:animEffect>
                                    <p:anim calcmode="lin" valueType="num">
                                      <p:cBhvr>
                                        <p:cTn id="197" dur="1000" fill="hold"/>
                                        <p:tgtEl>
                                          <p:spTgt spid="25"/>
                                        </p:tgtEl>
                                        <p:attrNameLst>
                                          <p:attrName>ppt_x</p:attrName>
                                        </p:attrNameLst>
                                      </p:cBhvr>
                                      <p:tavLst>
                                        <p:tav tm="0">
                                          <p:val>
                                            <p:strVal val="#ppt_x"/>
                                          </p:val>
                                        </p:tav>
                                        <p:tav tm="100000">
                                          <p:val>
                                            <p:strVal val="#ppt_x"/>
                                          </p:val>
                                        </p:tav>
                                      </p:tavLst>
                                    </p:anim>
                                    <p:anim calcmode="lin" valueType="num">
                                      <p:cBhvr>
                                        <p:cTn id="1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34"/>
                                        </p:tgtEl>
                                        <p:attrNameLst>
                                          <p:attrName>style.visibility</p:attrName>
                                        </p:attrNameLst>
                                      </p:cBhvr>
                                      <p:to>
                                        <p:strVal val="visible"/>
                                      </p:to>
                                    </p:set>
                                    <p:animEffect transition="in" filter="fade">
                                      <p:cBhvr>
                                        <p:cTn id="203" dur="1000"/>
                                        <p:tgtEl>
                                          <p:spTgt spid="34"/>
                                        </p:tgtEl>
                                      </p:cBhvr>
                                    </p:animEffect>
                                    <p:anim calcmode="lin" valueType="num">
                                      <p:cBhvr>
                                        <p:cTn id="204" dur="1000" fill="hold"/>
                                        <p:tgtEl>
                                          <p:spTgt spid="34"/>
                                        </p:tgtEl>
                                        <p:attrNameLst>
                                          <p:attrName>ppt_x</p:attrName>
                                        </p:attrNameLst>
                                      </p:cBhvr>
                                      <p:tavLst>
                                        <p:tav tm="0">
                                          <p:val>
                                            <p:strVal val="#ppt_x"/>
                                          </p:val>
                                        </p:tav>
                                        <p:tav tm="100000">
                                          <p:val>
                                            <p:strVal val="#ppt_x"/>
                                          </p:val>
                                        </p:tav>
                                      </p:tavLst>
                                    </p:anim>
                                    <p:anim calcmode="lin" valueType="num">
                                      <p:cBhvr>
                                        <p:cTn id="20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9E521C-050C-4C08-BDEE-8C1A0E45F5B1}"/>
              </a:ext>
            </a:extLst>
          </p:cNvPr>
          <p:cNvSpPr txBox="1"/>
          <p:nvPr/>
        </p:nvSpPr>
        <p:spPr>
          <a:xfrm>
            <a:off x="2088355" y="87804"/>
            <a:ext cx="8015289" cy="461665"/>
          </a:xfrm>
          <a:prstGeom prst="rect">
            <a:avLst/>
          </a:prstGeom>
          <a:solidFill>
            <a:schemeClr val="accent4">
              <a:lumMod val="20000"/>
              <a:lumOff val="80000"/>
            </a:schemeClr>
          </a:solidFill>
        </p:spPr>
        <p:txBody>
          <a:bodyPr wrap="square">
            <a:spAutoFit/>
          </a:bodyPr>
          <a:lstStyle/>
          <a:p>
            <a:r>
              <a:rPr lang="en-GB" sz="2400" b="1" i="0" u="none" strike="noStrike" baseline="0" dirty="0">
                <a:latin typeface="TimesNewRomanPS-BoldMT"/>
              </a:rPr>
              <a:t>Let’s have a look at the common synonyms and antonyms:</a:t>
            </a:r>
            <a:endParaRPr lang="en-US" sz="3600" dirty="0"/>
          </a:p>
        </p:txBody>
      </p:sp>
      <p:graphicFrame>
        <p:nvGraphicFramePr>
          <p:cNvPr id="6" name="Table 6">
            <a:extLst>
              <a:ext uri="{FF2B5EF4-FFF2-40B4-BE49-F238E27FC236}">
                <a16:creationId xmlns:a16="http://schemas.microsoft.com/office/drawing/2014/main" id="{272D44DD-2950-4D91-91FB-8A7B646154AB}"/>
              </a:ext>
            </a:extLst>
          </p:cNvPr>
          <p:cNvGraphicFramePr>
            <a:graphicFrameLocks noGrp="1"/>
          </p:cNvGraphicFramePr>
          <p:nvPr>
            <p:extLst>
              <p:ext uri="{D42A27DB-BD31-4B8C-83A1-F6EECF244321}">
                <p14:modId xmlns:p14="http://schemas.microsoft.com/office/powerpoint/2010/main" val="2586671629"/>
              </p:ext>
            </p:extLst>
          </p:nvPr>
        </p:nvGraphicFramePr>
        <p:xfrm>
          <a:off x="1920279" y="1149189"/>
          <a:ext cx="9401175" cy="3566160"/>
        </p:xfrm>
        <a:graphic>
          <a:graphicData uri="http://schemas.openxmlformats.org/drawingml/2006/table">
            <a:tbl>
              <a:tblPr firstRow="1" bandRow="1">
                <a:tableStyleId>{5C22544A-7EE6-4342-B048-85BDC9FD1C3A}</a:tableStyleId>
              </a:tblPr>
              <a:tblGrid>
                <a:gridCol w="2902081">
                  <a:extLst>
                    <a:ext uri="{9D8B030D-6E8A-4147-A177-3AD203B41FA5}">
                      <a16:colId xmlns:a16="http://schemas.microsoft.com/office/drawing/2014/main" val="2909497279"/>
                    </a:ext>
                  </a:extLst>
                </a:gridCol>
                <a:gridCol w="2964021">
                  <a:extLst>
                    <a:ext uri="{9D8B030D-6E8A-4147-A177-3AD203B41FA5}">
                      <a16:colId xmlns:a16="http://schemas.microsoft.com/office/drawing/2014/main" val="1217327726"/>
                    </a:ext>
                  </a:extLst>
                </a:gridCol>
                <a:gridCol w="3535073">
                  <a:extLst>
                    <a:ext uri="{9D8B030D-6E8A-4147-A177-3AD203B41FA5}">
                      <a16:colId xmlns:a16="http://schemas.microsoft.com/office/drawing/2014/main" val="1163255311"/>
                    </a:ext>
                  </a:extLst>
                </a:gridCol>
              </a:tblGrid>
              <a:tr h="370840">
                <a:tc>
                  <a:txBody>
                    <a:bodyPr/>
                    <a:lstStyle/>
                    <a:p>
                      <a:r>
                        <a:rPr kumimoji="0" lang="en-US" sz="2400" b="1" i="0" u="none" strike="noStrike" kern="1200" cap="none" spc="0" normalizeH="0" baseline="0" noProof="0" dirty="0">
                          <a:ln>
                            <a:noFill/>
                          </a:ln>
                          <a:solidFill>
                            <a:prstClr val="black"/>
                          </a:solidFill>
                          <a:effectLst/>
                          <a:uLnTx/>
                          <a:uFillTx/>
                          <a:latin typeface="TimesNewRomanPSMT"/>
                          <a:ea typeface="+mn-ea"/>
                          <a:cs typeface="+mn-cs"/>
                        </a:rPr>
                        <a:t>Word</a:t>
                      </a:r>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400" b="1" i="0" u="none" strike="noStrike" kern="1200" cap="none" spc="0" normalizeH="0" baseline="0" noProof="0" dirty="0">
                          <a:ln>
                            <a:noFill/>
                          </a:ln>
                          <a:solidFill>
                            <a:prstClr val="black"/>
                          </a:solidFill>
                          <a:effectLst/>
                          <a:uLnTx/>
                          <a:uFillTx/>
                          <a:latin typeface="TimesNewRomanPSMT"/>
                          <a:ea typeface="+mn-ea"/>
                          <a:cs typeface="+mn-cs"/>
                        </a:rPr>
                        <a:t>  Synonym</a:t>
                      </a:r>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NewRomanPSMT"/>
                          <a:ea typeface="+mn-ea"/>
                          <a:cs typeface="+mn-cs"/>
                        </a:rPr>
                        <a:t>    Antonym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361237"/>
                  </a:ext>
                </a:extLst>
              </a:tr>
              <a:tr h="370840">
                <a:tc>
                  <a:txBody>
                    <a:bodyPr/>
                    <a:lstStyle/>
                    <a:p>
                      <a:r>
                        <a:rPr lang="en-US" sz="2800" b="0" i="0" u="none" strike="noStrike" baseline="0" dirty="0">
                          <a:latin typeface="TimesNewRomanPSMT"/>
                        </a:rPr>
                        <a:t>   </a:t>
                      </a:r>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403862"/>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22514"/>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313527"/>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6497487"/>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419779"/>
                  </a:ext>
                </a:extLst>
              </a:tr>
              <a:tr h="370840">
                <a:tc>
                  <a:txBody>
                    <a:bodyPr/>
                    <a:lstStyle/>
                    <a:p>
                      <a:r>
                        <a:rPr lang="en-US" sz="2800" dirty="0">
                          <a:latin typeface="TimesNewRomanPSM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475877"/>
                  </a:ext>
                </a:extLst>
              </a:tr>
            </a:tbl>
          </a:graphicData>
        </a:graphic>
      </p:graphicFrame>
      <p:sp>
        <p:nvSpPr>
          <p:cNvPr id="7" name="Rectangle 6">
            <a:extLst>
              <a:ext uri="{FF2B5EF4-FFF2-40B4-BE49-F238E27FC236}">
                <a16:creationId xmlns:a16="http://schemas.microsoft.com/office/drawing/2014/main" id="{D6971927-935F-4158-A964-D161EAA1184F}"/>
              </a:ext>
            </a:extLst>
          </p:cNvPr>
          <p:cNvSpPr/>
          <p:nvPr/>
        </p:nvSpPr>
        <p:spPr>
          <a:xfrm>
            <a:off x="2351683" y="1634897"/>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Fast</a:t>
            </a:r>
            <a:endParaRPr lang="en-US" dirty="0"/>
          </a:p>
        </p:txBody>
      </p:sp>
      <p:sp>
        <p:nvSpPr>
          <p:cNvPr id="8" name="Rectangle 7">
            <a:extLst>
              <a:ext uri="{FF2B5EF4-FFF2-40B4-BE49-F238E27FC236}">
                <a16:creationId xmlns:a16="http://schemas.microsoft.com/office/drawing/2014/main" id="{FCE22677-87AE-4DBE-9FA0-F7DDAF3A79F6}"/>
              </a:ext>
            </a:extLst>
          </p:cNvPr>
          <p:cNvSpPr/>
          <p:nvPr/>
        </p:nvSpPr>
        <p:spPr>
          <a:xfrm>
            <a:off x="5369472" y="1594101"/>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Quick</a:t>
            </a:r>
            <a:endParaRPr lang="en-US" dirty="0"/>
          </a:p>
        </p:txBody>
      </p:sp>
      <p:sp>
        <p:nvSpPr>
          <p:cNvPr id="9" name="Rectangle 8">
            <a:extLst>
              <a:ext uri="{FF2B5EF4-FFF2-40B4-BE49-F238E27FC236}">
                <a16:creationId xmlns:a16="http://schemas.microsoft.com/office/drawing/2014/main" id="{5BE06BFB-9582-448B-B5D3-7DEA9CE9C4F0}"/>
              </a:ext>
            </a:extLst>
          </p:cNvPr>
          <p:cNvSpPr/>
          <p:nvPr/>
        </p:nvSpPr>
        <p:spPr>
          <a:xfrm>
            <a:off x="2088355" y="2205528"/>
            <a:ext cx="2283620"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Neat </a:t>
            </a:r>
            <a:endParaRPr lang="en-US" dirty="0"/>
          </a:p>
        </p:txBody>
      </p:sp>
      <p:sp>
        <p:nvSpPr>
          <p:cNvPr id="10" name="Rectangle 9">
            <a:extLst>
              <a:ext uri="{FF2B5EF4-FFF2-40B4-BE49-F238E27FC236}">
                <a16:creationId xmlns:a16="http://schemas.microsoft.com/office/drawing/2014/main" id="{66549DF6-47C9-457E-AC5F-08FC4D2E07CA}"/>
              </a:ext>
            </a:extLst>
          </p:cNvPr>
          <p:cNvSpPr/>
          <p:nvPr/>
        </p:nvSpPr>
        <p:spPr>
          <a:xfrm>
            <a:off x="5405335" y="2115485"/>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Tidy</a:t>
            </a:r>
            <a:endParaRPr lang="en-US" dirty="0"/>
          </a:p>
        </p:txBody>
      </p:sp>
      <p:sp>
        <p:nvSpPr>
          <p:cNvPr id="11" name="Rectangle 10">
            <a:extLst>
              <a:ext uri="{FF2B5EF4-FFF2-40B4-BE49-F238E27FC236}">
                <a16:creationId xmlns:a16="http://schemas.microsoft.com/office/drawing/2014/main" id="{5CF08BB2-93E5-4F19-A6BF-7EED45AE09AB}"/>
              </a:ext>
            </a:extLst>
          </p:cNvPr>
          <p:cNvSpPr/>
          <p:nvPr/>
        </p:nvSpPr>
        <p:spPr>
          <a:xfrm>
            <a:off x="1971676" y="2627254"/>
            <a:ext cx="2283620"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Rich</a:t>
            </a:r>
            <a:endParaRPr lang="en-US" dirty="0"/>
          </a:p>
        </p:txBody>
      </p:sp>
      <p:sp>
        <p:nvSpPr>
          <p:cNvPr id="13" name="Rectangle 12">
            <a:extLst>
              <a:ext uri="{FF2B5EF4-FFF2-40B4-BE49-F238E27FC236}">
                <a16:creationId xmlns:a16="http://schemas.microsoft.com/office/drawing/2014/main" id="{BFB6BD08-787B-455D-901E-11EB7DADFB77}"/>
              </a:ext>
            </a:extLst>
          </p:cNvPr>
          <p:cNvSpPr/>
          <p:nvPr/>
        </p:nvSpPr>
        <p:spPr>
          <a:xfrm>
            <a:off x="5386290" y="2627254"/>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Wealthy</a:t>
            </a:r>
            <a:endParaRPr lang="en-US" dirty="0"/>
          </a:p>
        </p:txBody>
      </p:sp>
      <p:sp>
        <p:nvSpPr>
          <p:cNvPr id="14" name="Rectangle 13">
            <a:extLst>
              <a:ext uri="{FF2B5EF4-FFF2-40B4-BE49-F238E27FC236}">
                <a16:creationId xmlns:a16="http://schemas.microsoft.com/office/drawing/2014/main" id="{4B6A42B9-759B-474D-B32E-0AFF9466A8D7}"/>
              </a:ext>
            </a:extLst>
          </p:cNvPr>
          <p:cNvSpPr/>
          <p:nvPr/>
        </p:nvSpPr>
        <p:spPr>
          <a:xfrm>
            <a:off x="2088355" y="3189253"/>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Encourage</a:t>
            </a:r>
            <a:endParaRPr lang="en-US" dirty="0"/>
          </a:p>
        </p:txBody>
      </p:sp>
      <p:sp>
        <p:nvSpPr>
          <p:cNvPr id="15" name="Rectangle 14">
            <a:extLst>
              <a:ext uri="{FF2B5EF4-FFF2-40B4-BE49-F238E27FC236}">
                <a16:creationId xmlns:a16="http://schemas.microsoft.com/office/drawing/2014/main" id="{999CCA72-C412-4030-9826-8FCE62952741}"/>
              </a:ext>
            </a:extLst>
          </p:cNvPr>
          <p:cNvSpPr/>
          <p:nvPr/>
        </p:nvSpPr>
        <p:spPr>
          <a:xfrm>
            <a:off x="5392536" y="3168839"/>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Inspire</a:t>
            </a:r>
            <a:endParaRPr lang="en-US" dirty="0"/>
          </a:p>
        </p:txBody>
      </p:sp>
      <p:sp>
        <p:nvSpPr>
          <p:cNvPr id="16" name="Rectangle 15">
            <a:extLst>
              <a:ext uri="{FF2B5EF4-FFF2-40B4-BE49-F238E27FC236}">
                <a16:creationId xmlns:a16="http://schemas.microsoft.com/office/drawing/2014/main" id="{7DEF913D-B286-4B11-93FE-71703FB5E8C2}"/>
              </a:ext>
            </a:extLst>
          </p:cNvPr>
          <p:cNvSpPr/>
          <p:nvPr/>
        </p:nvSpPr>
        <p:spPr>
          <a:xfrm>
            <a:off x="2030015" y="3705655"/>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 Respect</a:t>
            </a:r>
            <a:endParaRPr lang="en-US" dirty="0"/>
          </a:p>
        </p:txBody>
      </p:sp>
      <p:sp>
        <p:nvSpPr>
          <p:cNvPr id="17" name="Rectangle 16">
            <a:extLst>
              <a:ext uri="{FF2B5EF4-FFF2-40B4-BE49-F238E27FC236}">
                <a16:creationId xmlns:a16="http://schemas.microsoft.com/office/drawing/2014/main" id="{9744FCF8-88CA-4307-950B-6407ADCD59FA}"/>
              </a:ext>
            </a:extLst>
          </p:cNvPr>
          <p:cNvSpPr/>
          <p:nvPr/>
        </p:nvSpPr>
        <p:spPr>
          <a:xfrm>
            <a:off x="5369473" y="3777274"/>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Honour</a:t>
            </a:r>
            <a:endParaRPr lang="en-US" dirty="0"/>
          </a:p>
        </p:txBody>
      </p:sp>
      <p:sp>
        <p:nvSpPr>
          <p:cNvPr id="18" name="Rectangle 17">
            <a:extLst>
              <a:ext uri="{FF2B5EF4-FFF2-40B4-BE49-F238E27FC236}">
                <a16:creationId xmlns:a16="http://schemas.microsoft.com/office/drawing/2014/main" id="{0147D942-B908-4712-BE03-D08C90C00EDF}"/>
              </a:ext>
            </a:extLst>
          </p:cNvPr>
          <p:cNvSpPr/>
          <p:nvPr/>
        </p:nvSpPr>
        <p:spPr>
          <a:xfrm>
            <a:off x="2220020" y="4236347"/>
            <a:ext cx="1786932"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 Complete</a:t>
            </a:r>
            <a:endParaRPr lang="en-US" dirty="0"/>
          </a:p>
        </p:txBody>
      </p:sp>
      <p:sp>
        <p:nvSpPr>
          <p:cNvPr id="19" name="Rectangle 18">
            <a:extLst>
              <a:ext uri="{FF2B5EF4-FFF2-40B4-BE49-F238E27FC236}">
                <a16:creationId xmlns:a16="http://schemas.microsoft.com/office/drawing/2014/main" id="{B7D05B26-63A6-4669-83C7-CE65528C0917}"/>
              </a:ext>
            </a:extLst>
          </p:cNvPr>
          <p:cNvSpPr/>
          <p:nvPr/>
        </p:nvSpPr>
        <p:spPr>
          <a:xfrm>
            <a:off x="5405335" y="4231894"/>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Finish</a:t>
            </a:r>
            <a:endParaRPr lang="en-US" dirty="0"/>
          </a:p>
        </p:txBody>
      </p:sp>
      <p:sp>
        <p:nvSpPr>
          <p:cNvPr id="26" name="Rectangle 25">
            <a:extLst>
              <a:ext uri="{FF2B5EF4-FFF2-40B4-BE49-F238E27FC236}">
                <a16:creationId xmlns:a16="http://schemas.microsoft.com/office/drawing/2014/main" id="{023D7B38-5159-4385-A76F-E74EAFB0BB50}"/>
              </a:ext>
            </a:extLst>
          </p:cNvPr>
          <p:cNvSpPr/>
          <p:nvPr/>
        </p:nvSpPr>
        <p:spPr>
          <a:xfrm>
            <a:off x="8690170" y="1606665"/>
            <a:ext cx="156686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Slow</a:t>
            </a:r>
            <a:endParaRPr lang="en-US" dirty="0"/>
          </a:p>
        </p:txBody>
      </p:sp>
      <p:sp>
        <p:nvSpPr>
          <p:cNvPr id="27" name="Rectangle 26">
            <a:extLst>
              <a:ext uri="{FF2B5EF4-FFF2-40B4-BE49-F238E27FC236}">
                <a16:creationId xmlns:a16="http://schemas.microsoft.com/office/drawing/2014/main" id="{A76B1A80-0224-4B39-9133-F6F1FE9C9B32}"/>
              </a:ext>
            </a:extLst>
          </p:cNvPr>
          <p:cNvSpPr/>
          <p:nvPr/>
        </p:nvSpPr>
        <p:spPr>
          <a:xfrm>
            <a:off x="8616750" y="2115566"/>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Dirty</a:t>
            </a:r>
            <a:endParaRPr lang="en-US" dirty="0"/>
          </a:p>
        </p:txBody>
      </p:sp>
      <p:sp>
        <p:nvSpPr>
          <p:cNvPr id="28" name="Rectangle 27">
            <a:extLst>
              <a:ext uri="{FF2B5EF4-FFF2-40B4-BE49-F238E27FC236}">
                <a16:creationId xmlns:a16="http://schemas.microsoft.com/office/drawing/2014/main" id="{32A05126-558E-477A-9E5B-6AD90266E7A1}"/>
              </a:ext>
            </a:extLst>
          </p:cNvPr>
          <p:cNvSpPr/>
          <p:nvPr/>
        </p:nvSpPr>
        <p:spPr>
          <a:xfrm>
            <a:off x="8580041" y="2697534"/>
            <a:ext cx="164028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Poor</a:t>
            </a:r>
            <a:endParaRPr lang="en-US" dirty="0"/>
          </a:p>
        </p:txBody>
      </p:sp>
      <p:sp>
        <p:nvSpPr>
          <p:cNvPr id="29" name="Rectangle 28">
            <a:extLst>
              <a:ext uri="{FF2B5EF4-FFF2-40B4-BE49-F238E27FC236}">
                <a16:creationId xmlns:a16="http://schemas.microsoft.com/office/drawing/2014/main" id="{C00A5792-FD43-4259-B3C4-E293594CB1A8}"/>
              </a:ext>
            </a:extLst>
          </p:cNvPr>
          <p:cNvSpPr/>
          <p:nvPr/>
        </p:nvSpPr>
        <p:spPr>
          <a:xfrm>
            <a:off x="8216792" y="3206435"/>
            <a:ext cx="268129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Discourage</a:t>
            </a:r>
            <a:endParaRPr lang="en-US" dirty="0"/>
          </a:p>
        </p:txBody>
      </p:sp>
      <p:sp>
        <p:nvSpPr>
          <p:cNvPr id="30" name="Rectangle 29">
            <a:extLst>
              <a:ext uri="{FF2B5EF4-FFF2-40B4-BE49-F238E27FC236}">
                <a16:creationId xmlns:a16="http://schemas.microsoft.com/office/drawing/2014/main" id="{EECE1CBC-3B8D-47D6-A73D-A89163698245}"/>
              </a:ext>
            </a:extLst>
          </p:cNvPr>
          <p:cNvSpPr/>
          <p:nvPr/>
        </p:nvSpPr>
        <p:spPr>
          <a:xfrm>
            <a:off x="8299848" y="3689891"/>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Disrespect</a:t>
            </a:r>
            <a:endParaRPr lang="en-US" dirty="0"/>
          </a:p>
        </p:txBody>
      </p:sp>
      <p:sp>
        <p:nvSpPr>
          <p:cNvPr id="31" name="Rectangle 30">
            <a:extLst>
              <a:ext uri="{FF2B5EF4-FFF2-40B4-BE49-F238E27FC236}">
                <a16:creationId xmlns:a16="http://schemas.microsoft.com/office/drawing/2014/main" id="{53C9FE76-3872-47DA-BD98-24565C222B57}"/>
              </a:ext>
            </a:extLst>
          </p:cNvPr>
          <p:cNvSpPr/>
          <p:nvPr/>
        </p:nvSpPr>
        <p:spPr>
          <a:xfrm>
            <a:off x="8473968" y="4231893"/>
            <a:ext cx="2166941"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TimesNewRomanPSMT"/>
              </a:rPr>
              <a:t>Incomplete</a:t>
            </a:r>
            <a:endParaRPr lang="en-US" dirty="0"/>
          </a:p>
        </p:txBody>
      </p:sp>
    </p:spTree>
    <p:extLst>
      <p:ext uri="{BB962C8B-B14F-4D97-AF65-F5344CB8AC3E}">
        <p14:creationId xmlns:p14="http://schemas.microsoft.com/office/powerpoint/2010/main" val="15531547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1000"/>
                                        <p:tgtEl>
                                          <p:spTgt spid="16"/>
                                        </p:tgtEl>
                                      </p:cBhvr>
                                    </p:animEffect>
                                    <p:anim calcmode="lin" valueType="num">
                                      <p:cBhvr>
                                        <p:cTn id="106" dur="1000" fill="hold"/>
                                        <p:tgtEl>
                                          <p:spTgt spid="16"/>
                                        </p:tgtEl>
                                        <p:attrNameLst>
                                          <p:attrName>ppt_x</p:attrName>
                                        </p:attrNameLst>
                                      </p:cBhvr>
                                      <p:tavLst>
                                        <p:tav tm="0">
                                          <p:val>
                                            <p:strVal val="#ppt_x"/>
                                          </p:val>
                                        </p:tav>
                                        <p:tav tm="100000">
                                          <p:val>
                                            <p:strVal val="#ppt_x"/>
                                          </p:val>
                                        </p:tav>
                                      </p:tavLst>
                                    </p:anim>
                                    <p:anim calcmode="lin" valueType="num">
                                      <p:cBhvr>
                                        <p:cTn id="10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0"/>
                                        <p:tgtEl>
                                          <p:spTgt spid="17"/>
                                        </p:tgtEl>
                                      </p:cBhvr>
                                    </p:animEffect>
                                    <p:anim calcmode="lin" valueType="num">
                                      <p:cBhvr>
                                        <p:cTn id="113" dur="1000" fill="hold"/>
                                        <p:tgtEl>
                                          <p:spTgt spid="17"/>
                                        </p:tgtEl>
                                        <p:attrNameLst>
                                          <p:attrName>ppt_x</p:attrName>
                                        </p:attrNameLst>
                                      </p:cBhvr>
                                      <p:tavLst>
                                        <p:tav tm="0">
                                          <p:val>
                                            <p:strVal val="#ppt_x"/>
                                          </p:val>
                                        </p:tav>
                                        <p:tav tm="100000">
                                          <p:val>
                                            <p:strVal val="#ppt_x"/>
                                          </p:val>
                                        </p:tav>
                                      </p:tavLst>
                                    </p:anim>
                                    <p:anim calcmode="lin" valueType="num">
                                      <p:cBhvr>
                                        <p:cTn id="1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1000"/>
                                        <p:tgtEl>
                                          <p:spTgt spid="30"/>
                                        </p:tgtEl>
                                      </p:cBhvr>
                                    </p:animEffect>
                                    <p:anim calcmode="lin" valueType="num">
                                      <p:cBhvr>
                                        <p:cTn id="120" dur="1000" fill="hold"/>
                                        <p:tgtEl>
                                          <p:spTgt spid="30"/>
                                        </p:tgtEl>
                                        <p:attrNameLst>
                                          <p:attrName>ppt_x</p:attrName>
                                        </p:attrNameLst>
                                      </p:cBhvr>
                                      <p:tavLst>
                                        <p:tav tm="0">
                                          <p:val>
                                            <p:strVal val="#ppt_x"/>
                                          </p:val>
                                        </p:tav>
                                        <p:tav tm="100000">
                                          <p:val>
                                            <p:strVal val="#ppt_x"/>
                                          </p:val>
                                        </p:tav>
                                      </p:tavLst>
                                    </p:anim>
                                    <p:anim calcmode="lin" valueType="num">
                                      <p:cBhvr>
                                        <p:cTn id="1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1000"/>
                                        <p:tgtEl>
                                          <p:spTgt spid="31"/>
                                        </p:tgtEl>
                                      </p:cBhvr>
                                    </p:animEffect>
                                    <p:anim calcmode="lin" valueType="num">
                                      <p:cBhvr>
                                        <p:cTn id="141" dur="1000" fill="hold"/>
                                        <p:tgtEl>
                                          <p:spTgt spid="31"/>
                                        </p:tgtEl>
                                        <p:attrNameLst>
                                          <p:attrName>ppt_x</p:attrName>
                                        </p:attrNameLst>
                                      </p:cBhvr>
                                      <p:tavLst>
                                        <p:tav tm="0">
                                          <p:val>
                                            <p:strVal val="#ppt_x"/>
                                          </p:val>
                                        </p:tav>
                                        <p:tav tm="100000">
                                          <p:val>
                                            <p:strVal val="#ppt_x"/>
                                          </p:val>
                                        </p:tav>
                                      </p:tavLst>
                                    </p:anim>
                                    <p:anim calcmode="lin" valueType="num">
                                      <p:cBhvr>
                                        <p:cTn id="1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6" grpId="0" animBg="1"/>
      <p:bldP spid="27" grpId="0" animBg="1"/>
      <p:bldP spid="28" grpId="0" animBg="1"/>
      <p:bldP spid="29" grpId="0" animBg="1"/>
      <p:bldP spid="30" grpId="0" animBg="1"/>
      <p:bldP spid="3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8">
            <a:extLst>
              <a:ext uri="{FF2B5EF4-FFF2-40B4-BE49-F238E27FC236}">
                <a16:creationId xmlns:a16="http://schemas.microsoft.com/office/drawing/2014/main" id="{485B279A-C0AF-4A9E-A989-8D1E623E9742}"/>
              </a:ext>
            </a:extLst>
          </p:cNvPr>
          <p:cNvGraphicFramePr>
            <a:graphicFrameLocks noGrp="1"/>
          </p:cNvGraphicFramePr>
          <p:nvPr>
            <p:extLst>
              <p:ext uri="{D42A27DB-BD31-4B8C-83A1-F6EECF244321}">
                <p14:modId xmlns:p14="http://schemas.microsoft.com/office/powerpoint/2010/main" val="56222955"/>
              </p:ext>
            </p:extLst>
          </p:nvPr>
        </p:nvGraphicFramePr>
        <p:xfrm>
          <a:off x="6893169" y="221932"/>
          <a:ext cx="4915010" cy="6614160"/>
        </p:xfrm>
        <a:graphic>
          <a:graphicData uri="http://schemas.openxmlformats.org/drawingml/2006/table">
            <a:tbl>
              <a:tblPr firstRow="1" bandRow="1">
                <a:tableStyleId>{5C22544A-7EE6-4342-B048-85BDC9FD1C3A}</a:tableStyleId>
              </a:tblPr>
              <a:tblGrid>
                <a:gridCol w="2170644">
                  <a:extLst>
                    <a:ext uri="{9D8B030D-6E8A-4147-A177-3AD203B41FA5}">
                      <a16:colId xmlns:a16="http://schemas.microsoft.com/office/drawing/2014/main" val="2728954467"/>
                    </a:ext>
                  </a:extLst>
                </a:gridCol>
                <a:gridCol w="2744366">
                  <a:extLst>
                    <a:ext uri="{9D8B030D-6E8A-4147-A177-3AD203B41FA5}">
                      <a16:colId xmlns:a16="http://schemas.microsoft.com/office/drawing/2014/main" val="543756043"/>
                    </a:ext>
                  </a:extLst>
                </a:gridCol>
              </a:tblGrid>
              <a:tr h="386323">
                <a:tc>
                  <a:txBody>
                    <a:bodyPr/>
                    <a:lstStyle/>
                    <a:p>
                      <a:r>
                        <a:rPr kumimoji="0" lang="en-US" sz="2400" b="1" i="0" u="none" strike="noStrike" kern="1200" cap="none" spc="0" normalizeH="0" baseline="0" noProof="0" dirty="0">
                          <a:ln>
                            <a:noFill/>
                          </a:ln>
                          <a:solidFill>
                            <a:prstClr val="black"/>
                          </a:solidFill>
                          <a:effectLst/>
                          <a:uLnTx/>
                          <a:uFillTx/>
                          <a:latin typeface="TimesNewRomanPSMT"/>
                          <a:ea typeface="+mn-ea"/>
                          <a:cs typeface="+mn-cs"/>
                        </a:rPr>
                        <a:t>Column A (Words) </a:t>
                      </a:r>
                      <a:endParaRPr lang="en-US" sz="24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NewRomanPSMT"/>
                          <a:ea typeface="+mn-ea"/>
                          <a:cs typeface="+mn-cs"/>
                        </a:rPr>
                        <a:t>Column B (Antonyms)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122225"/>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Accept</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Difficult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003568"/>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Alive</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Subtract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377648"/>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 advantage</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Simple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923884"/>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 Deep</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refuse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877452"/>
                  </a:ext>
                </a:extLst>
              </a:tr>
              <a:tr h="370840">
                <a:tc>
                  <a:txBody>
                    <a:bodyPr/>
                    <a:lstStyle/>
                    <a:p>
                      <a:r>
                        <a:rPr lang="en-US" sz="2000" dirty="0">
                          <a:latin typeface="TimesNewRomanPSMT"/>
                        </a:rPr>
                        <a:t>  </a:t>
                      </a:r>
                      <a:r>
                        <a:rPr lang="en-US" sz="2400" dirty="0">
                          <a:latin typeface="TimesNewRomanPSMT"/>
                        </a:rPr>
                        <a:t>Easy</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latin typeface="TimesNewRomanPSMT"/>
                        </a:rPr>
                        <a:t> Create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114812"/>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  Divide</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Empty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856439"/>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   Add</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245235"/>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Brave </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Unite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8565999"/>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Complex</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Tiny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167512"/>
                  </a:ext>
                </a:extLst>
              </a:tr>
              <a:tr h="370840">
                <a:tc>
                  <a:txBody>
                    <a:bodyPr/>
                    <a:lstStyle/>
                    <a:p>
                      <a:r>
                        <a:rPr kumimoji="0" lang="en-US" sz="2400" b="0" i="0" u="none" strike="noStrike" kern="1200" cap="none" spc="0" normalizeH="0" baseline="0" noProof="0" dirty="0">
                          <a:ln>
                            <a:noFill/>
                          </a:ln>
                          <a:solidFill>
                            <a:prstClr val="black"/>
                          </a:solidFill>
                          <a:effectLst/>
                          <a:uLnTx/>
                          <a:uFillTx/>
                          <a:latin typeface="TimesNewRomanPSMT"/>
                          <a:ea typeface="+mn-ea"/>
                          <a:cs typeface="+mn-cs"/>
                        </a:rPr>
                        <a:t>Destroy</a:t>
                      </a:r>
                      <a:endParaRPr lang="en-US" sz="20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Shallow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3526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Full</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Disadvantage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3093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  </a:t>
                      </a:r>
                      <a:r>
                        <a:rPr kumimoji="0" lang="en-US" sz="2400" b="0" i="0" u="none" strike="noStrike" kern="1200" cap="none" spc="0" normalizeH="0" baseline="0" noProof="0" dirty="0">
                          <a:ln>
                            <a:noFill/>
                          </a:ln>
                          <a:solidFill>
                            <a:prstClr val="black"/>
                          </a:solidFill>
                          <a:effectLst/>
                          <a:uLnTx/>
                          <a:uFillTx/>
                          <a:latin typeface="TimesNewRomanPSMT"/>
                          <a:ea typeface="+mn-ea"/>
                          <a:cs typeface="+mn-cs"/>
                        </a:rPr>
                        <a:t>Huge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NewRomanPSMT"/>
                          <a:ea typeface="+mn-ea"/>
                          <a:cs typeface="+mn-cs"/>
                        </a:rPr>
                        <a:t>Coward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862617"/>
                  </a:ext>
                </a:extLst>
              </a:tr>
            </a:tbl>
          </a:graphicData>
        </a:graphic>
      </p:graphicFrame>
      <p:sp>
        <p:nvSpPr>
          <p:cNvPr id="5" name="TextBox 4">
            <a:extLst>
              <a:ext uri="{FF2B5EF4-FFF2-40B4-BE49-F238E27FC236}">
                <a16:creationId xmlns:a16="http://schemas.microsoft.com/office/drawing/2014/main" id="{2D5528D3-7F70-4BE2-8B78-47F9EEF1FE6A}"/>
              </a:ext>
            </a:extLst>
          </p:cNvPr>
          <p:cNvSpPr txBox="1"/>
          <p:nvPr/>
        </p:nvSpPr>
        <p:spPr>
          <a:xfrm>
            <a:off x="280993" y="1905505"/>
            <a:ext cx="6198515" cy="3046988"/>
          </a:xfrm>
          <a:prstGeom prst="rect">
            <a:avLst/>
          </a:prstGeom>
          <a:solidFill>
            <a:srgbClr val="002060"/>
          </a:solidFill>
          <a:ln>
            <a:solidFill>
              <a:schemeClr val="accent4">
                <a:lumMod val="60000"/>
                <a:lumOff val="40000"/>
              </a:schemeClr>
            </a:solidFill>
          </a:ln>
        </p:spPr>
        <p:txBody>
          <a:bodyPr wrap="square">
            <a:spAutoFit/>
          </a:bodyPr>
          <a:lstStyle/>
          <a:p>
            <a:pPr algn="just"/>
            <a:r>
              <a:rPr lang="en-GB" sz="3200" b="1" i="0" u="none" strike="noStrike" baseline="0" dirty="0">
                <a:solidFill>
                  <a:schemeClr val="bg1"/>
                </a:solidFill>
                <a:latin typeface="TimesNewRomanPS-BoldMT"/>
              </a:rPr>
              <a:t>2.8 Now, in pairs/groups find the antonyms of words given in column A from column B and draw a line to match them. Then, check the answers </a:t>
            </a:r>
            <a:r>
              <a:rPr lang="en-US" sz="3200" b="1" i="0" u="none" strike="noStrike" baseline="0" dirty="0">
                <a:solidFill>
                  <a:schemeClr val="bg1"/>
                </a:solidFill>
                <a:latin typeface="TimesNewRomanPS-BoldMT"/>
              </a:rPr>
              <a:t>with the whole class.</a:t>
            </a:r>
            <a:endParaRPr lang="en-US" sz="3200" dirty="0">
              <a:solidFill>
                <a:schemeClr val="bg1"/>
              </a:solidFill>
            </a:endParaRPr>
          </a:p>
        </p:txBody>
      </p:sp>
      <p:cxnSp>
        <p:nvCxnSpPr>
          <p:cNvPr id="2" name="Straight Arrow Connector 1">
            <a:extLst>
              <a:ext uri="{FF2B5EF4-FFF2-40B4-BE49-F238E27FC236}">
                <a16:creationId xmlns:a16="http://schemas.microsoft.com/office/drawing/2014/main" id="{658CDD00-CF52-44E8-08CD-152293AD3769}"/>
              </a:ext>
            </a:extLst>
          </p:cNvPr>
          <p:cNvCxnSpPr>
            <a:cxnSpLocks/>
          </p:cNvCxnSpPr>
          <p:nvPr/>
        </p:nvCxnSpPr>
        <p:spPr>
          <a:xfrm flipV="1">
            <a:off x="7705815" y="5176343"/>
            <a:ext cx="1757880" cy="1365173"/>
          </a:xfrm>
          <a:prstGeom prst="straightConnector1">
            <a:avLst/>
          </a:prstGeom>
          <a:noFill/>
          <a:ln w="57150" cap="flat" cmpd="sng" algn="ctr">
            <a:solidFill>
              <a:srgbClr val="00B050"/>
            </a:solidFill>
            <a:prstDash val="solid"/>
            <a:tailEnd type="arrow"/>
          </a:ln>
          <a:effectLst/>
        </p:spPr>
      </p:cxnSp>
      <p:cxnSp>
        <p:nvCxnSpPr>
          <p:cNvPr id="3" name="Straight Arrow Connector 2">
            <a:extLst>
              <a:ext uri="{FF2B5EF4-FFF2-40B4-BE49-F238E27FC236}">
                <a16:creationId xmlns:a16="http://schemas.microsoft.com/office/drawing/2014/main" id="{5F3B16EC-693E-309F-E3FC-802B739B7511}"/>
              </a:ext>
            </a:extLst>
          </p:cNvPr>
          <p:cNvCxnSpPr>
            <a:cxnSpLocks/>
          </p:cNvCxnSpPr>
          <p:nvPr/>
        </p:nvCxnSpPr>
        <p:spPr>
          <a:xfrm>
            <a:off x="7196705" y="2663684"/>
            <a:ext cx="3030507" cy="2992294"/>
          </a:xfrm>
          <a:prstGeom prst="straightConnector1">
            <a:avLst/>
          </a:prstGeom>
          <a:noFill/>
          <a:ln w="57150" cap="flat" cmpd="sng" algn="ctr">
            <a:solidFill>
              <a:srgbClr val="FF0000"/>
            </a:solidFill>
            <a:prstDash val="solid"/>
            <a:tailEnd type="arrow"/>
          </a:ln>
          <a:effectLst/>
        </p:spPr>
      </p:cxnSp>
      <p:cxnSp>
        <p:nvCxnSpPr>
          <p:cNvPr id="7" name="Straight Arrow Connector 6">
            <a:extLst>
              <a:ext uri="{FF2B5EF4-FFF2-40B4-BE49-F238E27FC236}">
                <a16:creationId xmlns:a16="http://schemas.microsoft.com/office/drawing/2014/main" id="{70589F04-02D2-DFBC-3209-4917994B17A5}"/>
              </a:ext>
            </a:extLst>
          </p:cNvPr>
          <p:cNvCxnSpPr>
            <a:cxnSpLocks/>
          </p:cNvCxnSpPr>
          <p:nvPr/>
        </p:nvCxnSpPr>
        <p:spPr>
          <a:xfrm>
            <a:off x="7705815" y="1271215"/>
            <a:ext cx="1644859" cy="1327491"/>
          </a:xfrm>
          <a:prstGeom prst="straightConnector1">
            <a:avLst/>
          </a:prstGeom>
          <a:noFill/>
          <a:ln w="57150" cap="flat" cmpd="sng" algn="ctr">
            <a:solidFill>
              <a:srgbClr val="FFFF00"/>
            </a:solidFill>
            <a:prstDash val="solid"/>
            <a:tailEnd type="arrow"/>
          </a:ln>
          <a:effectLst/>
        </p:spPr>
      </p:cxnSp>
      <p:cxnSp>
        <p:nvCxnSpPr>
          <p:cNvPr id="19" name="Straight Arrow Connector 18">
            <a:extLst>
              <a:ext uri="{FF2B5EF4-FFF2-40B4-BE49-F238E27FC236}">
                <a16:creationId xmlns:a16="http://schemas.microsoft.com/office/drawing/2014/main" id="{DB854513-1B6A-B689-4447-1CB135A603BC}"/>
              </a:ext>
            </a:extLst>
          </p:cNvPr>
          <p:cNvCxnSpPr>
            <a:cxnSpLocks/>
          </p:cNvCxnSpPr>
          <p:nvPr/>
        </p:nvCxnSpPr>
        <p:spPr>
          <a:xfrm>
            <a:off x="7677083" y="2207067"/>
            <a:ext cx="2041252" cy="3926447"/>
          </a:xfrm>
          <a:prstGeom prst="straightConnector1">
            <a:avLst/>
          </a:prstGeom>
          <a:noFill/>
          <a:ln w="57150" cap="flat" cmpd="sng" algn="ctr">
            <a:solidFill>
              <a:srgbClr val="00B050"/>
            </a:solidFill>
            <a:prstDash val="solid"/>
            <a:tailEnd type="arrow"/>
          </a:ln>
          <a:effectLst/>
        </p:spPr>
      </p:cxnSp>
      <p:cxnSp>
        <p:nvCxnSpPr>
          <p:cNvPr id="20" name="Straight Arrow Connector 19">
            <a:extLst>
              <a:ext uri="{FF2B5EF4-FFF2-40B4-BE49-F238E27FC236}">
                <a16:creationId xmlns:a16="http://schemas.microsoft.com/office/drawing/2014/main" id="{91259D7B-81D7-7585-591D-65BEB699CCE3}"/>
              </a:ext>
            </a:extLst>
          </p:cNvPr>
          <p:cNvCxnSpPr>
            <a:cxnSpLocks/>
          </p:cNvCxnSpPr>
          <p:nvPr/>
        </p:nvCxnSpPr>
        <p:spPr>
          <a:xfrm flipV="1">
            <a:off x="7130500" y="2336082"/>
            <a:ext cx="2648544" cy="2775283"/>
          </a:xfrm>
          <a:prstGeom prst="straightConnector1">
            <a:avLst/>
          </a:prstGeom>
          <a:noFill/>
          <a:ln w="57150" cap="flat" cmpd="sng" algn="ctr">
            <a:solidFill>
              <a:srgbClr val="FF0000"/>
            </a:solidFill>
            <a:prstDash val="solid"/>
            <a:tailEnd type="arrow"/>
          </a:ln>
          <a:effectLst/>
        </p:spPr>
      </p:cxnSp>
      <p:cxnSp>
        <p:nvCxnSpPr>
          <p:cNvPr id="21" name="Straight Arrow Connector 20">
            <a:extLst>
              <a:ext uri="{FF2B5EF4-FFF2-40B4-BE49-F238E27FC236}">
                <a16:creationId xmlns:a16="http://schemas.microsoft.com/office/drawing/2014/main" id="{658CDD00-CF52-44E8-08CD-152293AD3769}"/>
              </a:ext>
            </a:extLst>
          </p:cNvPr>
          <p:cNvCxnSpPr>
            <a:cxnSpLocks/>
          </p:cNvCxnSpPr>
          <p:nvPr/>
        </p:nvCxnSpPr>
        <p:spPr>
          <a:xfrm>
            <a:off x="7245754" y="4553244"/>
            <a:ext cx="2104920" cy="1955778"/>
          </a:xfrm>
          <a:prstGeom prst="straightConnector1">
            <a:avLst/>
          </a:prstGeom>
          <a:noFill/>
          <a:ln w="57150" cap="flat" cmpd="sng" algn="ctr">
            <a:solidFill>
              <a:srgbClr val="00B050"/>
            </a:solidFill>
            <a:prstDash val="solid"/>
            <a:tailEnd type="arrow"/>
          </a:ln>
          <a:effectLst/>
        </p:spPr>
      </p:cxnSp>
      <p:cxnSp>
        <p:nvCxnSpPr>
          <p:cNvPr id="22" name="Straight Arrow Connector 21">
            <a:extLst>
              <a:ext uri="{FF2B5EF4-FFF2-40B4-BE49-F238E27FC236}">
                <a16:creationId xmlns:a16="http://schemas.microsoft.com/office/drawing/2014/main" id="{5F3B16EC-693E-309F-E3FC-802B739B7511}"/>
              </a:ext>
            </a:extLst>
          </p:cNvPr>
          <p:cNvCxnSpPr>
            <a:cxnSpLocks/>
          </p:cNvCxnSpPr>
          <p:nvPr/>
        </p:nvCxnSpPr>
        <p:spPr>
          <a:xfrm>
            <a:off x="7323731" y="1784212"/>
            <a:ext cx="2205918" cy="2309486"/>
          </a:xfrm>
          <a:prstGeom prst="straightConnector1">
            <a:avLst/>
          </a:prstGeom>
          <a:noFill/>
          <a:ln w="57150" cap="flat" cmpd="sng" algn="ctr">
            <a:solidFill>
              <a:srgbClr val="FF0000"/>
            </a:solidFill>
            <a:prstDash val="solid"/>
            <a:tailEnd type="arrow"/>
          </a:ln>
          <a:effectLst/>
        </p:spPr>
      </p:cxnSp>
      <p:cxnSp>
        <p:nvCxnSpPr>
          <p:cNvPr id="24" name="Straight Arrow Connector 23">
            <a:extLst>
              <a:ext uri="{FF2B5EF4-FFF2-40B4-BE49-F238E27FC236}">
                <a16:creationId xmlns:a16="http://schemas.microsoft.com/office/drawing/2014/main" id="{DB854513-1B6A-B689-4447-1CB135A603BC}"/>
              </a:ext>
            </a:extLst>
          </p:cNvPr>
          <p:cNvCxnSpPr>
            <a:cxnSpLocks/>
          </p:cNvCxnSpPr>
          <p:nvPr/>
        </p:nvCxnSpPr>
        <p:spPr>
          <a:xfrm flipV="1">
            <a:off x="7171394" y="1271215"/>
            <a:ext cx="2582339" cy="2004910"/>
          </a:xfrm>
          <a:prstGeom prst="straightConnector1">
            <a:avLst/>
          </a:prstGeom>
          <a:noFill/>
          <a:ln w="57150" cap="flat" cmpd="sng" algn="ctr">
            <a:solidFill>
              <a:srgbClr val="00B050"/>
            </a:solidFill>
            <a:prstDash val="solid"/>
            <a:tailEnd type="arrow"/>
          </a:ln>
          <a:effectLst/>
        </p:spPr>
      </p:cxnSp>
      <p:cxnSp>
        <p:nvCxnSpPr>
          <p:cNvPr id="25" name="Straight Arrow Connector 24">
            <a:extLst>
              <a:ext uri="{FF2B5EF4-FFF2-40B4-BE49-F238E27FC236}">
                <a16:creationId xmlns:a16="http://schemas.microsoft.com/office/drawing/2014/main" id="{91259D7B-81D7-7585-591D-65BEB699CCE3}"/>
              </a:ext>
            </a:extLst>
          </p:cNvPr>
          <p:cNvCxnSpPr>
            <a:cxnSpLocks/>
          </p:cNvCxnSpPr>
          <p:nvPr/>
        </p:nvCxnSpPr>
        <p:spPr>
          <a:xfrm>
            <a:off x="7196705" y="3529012"/>
            <a:ext cx="2047829" cy="918768"/>
          </a:xfrm>
          <a:prstGeom prst="straightConnector1">
            <a:avLst/>
          </a:prstGeom>
          <a:noFill/>
          <a:ln w="57150" cap="flat" cmpd="sng" algn="ctr">
            <a:solidFill>
              <a:srgbClr val="FF0000"/>
            </a:solidFill>
            <a:prstDash val="solid"/>
            <a:tailEnd type="arrow"/>
          </a:ln>
          <a:effectLst/>
        </p:spPr>
      </p:cxnSp>
      <p:cxnSp>
        <p:nvCxnSpPr>
          <p:cNvPr id="26" name="Straight Arrow Connector 25">
            <a:extLst>
              <a:ext uri="{FF2B5EF4-FFF2-40B4-BE49-F238E27FC236}">
                <a16:creationId xmlns:a16="http://schemas.microsoft.com/office/drawing/2014/main" id="{658CDD00-CF52-44E8-08CD-152293AD3769}"/>
              </a:ext>
            </a:extLst>
          </p:cNvPr>
          <p:cNvCxnSpPr>
            <a:cxnSpLocks/>
          </p:cNvCxnSpPr>
          <p:nvPr/>
        </p:nvCxnSpPr>
        <p:spPr>
          <a:xfrm flipV="1">
            <a:off x="7470217" y="3150576"/>
            <a:ext cx="2283516" cy="2431391"/>
          </a:xfrm>
          <a:prstGeom prst="straightConnector1">
            <a:avLst/>
          </a:prstGeom>
          <a:noFill/>
          <a:ln w="57150" cap="flat" cmpd="sng" algn="ctr">
            <a:solidFill>
              <a:srgbClr val="00B050"/>
            </a:solidFill>
            <a:prstDash val="solid"/>
            <a:tailEnd type="arrow"/>
          </a:ln>
          <a:effectLst/>
        </p:spPr>
      </p:cxnSp>
      <p:cxnSp>
        <p:nvCxnSpPr>
          <p:cNvPr id="27" name="Straight Arrow Connector 26">
            <a:extLst>
              <a:ext uri="{FF2B5EF4-FFF2-40B4-BE49-F238E27FC236}">
                <a16:creationId xmlns:a16="http://schemas.microsoft.com/office/drawing/2014/main" id="{5F3B16EC-693E-309F-E3FC-802B739B7511}"/>
              </a:ext>
            </a:extLst>
          </p:cNvPr>
          <p:cNvCxnSpPr>
            <a:cxnSpLocks/>
          </p:cNvCxnSpPr>
          <p:nvPr/>
        </p:nvCxnSpPr>
        <p:spPr>
          <a:xfrm flipV="1">
            <a:off x="7358775" y="3613030"/>
            <a:ext cx="2486474" cy="2339384"/>
          </a:xfrm>
          <a:prstGeom prst="straightConnector1">
            <a:avLst/>
          </a:prstGeom>
          <a:noFill/>
          <a:ln w="57150" cap="flat" cmpd="sng" algn="ctr">
            <a:solidFill>
              <a:srgbClr val="FF0000"/>
            </a:solidFill>
            <a:prstDash val="solid"/>
            <a:tailEnd type="arrow"/>
          </a:ln>
          <a:effectLst/>
        </p:spPr>
      </p:cxnSp>
      <p:cxnSp>
        <p:nvCxnSpPr>
          <p:cNvPr id="29" name="Straight Arrow Connector 28">
            <a:extLst>
              <a:ext uri="{FF2B5EF4-FFF2-40B4-BE49-F238E27FC236}">
                <a16:creationId xmlns:a16="http://schemas.microsoft.com/office/drawing/2014/main" id="{DB854513-1B6A-B689-4447-1CB135A603BC}"/>
              </a:ext>
            </a:extLst>
          </p:cNvPr>
          <p:cNvCxnSpPr>
            <a:cxnSpLocks/>
          </p:cNvCxnSpPr>
          <p:nvPr/>
        </p:nvCxnSpPr>
        <p:spPr>
          <a:xfrm flipV="1">
            <a:off x="7254856" y="1784212"/>
            <a:ext cx="2524188" cy="2293690"/>
          </a:xfrm>
          <a:prstGeom prst="straightConnector1">
            <a:avLst/>
          </a:prstGeom>
          <a:noFill/>
          <a:ln w="57150" cap="flat" cmpd="sng" algn="ctr">
            <a:solidFill>
              <a:srgbClr val="00B050"/>
            </a:solidFill>
            <a:prstDash val="solid"/>
            <a:tailEnd type="arrow"/>
          </a:ln>
          <a:effectLst/>
        </p:spPr>
      </p:cxnSp>
    </p:spTree>
    <p:extLst>
      <p:ext uri="{BB962C8B-B14F-4D97-AF65-F5344CB8AC3E}">
        <p14:creationId xmlns:p14="http://schemas.microsoft.com/office/powerpoint/2010/main" val="34719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0-#ppt_w/2"/>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0-#ppt_w/2"/>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0-#ppt_w/2"/>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2"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0-#ppt_w/2"/>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2"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0-#ppt_w/2"/>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32BB62-62DA-4EE8-970A-05FB5A8BCCB8}"/>
              </a:ext>
            </a:extLst>
          </p:cNvPr>
          <p:cNvSpPr txBox="1"/>
          <p:nvPr/>
        </p:nvSpPr>
        <p:spPr>
          <a:xfrm>
            <a:off x="200026" y="330726"/>
            <a:ext cx="11687174" cy="2308324"/>
          </a:xfrm>
          <a:prstGeom prst="rect">
            <a:avLst/>
          </a:prstGeom>
          <a:solidFill>
            <a:srgbClr val="002060"/>
          </a:solidFill>
        </p:spPr>
        <p:txBody>
          <a:bodyPr wrap="square">
            <a:spAutoFit/>
          </a:bodyPr>
          <a:lstStyle/>
          <a:p>
            <a:pPr algn="l"/>
            <a:r>
              <a:rPr lang="en-GB" sz="3600" b="1" i="0" u="none" strike="noStrike" baseline="0" dirty="0">
                <a:solidFill>
                  <a:schemeClr val="bg1"/>
                </a:solidFill>
                <a:latin typeface="Times New Roman" panose="02020603050405020304" pitchFamily="18" charset="0"/>
                <a:cs typeface="Times New Roman" panose="02020603050405020304" pitchFamily="18" charset="0"/>
              </a:rPr>
              <a:t>2.9 In pairs/groups, read the following text and write the antonyms of the underlined words using appropriate prefixes in the given table. Then, share your answers with the whole class. One is done for you.</a:t>
            </a:r>
          </a:p>
        </p:txBody>
      </p:sp>
    </p:spTree>
    <p:extLst>
      <p:ext uri="{BB962C8B-B14F-4D97-AF65-F5344CB8AC3E}">
        <p14:creationId xmlns:p14="http://schemas.microsoft.com/office/powerpoint/2010/main" val="3989345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BC584-D20E-44E2-9FCC-A1EE15EE888B}"/>
              </a:ext>
            </a:extLst>
          </p:cNvPr>
          <p:cNvSpPr txBox="1"/>
          <p:nvPr/>
        </p:nvSpPr>
        <p:spPr>
          <a:xfrm>
            <a:off x="0" y="436216"/>
            <a:ext cx="11944350" cy="5632311"/>
          </a:xfrm>
          <a:prstGeom prst="rect">
            <a:avLst/>
          </a:prstGeom>
          <a:blipFill>
            <a:blip r:embed="rId2"/>
            <a:tile tx="0" ty="0" sx="100000" sy="100000" flip="none" algn="tl"/>
          </a:blipFill>
          <a:ln>
            <a:solidFill>
              <a:srgbClr val="002060"/>
            </a:solidFill>
          </a:ln>
        </p:spPr>
        <p:txBody>
          <a:bodyPr wrap="square">
            <a:spAutoFit/>
          </a:bodyPr>
          <a:lstStyle/>
          <a:p>
            <a:pPr algn="just"/>
            <a:r>
              <a:rPr lang="en-US" sz="3000" b="1" i="0" u="none" strike="noStrike" baseline="0" dirty="0">
                <a:latin typeface="TimesNewRomanPSMT"/>
              </a:rPr>
              <a:t>                                         </a:t>
            </a:r>
            <a:r>
              <a:rPr lang="en-US" sz="3000" b="1" i="0" u="none" strike="noStrike" baseline="0" dirty="0">
                <a:solidFill>
                  <a:srgbClr val="002060"/>
                </a:solidFill>
                <a:latin typeface="TimesNewRomanPSMT"/>
              </a:rPr>
              <a:t>Be Respectful to Others</a:t>
            </a:r>
          </a:p>
          <a:p>
            <a:pPr algn="just"/>
            <a:r>
              <a:rPr lang="en-GB" sz="3000" b="0" i="0" u="none" strike="noStrike" baseline="0" dirty="0">
                <a:solidFill>
                  <a:srgbClr val="000000"/>
                </a:solidFill>
                <a:latin typeface="TimesNewRomanPSMT"/>
              </a:rPr>
              <a:t>It was a </a:t>
            </a:r>
            <a:r>
              <a:rPr lang="en-GB" sz="3000" b="0" i="0" u="none" strike="noStrike" baseline="0" dirty="0">
                <a:solidFill>
                  <a:srgbClr val="FF0000"/>
                </a:solidFill>
                <a:latin typeface="TimesNewRomanPSMT"/>
              </a:rPr>
              <a:t>1) happy </a:t>
            </a:r>
            <a:r>
              <a:rPr lang="en-GB" sz="3000" b="0" i="0" u="none" strike="noStrike" baseline="0" dirty="0">
                <a:solidFill>
                  <a:srgbClr val="000000"/>
                </a:solidFill>
                <a:latin typeface="TimesNewRomanPSMT"/>
              </a:rPr>
              <a:t>day for </a:t>
            </a:r>
            <a:r>
              <a:rPr lang="en-GB" sz="3000" b="0" i="0" u="none" strike="noStrike" baseline="0" dirty="0" err="1">
                <a:solidFill>
                  <a:srgbClr val="000000"/>
                </a:solidFill>
                <a:latin typeface="TimesNewRomanPSMT"/>
              </a:rPr>
              <a:t>Anik</a:t>
            </a:r>
            <a:r>
              <a:rPr lang="en-GB" sz="3000" b="0" i="0" u="none" strike="noStrike" baseline="0" dirty="0">
                <a:solidFill>
                  <a:srgbClr val="000000"/>
                </a:solidFill>
                <a:latin typeface="TimesNewRomanPSMT"/>
              </a:rPr>
              <a:t>. What made him </a:t>
            </a:r>
            <a:r>
              <a:rPr lang="en-GB" sz="3000" b="0" i="0" u="none" strike="noStrike" baseline="0" dirty="0">
                <a:solidFill>
                  <a:srgbClr val="FF0000"/>
                </a:solidFill>
                <a:latin typeface="TimesNewRomanPSMT"/>
              </a:rPr>
              <a:t>2) pleased </a:t>
            </a:r>
            <a:r>
              <a:rPr lang="en-GB" sz="3000" b="0" i="0" u="none" strike="noStrike" baseline="0" dirty="0">
                <a:solidFill>
                  <a:srgbClr val="000000"/>
                </a:solidFill>
                <a:latin typeface="TimesNewRomanPSMT"/>
              </a:rPr>
              <a:t>as his mother had been charging her mobile phone. After 30 minutes, she noticed the charger was </a:t>
            </a:r>
            <a:r>
              <a:rPr lang="en-GB" sz="3000" b="0" i="0" u="none" strike="noStrike" baseline="0" dirty="0">
                <a:solidFill>
                  <a:srgbClr val="FF0000"/>
                </a:solidFill>
                <a:latin typeface="TimesNewRomanPSMT"/>
              </a:rPr>
              <a:t>3) connected.</a:t>
            </a:r>
            <a:r>
              <a:rPr lang="en-GB" sz="3000" b="0" i="0" u="none" strike="noStrike" baseline="0" dirty="0">
                <a:solidFill>
                  <a:srgbClr val="000000"/>
                </a:solidFill>
                <a:latin typeface="TimesNewRomanPSMT"/>
              </a:rPr>
              <a:t> The phone had not even been charged. “Who has disconnected the charger?” asked his mother. “This is me” </a:t>
            </a:r>
            <a:r>
              <a:rPr lang="en-GB" sz="3000" b="0" i="0" u="none" strike="noStrike" baseline="0" dirty="0" err="1">
                <a:solidFill>
                  <a:srgbClr val="000000"/>
                </a:solidFill>
                <a:latin typeface="TimesNewRomanPSMT"/>
              </a:rPr>
              <a:t>Anik</a:t>
            </a:r>
            <a:r>
              <a:rPr lang="en-GB" sz="3000" b="0" i="0" u="none" strike="noStrike" baseline="0" dirty="0">
                <a:solidFill>
                  <a:srgbClr val="000000"/>
                </a:solidFill>
                <a:latin typeface="TimesNewRomanPSMT"/>
              </a:rPr>
              <a:t> answered sadly, “I  </a:t>
            </a:r>
            <a:r>
              <a:rPr lang="en-GB" sz="3000" b="0" i="0" u="none" strike="noStrike" baseline="0" dirty="0">
                <a:solidFill>
                  <a:srgbClr val="FF0000"/>
                </a:solidFill>
                <a:latin typeface="TimesNewRomanPSMT"/>
              </a:rPr>
              <a:t>4) plucked </a:t>
            </a:r>
            <a:r>
              <a:rPr lang="en-GB" sz="3000" b="0" i="0" u="none" strike="noStrike" baseline="0" dirty="0">
                <a:solidFill>
                  <a:srgbClr val="000000"/>
                </a:solidFill>
                <a:latin typeface="TimesNewRomanPSMT"/>
              </a:rPr>
              <a:t>your mobile phone and added my Tab for charging. If the Tab is not charged timely, the games </a:t>
            </a:r>
            <a:r>
              <a:rPr lang="en-GB" sz="3000" b="0" i="0" u="none" strike="noStrike" baseline="0" dirty="0">
                <a:solidFill>
                  <a:srgbClr val="FF0000"/>
                </a:solidFill>
                <a:latin typeface="TimesNewRomanPSMT"/>
              </a:rPr>
              <a:t>5) appear</a:t>
            </a:r>
            <a:r>
              <a:rPr lang="en-GB" sz="3000" b="0" i="0" u="none" strike="noStrike" baseline="0" dirty="0">
                <a:solidFill>
                  <a:srgbClr val="000000"/>
                </a:solidFill>
                <a:latin typeface="TimesNewRomanPSMT"/>
              </a:rPr>
              <a:t>!” “This is 6) fair, </a:t>
            </a:r>
            <a:r>
              <a:rPr lang="en-GB" sz="3000" b="0" i="0" u="none" strike="noStrike" baseline="0" dirty="0" err="1">
                <a:solidFill>
                  <a:srgbClr val="000000"/>
                </a:solidFill>
                <a:latin typeface="TimesNewRomanPSMT"/>
              </a:rPr>
              <a:t>Anik</a:t>
            </a:r>
            <a:r>
              <a:rPr lang="en-GB" sz="3000" b="0" i="0" u="none" strike="noStrike" baseline="0" dirty="0">
                <a:solidFill>
                  <a:srgbClr val="000000"/>
                </a:solidFill>
                <a:latin typeface="TimesNewRomanPSMT"/>
              </a:rPr>
              <a:t>” his mother added, “My son, don’t </a:t>
            </a:r>
            <a:r>
              <a:rPr lang="en-GB" sz="3000" b="0" i="0" u="none" strike="noStrike" baseline="0" dirty="0">
                <a:solidFill>
                  <a:srgbClr val="FF0000"/>
                </a:solidFill>
                <a:latin typeface="TimesNewRomanPSMT"/>
              </a:rPr>
              <a:t>7) obey </a:t>
            </a:r>
            <a:r>
              <a:rPr lang="en-GB" sz="3000" b="0" i="0" u="none" strike="noStrike" baseline="0" dirty="0">
                <a:solidFill>
                  <a:srgbClr val="000000"/>
                </a:solidFill>
                <a:latin typeface="TimesNewRomanPSMT"/>
              </a:rPr>
              <a:t>the rules! I told you several times that you must ask me before doing it. Besides, an electric charger should be handled carefully.” “Sorry, mom for my </a:t>
            </a:r>
            <a:r>
              <a:rPr lang="en-GB" sz="3000" b="0" i="0" u="none" strike="noStrike" baseline="0" dirty="0">
                <a:solidFill>
                  <a:srgbClr val="FF0000"/>
                </a:solidFill>
                <a:latin typeface="TimesNewRomanPSMT"/>
              </a:rPr>
              <a:t>8) responsible </a:t>
            </a:r>
            <a:r>
              <a:rPr lang="en-GB" sz="3000" b="0" i="0" u="none" strike="noStrike" baseline="0" dirty="0">
                <a:solidFill>
                  <a:srgbClr val="000000"/>
                </a:solidFill>
                <a:latin typeface="TimesNewRomanPSMT"/>
              </a:rPr>
              <a:t>behaviour. I’ll never </a:t>
            </a:r>
            <a:r>
              <a:rPr lang="en-GB" sz="3000" b="0" i="0" u="none" strike="noStrike" baseline="0" dirty="0">
                <a:solidFill>
                  <a:srgbClr val="FF0000"/>
                </a:solidFill>
                <a:latin typeface="TimesNewRomanPSMT"/>
              </a:rPr>
              <a:t>9) regard </a:t>
            </a:r>
            <a:r>
              <a:rPr lang="en-GB" sz="3000" b="0" i="0" u="none" strike="noStrike" baseline="0" dirty="0">
                <a:solidFill>
                  <a:srgbClr val="000000"/>
                </a:solidFill>
                <a:latin typeface="TimesNewRomanPSMT"/>
              </a:rPr>
              <a:t>you.” “That’s okay </a:t>
            </a:r>
            <a:r>
              <a:rPr lang="en-GB" sz="3000" b="0" i="0" u="none" strike="noStrike" baseline="0" dirty="0" err="1">
                <a:solidFill>
                  <a:srgbClr val="000000"/>
                </a:solidFill>
                <a:latin typeface="TimesNewRomanPSMT"/>
              </a:rPr>
              <a:t>Anik”his</a:t>
            </a:r>
            <a:r>
              <a:rPr lang="en-GB" sz="3000" b="0" i="0" u="none" strike="noStrike" baseline="0" dirty="0">
                <a:solidFill>
                  <a:srgbClr val="000000"/>
                </a:solidFill>
                <a:latin typeface="TimesNewRomanPSMT"/>
              </a:rPr>
              <a:t> mother replied. Though it made him unhappy, he understood he should think </a:t>
            </a:r>
            <a:r>
              <a:rPr lang="en-US" sz="3000" b="0" i="0" u="none" strike="noStrike" baseline="0" dirty="0">
                <a:solidFill>
                  <a:srgbClr val="000000"/>
                </a:solidFill>
                <a:latin typeface="TimesNewRomanPSMT"/>
              </a:rPr>
              <a:t>about others.</a:t>
            </a:r>
          </a:p>
        </p:txBody>
      </p:sp>
    </p:spTree>
    <p:extLst>
      <p:ext uri="{BB962C8B-B14F-4D97-AF65-F5344CB8AC3E}">
        <p14:creationId xmlns:p14="http://schemas.microsoft.com/office/powerpoint/2010/main" val="2199616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BC584-D20E-44E2-9FCC-A1EE15EE888B}"/>
              </a:ext>
            </a:extLst>
          </p:cNvPr>
          <p:cNvSpPr txBox="1"/>
          <p:nvPr/>
        </p:nvSpPr>
        <p:spPr>
          <a:xfrm>
            <a:off x="0" y="464791"/>
            <a:ext cx="11944350" cy="5262979"/>
          </a:xfrm>
          <a:prstGeom prst="rect">
            <a:avLst/>
          </a:prstGeom>
          <a:blipFill>
            <a:blip r:embed="rId2"/>
            <a:tile tx="0" ty="0" sx="100000" sy="100000" flip="none" algn="tl"/>
          </a:blipFill>
          <a:ln>
            <a:solidFill>
              <a:srgbClr val="002060"/>
            </a:solidFill>
          </a:ln>
        </p:spPr>
        <p:txBody>
          <a:bodyPr wrap="square">
            <a:spAutoFit/>
          </a:bodyPr>
          <a:lstStyle/>
          <a:p>
            <a:pPr algn="just"/>
            <a:r>
              <a:rPr lang="en-US" sz="2800" b="1" i="0" u="none" strike="noStrike" baseline="0" dirty="0">
                <a:latin typeface="TimesNewRomanPSMT"/>
              </a:rPr>
              <a:t>Be Respectful to Others</a:t>
            </a:r>
          </a:p>
          <a:p>
            <a:pPr algn="just"/>
            <a:r>
              <a:rPr lang="en-GB" sz="2800" b="0" i="0" u="none" strike="noStrike" baseline="0" dirty="0">
                <a:solidFill>
                  <a:srgbClr val="000000"/>
                </a:solidFill>
                <a:latin typeface="TimesNewRomanPSMT"/>
              </a:rPr>
              <a:t>It was a </a:t>
            </a:r>
            <a:r>
              <a:rPr lang="en-GB" sz="2800" b="0" i="0" u="none" strike="noStrike" baseline="0" dirty="0">
                <a:solidFill>
                  <a:srgbClr val="FF0000"/>
                </a:solidFill>
                <a:latin typeface="TimesNewRomanPSMT"/>
              </a:rPr>
              <a:t>1) happy   </a:t>
            </a:r>
            <a:r>
              <a:rPr lang="en-GB" sz="2800" b="0" i="0" u="none" strike="noStrike" baseline="0" dirty="0">
                <a:solidFill>
                  <a:srgbClr val="000000"/>
                </a:solidFill>
                <a:latin typeface="TimesNewRomanPSMT"/>
              </a:rPr>
              <a:t>day for </a:t>
            </a:r>
            <a:r>
              <a:rPr lang="en-GB" sz="2800" b="0" i="0" u="none" strike="noStrike" baseline="0" dirty="0" err="1">
                <a:solidFill>
                  <a:srgbClr val="000000"/>
                </a:solidFill>
                <a:latin typeface="TimesNewRomanPSMT"/>
              </a:rPr>
              <a:t>Anik</a:t>
            </a:r>
            <a:r>
              <a:rPr lang="en-GB" sz="2800" b="0" i="0" u="none" strike="noStrike" baseline="0" dirty="0">
                <a:solidFill>
                  <a:srgbClr val="000000"/>
                </a:solidFill>
                <a:latin typeface="TimesNewRomanPSMT"/>
              </a:rPr>
              <a:t>. What made him </a:t>
            </a:r>
            <a:r>
              <a:rPr lang="en-GB" sz="2800" b="0" i="0" u="none" strike="noStrike" baseline="0" dirty="0">
                <a:solidFill>
                  <a:srgbClr val="FF0000"/>
                </a:solidFill>
                <a:latin typeface="TimesNewRomanPSMT"/>
              </a:rPr>
              <a:t>2) pleased   </a:t>
            </a:r>
            <a:r>
              <a:rPr lang="en-GB" sz="2800" b="0" i="0" u="none" strike="noStrike" baseline="0" dirty="0">
                <a:solidFill>
                  <a:srgbClr val="000000"/>
                </a:solidFill>
                <a:latin typeface="TimesNewRomanPSMT"/>
              </a:rPr>
              <a:t>as his mother had been charging her mobile phone. After 30 minutes, she noticed the charger was </a:t>
            </a:r>
            <a:r>
              <a:rPr lang="en-GB" sz="2800" b="0" i="0" u="none" strike="noStrike" baseline="0" dirty="0">
                <a:solidFill>
                  <a:srgbClr val="FF0000"/>
                </a:solidFill>
                <a:latin typeface="TimesNewRomanPSMT"/>
              </a:rPr>
              <a:t>3) connected.</a:t>
            </a:r>
            <a:r>
              <a:rPr lang="en-GB" sz="2800" b="0" i="0" u="none" strike="noStrike" baseline="0" dirty="0">
                <a:solidFill>
                  <a:srgbClr val="000000"/>
                </a:solidFill>
                <a:latin typeface="TimesNewRomanPSMT"/>
              </a:rPr>
              <a:t>    The phone had not even been charged. “Who has disconnected the charger?” asked his mother. “This is me” </a:t>
            </a:r>
            <a:r>
              <a:rPr lang="en-GB" sz="2800" b="0" i="0" u="none" strike="noStrike" baseline="0" dirty="0" err="1">
                <a:solidFill>
                  <a:srgbClr val="000000"/>
                </a:solidFill>
                <a:latin typeface="TimesNewRomanPSMT"/>
              </a:rPr>
              <a:t>Anik</a:t>
            </a:r>
            <a:r>
              <a:rPr lang="en-GB" sz="2800" b="0" i="0" u="none" strike="noStrike" baseline="0" dirty="0">
                <a:solidFill>
                  <a:srgbClr val="000000"/>
                </a:solidFill>
                <a:latin typeface="TimesNewRomanPSMT"/>
              </a:rPr>
              <a:t> answered sadly, “I  </a:t>
            </a:r>
            <a:r>
              <a:rPr lang="en-GB" sz="2800" b="0" i="0" u="none" strike="noStrike" baseline="0" dirty="0">
                <a:solidFill>
                  <a:srgbClr val="FF0000"/>
                </a:solidFill>
                <a:latin typeface="TimesNewRomanPSMT"/>
              </a:rPr>
              <a:t>4) plucked </a:t>
            </a:r>
            <a:r>
              <a:rPr lang="en-GB" sz="2800" b="0" i="0" u="none" strike="noStrike" baseline="0" dirty="0">
                <a:solidFill>
                  <a:srgbClr val="000000"/>
                </a:solidFill>
                <a:latin typeface="TimesNewRomanPSMT"/>
              </a:rPr>
              <a:t>your mobile phone and added my Tab for charging. If the Tab is not charged timely, the games </a:t>
            </a:r>
            <a:r>
              <a:rPr lang="en-GB" sz="2800" b="0" i="0" u="none" strike="noStrike" baseline="0" dirty="0">
                <a:solidFill>
                  <a:srgbClr val="FF0000"/>
                </a:solidFill>
                <a:latin typeface="TimesNewRomanPSMT"/>
              </a:rPr>
              <a:t>5) appear</a:t>
            </a:r>
            <a:r>
              <a:rPr lang="en-GB" sz="2800" b="0" i="0" u="none" strike="noStrike" baseline="0" dirty="0">
                <a:solidFill>
                  <a:srgbClr val="000000"/>
                </a:solidFill>
                <a:latin typeface="TimesNewRomanPSMT"/>
              </a:rPr>
              <a:t>!”     “This is 6)   fair,      </a:t>
            </a:r>
            <a:r>
              <a:rPr lang="en-GB" sz="2800" b="0" i="0" u="none" strike="noStrike" baseline="0" dirty="0" err="1">
                <a:solidFill>
                  <a:srgbClr val="000000"/>
                </a:solidFill>
                <a:latin typeface="TimesNewRomanPSMT"/>
              </a:rPr>
              <a:t>Anik</a:t>
            </a:r>
            <a:r>
              <a:rPr lang="en-GB" sz="2800" b="0" i="0" u="none" strike="noStrike" baseline="0" dirty="0">
                <a:solidFill>
                  <a:srgbClr val="000000"/>
                </a:solidFill>
                <a:latin typeface="TimesNewRomanPSMT"/>
              </a:rPr>
              <a:t>” his mother added, “My son, don’t </a:t>
            </a:r>
            <a:r>
              <a:rPr lang="en-GB" sz="2800" b="0" i="0" u="none" strike="noStrike" baseline="0" dirty="0">
                <a:solidFill>
                  <a:srgbClr val="FF0000"/>
                </a:solidFill>
                <a:latin typeface="TimesNewRomanPSMT"/>
              </a:rPr>
              <a:t>7) obey       </a:t>
            </a:r>
            <a:r>
              <a:rPr lang="en-GB" sz="2800" b="0" i="0" u="none" strike="noStrike" baseline="0" dirty="0">
                <a:solidFill>
                  <a:srgbClr val="000000"/>
                </a:solidFill>
                <a:latin typeface="TimesNewRomanPSMT"/>
              </a:rPr>
              <a:t>the rules! I told you several times that you must ask me before doing it. Besides, an electric charger should be handled carefully.” “Sorry, mom for my </a:t>
            </a:r>
            <a:r>
              <a:rPr lang="en-GB" sz="2800" b="0" i="0" u="none" strike="noStrike" baseline="0" dirty="0">
                <a:solidFill>
                  <a:srgbClr val="FF0000"/>
                </a:solidFill>
                <a:latin typeface="TimesNewRomanPSMT"/>
              </a:rPr>
              <a:t>8) responsible        </a:t>
            </a:r>
            <a:r>
              <a:rPr lang="en-GB" sz="2800" b="0" i="0" u="none" strike="noStrike" baseline="0" dirty="0">
                <a:solidFill>
                  <a:srgbClr val="000000"/>
                </a:solidFill>
                <a:latin typeface="TimesNewRomanPSMT"/>
              </a:rPr>
              <a:t>behaviour. I’ll never </a:t>
            </a:r>
            <a:r>
              <a:rPr lang="en-GB" sz="2800" b="0" i="0" u="none" strike="noStrike" baseline="0" dirty="0">
                <a:solidFill>
                  <a:srgbClr val="FF0000"/>
                </a:solidFill>
                <a:latin typeface="TimesNewRomanPSMT"/>
              </a:rPr>
              <a:t>9) regard      </a:t>
            </a:r>
            <a:r>
              <a:rPr lang="en-GB" sz="2800" b="0" i="0" u="none" strike="noStrike" baseline="0" dirty="0">
                <a:solidFill>
                  <a:srgbClr val="000000"/>
                </a:solidFill>
                <a:latin typeface="TimesNewRomanPSMT"/>
              </a:rPr>
              <a:t>you.” “That’s okay </a:t>
            </a:r>
            <a:r>
              <a:rPr lang="en-GB" sz="2800" b="0" i="0" u="none" strike="noStrike" baseline="0" dirty="0" err="1">
                <a:solidFill>
                  <a:srgbClr val="000000"/>
                </a:solidFill>
                <a:latin typeface="TimesNewRomanPSMT"/>
              </a:rPr>
              <a:t>Anik</a:t>
            </a:r>
            <a:r>
              <a:rPr lang="en-GB" sz="2800" b="0" i="0" u="none" strike="noStrike" baseline="0" dirty="0">
                <a:solidFill>
                  <a:srgbClr val="000000"/>
                </a:solidFill>
                <a:latin typeface="TimesNewRomanPSMT"/>
              </a:rPr>
              <a:t>”</a:t>
            </a:r>
          </a:p>
          <a:p>
            <a:pPr algn="just"/>
            <a:r>
              <a:rPr lang="en-GB" sz="2800" b="0" i="0" u="none" strike="noStrike" baseline="0" dirty="0">
                <a:solidFill>
                  <a:srgbClr val="000000"/>
                </a:solidFill>
                <a:latin typeface="TimesNewRomanPSMT"/>
              </a:rPr>
              <a:t>his mother replied. Though it made him unhappy, he understood he should think</a:t>
            </a:r>
          </a:p>
          <a:p>
            <a:pPr algn="just"/>
            <a:r>
              <a:rPr lang="en-US" sz="2800" b="0" i="0" u="none" strike="noStrike" baseline="0" dirty="0">
                <a:solidFill>
                  <a:srgbClr val="000000"/>
                </a:solidFill>
                <a:latin typeface="TimesNewRomanPSMT"/>
              </a:rPr>
              <a:t>about others.</a:t>
            </a:r>
          </a:p>
        </p:txBody>
      </p:sp>
      <p:sp>
        <p:nvSpPr>
          <p:cNvPr id="2" name="Rectangle 1">
            <a:extLst>
              <a:ext uri="{FF2B5EF4-FFF2-40B4-BE49-F238E27FC236}">
                <a16:creationId xmlns:a16="http://schemas.microsoft.com/office/drawing/2014/main" id="{D83C0032-94DE-4B9E-BD00-3E8C812185BC}"/>
              </a:ext>
            </a:extLst>
          </p:cNvPr>
          <p:cNvSpPr/>
          <p:nvPr/>
        </p:nvSpPr>
        <p:spPr>
          <a:xfrm>
            <a:off x="1519715" y="843521"/>
            <a:ext cx="150018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2800" b="0" i="0" u="none" strike="noStrike" kern="1200" cap="none" spc="0" normalizeH="0" baseline="0" noProof="0" dirty="0">
                <a:ln>
                  <a:noFill/>
                </a:ln>
                <a:solidFill>
                  <a:srgbClr val="FF0000"/>
                </a:solidFill>
                <a:effectLst/>
                <a:uLnTx/>
                <a:uFillTx/>
                <a:latin typeface="TimesNewRomanPSMT"/>
                <a:ea typeface="+mn-ea"/>
                <a:cs typeface="+mn-cs"/>
              </a:rPr>
              <a:t>unhappy</a:t>
            </a:r>
            <a:endParaRPr lang="en-US" dirty="0">
              <a:solidFill>
                <a:schemeClr val="bg1"/>
              </a:solidFill>
            </a:endParaRPr>
          </a:p>
        </p:txBody>
      </p:sp>
      <p:sp>
        <p:nvSpPr>
          <p:cNvPr id="4" name="Rectangle 3">
            <a:extLst>
              <a:ext uri="{FF2B5EF4-FFF2-40B4-BE49-F238E27FC236}">
                <a16:creationId xmlns:a16="http://schemas.microsoft.com/office/drawing/2014/main" id="{E5D3C0EF-A1C7-4BEB-81C8-885D0BF0F1B3}"/>
              </a:ext>
            </a:extLst>
          </p:cNvPr>
          <p:cNvSpPr/>
          <p:nvPr/>
        </p:nvSpPr>
        <p:spPr>
          <a:xfrm>
            <a:off x="7477127" y="922614"/>
            <a:ext cx="182403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displeased</a:t>
            </a:r>
            <a:endParaRPr lang="en-US" dirty="0">
              <a:solidFill>
                <a:schemeClr val="bg1"/>
              </a:solidFill>
            </a:endParaRPr>
          </a:p>
        </p:txBody>
      </p:sp>
      <p:sp>
        <p:nvSpPr>
          <p:cNvPr id="5" name="Rectangle 4">
            <a:extLst>
              <a:ext uri="{FF2B5EF4-FFF2-40B4-BE49-F238E27FC236}">
                <a16:creationId xmlns:a16="http://schemas.microsoft.com/office/drawing/2014/main" id="{E906A202-DA2D-4811-AA2F-5F14B45451D2}"/>
              </a:ext>
            </a:extLst>
          </p:cNvPr>
          <p:cNvSpPr/>
          <p:nvPr/>
        </p:nvSpPr>
        <p:spPr>
          <a:xfrm>
            <a:off x="0" y="1837013"/>
            <a:ext cx="215264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disconnected</a:t>
            </a:r>
            <a:endParaRPr lang="en-US" dirty="0">
              <a:solidFill>
                <a:schemeClr val="bg1"/>
              </a:solidFill>
            </a:endParaRPr>
          </a:p>
        </p:txBody>
      </p:sp>
      <p:sp>
        <p:nvSpPr>
          <p:cNvPr id="6" name="Rectangle 5">
            <a:extLst>
              <a:ext uri="{FF2B5EF4-FFF2-40B4-BE49-F238E27FC236}">
                <a16:creationId xmlns:a16="http://schemas.microsoft.com/office/drawing/2014/main" id="{F6F56DF7-FB00-4BD9-B5E3-559A672ECCD0}"/>
              </a:ext>
            </a:extLst>
          </p:cNvPr>
          <p:cNvSpPr/>
          <p:nvPr/>
        </p:nvSpPr>
        <p:spPr>
          <a:xfrm>
            <a:off x="9501633" y="2237063"/>
            <a:ext cx="19716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FF0000"/>
                </a:solidFill>
                <a:latin typeface="TimesNewRomanPSMT"/>
              </a:rPr>
              <a:t>unplucked</a:t>
            </a:r>
            <a:endParaRPr lang="en-US" dirty="0">
              <a:solidFill>
                <a:schemeClr val="bg1"/>
              </a:solidFill>
            </a:endParaRPr>
          </a:p>
        </p:txBody>
      </p:sp>
      <p:sp>
        <p:nvSpPr>
          <p:cNvPr id="7" name="Rectangle 6">
            <a:extLst>
              <a:ext uri="{FF2B5EF4-FFF2-40B4-BE49-F238E27FC236}">
                <a16:creationId xmlns:a16="http://schemas.microsoft.com/office/drawing/2014/main" id="{1C2D85C7-B8CE-4559-8DD0-A2553B25F6CA}"/>
              </a:ext>
            </a:extLst>
          </p:cNvPr>
          <p:cNvSpPr/>
          <p:nvPr/>
        </p:nvSpPr>
        <p:spPr>
          <a:xfrm>
            <a:off x="1221584" y="3128962"/>
            <a:ext cx="19716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disappeared</a:t>
            </a:r>
            <a:endParaRPr lang="en-US" dirty="0">
              <a:solidFill>
                <a:schemeClr val="bg1"/>
              </a:solidFill>
            </a:endParaRPr>
          </a:p>
        </p:txBody>
      </p:sp>
      <p:sp>
        <p:nvSpPr>
          <p:cNvPr id="8" name="Rectangle 7">
            <a:extLst>
              <a:ext uri="{FF2B5EF4-FFF2-40B4-BE49-F238E27FC236}">
                <a16:creationId xmlns:a16="http://schemas.microsoft.com/office/drawing/2014/main" id="{E79008D5-C2F7-4E4B-B7C0-1AD5FA320138}"/>
              </a:ext>
            </a:extLst>
          </p:cNvPr>
          <p:cNvSpPr/>
          <p:nvPr/>
        </p:nvSpPr>
        <p:spPr>
          <a:xfrm>
            <a:off x="4819999" y="3078230"/>
            <a:ext cx="1189926"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unfair</a:t>
            </a:r>
            <a:endParaRPr lang="en-US" dirty="0">
              <a:solidFill>
                <a:schemeClr val="bg1"/>
              </a:solidFill>
            </a:endParaRPr>
          </a:p>
        </p:txBody>
      </p:sp>
      <p:sp>
        <p:nvSpPr>
          <p:cNvPr id="9" name="Rectangle 8">
            <a:extLst>
              <a:ext uri="{FF2B5EF4-FFF2-40B4-BE49-F238E27FC236}">
                <a16:creationId xmlns:a16="http://schemas.microsoft.com/office/drawing/2014/main" id="{ECAFD9DD-41E7-4A33-9179-3EDC4C6EC26E}"/>
              </a:ext>
            </a:extLst>
          </p:cNvPr>
          <p:cNvSpPr/>
          <p:nvPr/>
        </p:nvSpPr>
        <p:spPr>
          <a:xfrm>
            <a:off x="550069" y="3568078"/>
            <a:ext cx="1602579"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disobey</a:t>
            </a:r>
            <a:endParaRPr lang="en-US" dirty="0">
              <a:solidFill>
                <a:schemeClr val="bg1"/>
              </a:solidFill>
            </a:endParaRPr>
          </a:p>
        </p:txBody>
      </p:sp>
      <p:sp>
        <p:nvSpPr>
          <p:cNvPr id="10" name="Rectangle 9">
            <a:extLst>
              <a:ext uri="{FF2B5EF4-FFF2-40B4-BE49-F238E27FC236}">
                <a16:creationId xmlns:a16="http://schemas.microsoft.com/office/drawing/2014/main" id="{30858426-7AFA-4E05-8B56-08D30751A5C6}"/>
              </a:ext>
            </a:extLst>
          </p:cNvPr>
          <p:cNvSpPr/>
          <p:nvPr/>
        </p:nvSpPr>
        <p:spPr>
          <a:xfrm>
            <a:off x="381001" y="4372719"/>
            <a:ext cx="215264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irresponsible</a:t>
            </a:r>
            <a:endParaRPr lang="en-US" dirty="0">
              <a:solidFill>
                <a:schemeClr val="bg1"/>
              </a:solidFill>
            </a:endParaRPr>
          </a:p>
        </p:txBody>
      </p:sp>
      <p:sp>
        <p:nvSpPr>
          <p:cNvPr id="13" name="Rectangle 12">
            <a:extLst>
              <a:ext uri="{FF2B5EF4-FFF2-40B4-BE49-F238E27FC236}">
                <a16:creationId xmlns:a16="http://schemas.microsoft.com/office/drawing/2014/main" id="{4EF8A606-D9FD-4110-ADCC-B53E31A00F35}"/>
              </a:ext>
            </a:extLst>
          </p:cNvPr>
          <p:cNvSpPr/>
          <p:nvPr/>
        </p:nvSpPr>
        <p:spPr>
          <a:xfrm>
            <a:off x="5972175" y="4403000"/>
            <a:ext cx="1576387"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disregard</a:t>
            </a:r>
            <a:endParaRPr lang="en-US" dirty="0">
              <a:solidFill>
                <a:schemeClr val="bg1"/>
              </a:solidFill>
            </a:endParaRPr>
          </a:p>
        </p:txBody>
      </p:sp>
    </p:spTree>
    <p:extLst>
      <p:ext uri="{BB962C8B-B14F-4D97-AF65-F5344CB8AC3E}">
        <p14:creationId xmlns:p14="http://schemas.microsoft.com/office/powerpoint/2010/main" val="371568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animBg="1"/>
      <p:bldP spid="7" grpId="0" animBg="1"/>
      <p:bldP spid="8" grpId="0" animBg="1"/>
      <p:bldP spid="9" grpId="0" animBg="1"/>
      <p:bldP spid="10"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52445BD-3677-4E6F-BC07-A63B594A6C3F}"/>
              </a:ext>
            </a:extLst>
          </p:cNvPr>
          <p:cNvGraphicFramePr>
            <a:graphicFrameLocks noGrp="1"/>
          </p:cNvGraphicFramePr>
          <p:nvPr>
            <p:extLst>
              <p:ext uri="{D42A27DB-BD31-4B8C-83A1-F6EECF244321}">
                <p14:modId xmlns:p14="http://schemas.microsoft.com/office/powerpoint/2010/main" val="3851481219"/>
              </p:ext>
            </p:extLst>
          </p:nvPr>
        </p:nvGraphicFramePr>
        <p:xfrm>
          <a:off x="1901826" y="704532"/>
          <a:ext cx="8388348" cy="5181600"/>
        </p:xfrm>
        <a:graphic>
          <a:graphicData uri="http://schemas.openxmlformats.org/drawingml/2006/table">
            <a:tbl>
              <a:tblPr firstRow="1" bandRow="1">
                <a:tableStyleId>{5C22544A-7EE6-4342-B048-85BDC9FD1C3A}</a:tableStyleId>
              </a:tblPr>
              <a:tblGrid>
                <a:gridCol w="2796116">
                  <a:extLst>
                    <a:ext uri="{9D8B030D-6E8A-4147-A177-3AD203B41FA5}">
                      <a16:colId xmlns:a16="http://schemas.microsoft.com/office/drawing/2014/main" val="2348377040"/>
                    </a:ext>
                  </a:extLst>
                </a:gridCol>
                <a:gridCol w="2145771">
                  <a:extLst>
                    <a:ext uri="{9D8B030D-6E8A-4147-A177-3AD203B41FA5}">
                      <a16:colId xmlns:a16="http://schemas.microsoft.com/office/drawing/2014/main" val="1941820471"/>
                    </a:ext>
                  </a:extLst>
                </a:gridCol>
                <a:gridCol w="3446461">
                  <a:extLst>
                    <a:ext uri="{9D8B030D-6E8A-4147-A177-3AD203B41FA5}">
                      <a16:colId xmlns:a16="http://schemas.microsoft.com/office/drawing/2014/main" val="3736875712"/>
                    </a:ext>
                  </a:extLst>
                </a:gridCol>
              </a:tblGrid>
              <a:tr h="353695">
                <a:tc>
                  <a:txBody>
                    <a:bodyPr/>
                    <a:lstStyle/>
                    <a:p>
                      <a:r>
                        <a:rPr kumimoji="0" lang="en-US" sz="2800" b="1" i="0" u="none" strike="noStrike" kern="1200" cap="none" spc="0" normalizeH="0" baseline="0" noProof="0" dirty="0">
                          <a:ln>
                            <a:noFill/>
                          </a:ln>
                          <a:solidFill>
                            <a:prstClr val="black"/>
                          </a:solidFill>
                          <a:effectLst/>
                          <a:uLnTx/>
                          <a:uFillTx/>
                          <a:latin typeface="TimesNewRomanPSMT"/>
                          <a:ea typeface="+mn-ea"/>
                          <a:cs typeface="+mn-cs"/>
                        </a:rPr>
                        <a:t>Word </a:t>
                      </a:r>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latin typeface="TimesNewRomanPSMT"/>
                        </a:rPr>
                        <a:t>    </a:t>
                      </a:r>
                      <a:r>
                        <a:rPr kumimoji="0" lang="en-US" sz="2800" b="1" i="0" u="none" strike="noStrike" kern="1200" cap="none" spc="0" normalizeH="0" baseline="0" noProof="0" dirty="0">
                          <a:ln>
                            <a:noFill/>
                          </a:ln>
                          <a:solidFill>
                            <a:prstClr val="black"/>
                          </a:solidFill>
                          <a:effectLst/>
                          <a:uLnTx/>
                          <a:uFillTx/>
                          <a:latin typeface="TimesNewRomanPSMT"/>
                          <a:ea typeface="+mn-ea"/>
                          <a:cs typeface="+mn-cs"/>
                        </a:rPr>
                        <a:t>Prefix</a:t>
                      </a:r>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NewRomanPSMT"/>
                        </a:rPr>
                        <a:t>             </a:t>
                      </a:r>
                      <a:r>
                        <a:rPr kumimoji="0" lang="en-US" sz="2800" b="1" i="0" u="none" strike="noStrike" kern="1200" cap="none" spc="0" normalizeH="0" baseline="0" noProof="0" dirty="0">
                          <a:ln>
                            <a:noFill/>
                          </a:ln>
                          <a:solidFill>
                            <a:prstClr val="black"/>
                          </a:solidFill>
                          <a:effectLst/>
                          <a:uLnTx/>
                          <a:uFillTx/>
                          <a:latin typeface="TimesNewRomanPSMT"/>
                          <a:ea typeface="+mn-ea"/>
                          <a:cs typeface="+mn-cs"/>
                        </a:rPr>
                        <a:t>Antonym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822551"/>
                  </a:ext>
                </a:extLst>
              </a:tr>
              <a:tr h="370840">
                <a:tc>
                  <a:txBody>
                    <a:bodyPr/>
                    <a:lstStyle/>
                    <a:p>
                      <a:r>
                        <a:rPr kumimoji="0" lang="en-US" sz="2800" b="0" i="0" u="none" strike="noStrike" kern="1200" cap="none" spc="0" normalizeH="0" baseline="0" noProof="0" dirty="0">
                          <a:ln>
                            <a:noFill/>
                          </a:ln>
                          <a:solidFill>
                            <a:prstClr val="black"/>
                          </a:solidFill>
                          <a:effectLst/>
                          <a:uLnTx/>
                          <a:uFillTx/>
                          <a:latin typeface="TimesNewRomanPSMT"/>
                          <a:ea typeface="+mn-ea"/>
                          <a:cs typeface="+mn-cs"/>
                        </a:rPr>
                        <a:t>1. </a:t>
                      </a:r>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7137"/>
                  </a:ext>
                </a:extLst>
              </a:tr>
              <a:tr h="370840">
                <a:tc>
                  <a:txBody>
                    <a:bodyPr/>
                    <a:lstStyle/>
                    <a:p>
                      <a:r>
                        <a:rPr lang="en-US" sz="2800" dirty="0">
                          <a:latin typeface="TimesNewRomanPSM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365647"/>
                  </a:ext>
                </a:extLst>
              </a:tr>
              <a:tr h="370840">
                <a:tc>
                  <a:txBody>
                    <a:bodyPr/>
                    <a:lstStyle/>
                    <a:p>
                      <a:r>
                        <a:rPr lang="en-US" sz="2800" dirty="0">
                          <a:latin typeface="TimesNewRomanPSM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981592"/>
                  </a:ext>
                </a:extLst>
              </a:tr>
              <a:tr h="370840">
                <a:tc>
                  <a:txBody>
                    <a:bodyPr/>
                    <a:lstStyle/>
                    <a:p>
                      <a:r>
                        <a:rPr lang="en-US" sz="2800" dirty="0">
                          <a:latin typeface="TimesNewRomanPSM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857437"/>
                  </a:ext>
                </a:extLst>
              </a:tr>
              <a:tr h="370840">
                <a:tc>
                  <a:txBody>
                    <a:bodyPr/>
                    <a:lstStyle/>
                    <a:p>
                      <a:r>
                        <a:rPr lang="en-US" sz="2800" dirty="0">
                          <a:latin typeface="TimesNewRomanPSM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18100"/>
                  </a:ext>
                </a:extLst>
              </a:tr>
              <a:tr h="370840">
                <a:tc>
                  <a:txBody>
                    <a:bodyPr/>
                    <a:lstStyle/>
                    <a:p>
                      <a:r>
                        <a:rPr lang="en-US" sz="2800" dirty="0">
                          <a:latin typeface="TimesNewRomanPSM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986051"/>
                  </a:ext>
                </a:extLst>
              </a:tr>
              <a:tr h="370840">
                <a:tc>
                  <a:txBody>
                    <a:bodyPr/>
                    <a:lstStyle/>
                    <a:p>
                      <a:r>
                        <a:rPr lang="en-US" sz="2800" dirty="0">
                          <a:latin typeface="TimesNewRomanPSM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905514"/>
                  </a:ext>
                </a:extLst>
              </a:tr>
              <a:tr h="370840">
                <a:tc>
                  <a:txBody>
                    <a:bodyPr/>
                    <a:lstStyle/>
                    <a:p>
                      <a:r>
                        <a:rPr lang="en-US" sz="2800" dirty="0">
                          <a:latin typeface="TimesNewRomanPSM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518958"/>
                  </a:ext>
                </a:extLst>
              </a:tr>
              <a:tr h="370840">
                <a:tc>
                  <a:txBody>
                    <a:bodyPr/>
                    <a:lstStyle/>
                    <a:p>
                      <a:r>
                        <a:rPr lang="en-US" sz="2800" dirty="0">
                          <a:latin typeface="TimesNewRomanPSM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NewRomanPS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7972832"/>
                  </a:ext>
                </a:extLst>
              </a:tr>
            </a:tbl>
          </a:graphicData>
        </a:graphic>
      </p:graphicFrame>
      <p:sp>
        <p:nvSpPr>
          <p:cNvPr id="7" name="Rectangle 6">
            <a:extLst>
              <a:ext uri="{FF2B5EF4-FFF2-40B4-BE49-F238E27FC236}">
                <a16:creationId xmlns:a16="http://schemas.microsoft.com/office/drawing/2014/main" id="{CC3A81C4-E106-4BA0-9639-992101C51BFF}"/>
              </a:ext>
            </a:extLst>
          </p:cNvPr>
          <p:cNvSpPr/>
          <p:nvPr/>
        </p:nvSpPr>
        <p:spPr>
          <a:xfrm>
            <a:off x="8015288" y="1286828"/>
            <a:ext cx="1957388" cy="428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NewRomanPSMT"/>
              </a:rPr>
              <a:t>Unhappy</a:t>
            </a:r>
          </a:p>
        </p:txBody>
      </p:sp>
      <p:sp>
        <p:nvSpPr>
          <p:cNvPr id="8" name="Rectangle 7">
            <a:extLst>
              <a:ext uri="{FF2B5EF4-FFF2-40B4-BE49-F238E27FC236}">
                <a16:creationId xmlns:a16="http://schemas.microsoft.com/office/drawing/2014/main" id="{7DE2A69D-8E3C-435C-B96D-BFC42E962749}"/>
              </a:ext>
            </a:extLst>
          </p:cNvPr>
          <p:cNvSpPr/>
          <p:nvPr/>
        </p:nvSpPr>
        <p:spPr>
          <a:xfrm>
            <a:off x="2562226" y="1286828"/>
            <a:ext cx="150018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2800" b="0" i="0" u="none" strike="noStrike" kern="1200" cap="none" spc="0" normalizeH="0" baseline="0" noProof="0" dirty="0">
                <a:ln>
                  <a:noFill/>
                </a:ln>
                <a:solidFill>
                  <a:srgbClr val="FF0000"/>
                </a:solidFill>
                <a:effectLst/>
                <a:uLnTx/>
                <a:uFillTx/>
                <a:latin typeface="TimesNewRomanPSMT"/>
              </a:rPr>
              <a:t>happy</a:t>
            </a:r>
            <a:endParaRPr lang="en-US" dirty="0">
              <a:solidFill>
                <a:srgbClr val="FF0000"/>
              </a:solidFill>
            </a:endParaRPr>
          </a:p>
        </p:txBody>
      </p:sp>
      <p:sp>
        <p:nvSpPr>
          <p:cNvPr id="9" name="Rectangle 8">
            <a:extLst>
              <a:ext uri="{FF2B5EF4-FFF2-40B4-BE49-F238E27FC236}">
                <a16:creationId xmlns:a16="http://schemas.microsoft.com/office/drawing/2014/main" id="{450A9D8C-17AD-4896-82B7-25C0A500F0B9}"/>
              </a:ext>
            </a:extLst>
          </p:cNvPr>
          <p:cNvSpPr/>
          <p:nvPr/>
        </p:nvSpPr>
        <p:spPr>
          <a:xfrm>
            <a:off x="5016501" y="1286828"/>
            <a:ext cx="150018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Un</a:t>
            </a:r>
            <a:endParaRPr lang="en-US" dirty="0">
              <a:solidFill>
                <a:srgbClr val="FF0000"/>
              </a:solidFill>
            </a:endParaRPr>
          </a:p>
        </p:txBody>
      </p:sp>
      <p:sp>
        <p:nvSpPr>
          <p:cNvPr id="10" name="Rectangle 9">
            <a:extLst>
              <a:ext uri="{FF2B5EF4-FFF2-40B4-BE49-F238E27FC236}">
                <a16:creationId xmlns:a16="http://schemas.microsoft.com/office/drawing/2014/main" id="{D066E3DA-5311-47B6-B2C9-0E77425F668E}"/>
              </a:ext>
            </a:extLst>
          </p:cNvPr>
          <p:cNvSpPr/>
          <p:nvPr/>
        </p:nvSpPr>
        <p:spPr>
          <a:xfrm>
            <a:off x="2719390" y="1787208"/>
            <a:ext cx="150018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pleased</a:t>
            </a:r>
            <a:endParaRPr lang="en-US" dirty="0">
              <a:solidFill>
                <a:schemeClr val="bg1"/>
              </a:solidFill>
            </a:endParaRPr>
          </a:p>
        </p:txBody>
      </p:sp>
      <p:sp>
        <p:nvSpPr>
          <p:cNvPr id="11" name="Rectangle 10">
            <a:extLst>
              <a:ext uri="{FF2B5EF4-FFF2-40B4-BE49-F238E27FC236}">
                <a16:creationId xmlns:a16="http://schemas.microsoft.com/office/drawing/2014/main" id="{E4CCB8FE-6E85-4E3B-BE43-A212F85E17ED}"/>
              </a:ext>
            </a:extLst>
          </p:cNvPr>
          <p:cNvSpPr/>
          <p:nvPr/>
        </p:nvSpPr>
        <p:spPr>
          <a:xfrm>
            <a:off x="4937920" y="1787208"/>
            <a:ext cx="150018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a:t>
            </a:r>
            <a:endParaRPr lang="en-US" dirty="0">
              <a:solidFill>
                <a:schemeClr val="bg1"/>
              </a:solidFill>
            </a:endParaRPr>
          </a:p>
        </p:txBody>
      </p:sp>
      <p:sp>
        <p:nvSpPr>
          <p:cNvPr id="12" name="Rectangle 11">
            <a:extLst>
              <a:ext uri="{FF2B5EF4-FFF2-40B4-BE49-F238E27FC236}">
                <a16:creationId xmlns:a16="http://schemas.microsoft.com/office/drawing/2014/main" id="{CCD24F3B-5558-4883-9DCF-08574E890E74}"/>
              </a:ext>
            </a:extLst>
          </p:cNvPr>
          <p:cNvSpPr/>
          <p:nvPr/>
        </p:nvSpPr>
        <p:spPr>
          <a:xfrm>
            <a:off x="7690248" y="1827532"/>
            <a:ext cx="195738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Displeased</a:t>
            </a:r>
            <a:endParaRPr lang="en-US" dirty="0">
              <a:solidFill>
                <a:schemeClr val="bg1"/>
              </a:solidFill>
            </a:endParaRPr>
          </a:p>
        </p:txBody>
      </p:sp>
      <p:sp>
        <p:nvSpPr>
          <p:cNvPr id="13" name="Rectangle 12">
            <a:extLst>
              <a:ext uri="{FF2B5EF4-FFF2-40B4-BE49-F238E27FC236}">
                <a16:creationId xmlns:a16="http://schemas.microsoft.com/office/drawing/2014/main" id="{71BF7A67-6D8A-46A6-9AD4-C274FBB3104A}"/>
              </a:ext>
            </a:extLst>
          </p:cNvPr>
          <p:cNvSpPr/>
          <p:nvPr/>
        </p:nvSpPr>
        <p:spPr>
          <a:xfrm>
            <a:off x="2393160" y="2287588"/>
            <a:ext cx="215264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connected</a:t>
            </a:r>
            <a:endParaRPr lang="en-US" dirty="0">
              <a:solidFill>
                <a:schemeClr val="bg1"/>
              </a:solidFill>
            </a:endParaRPr>
          </a:p>
        </p:txBody>
      </p:sp>
      <p:sp>
        <p:nvSpPr>
          <p:cNvPr id="14" name="Rectangle 13">
            <a:extLst>
              <a:ext uri="{FF2B5EF4-FFF2-40B4-BE49-F238E27FC236}">
                <a16:creationId xmlns:a16="http://schemas.microsoft.com/office/drawing/2014/main" id="{8D3B9DFE-C5A2-40C1-AD1F-D98DB875117C}"/>
              </a:ext>
            </a:extLst>
          </p:cNvPr>
          <p:cNvSpPr/>
          <p:nvPr/>
        </p:nvSpPr>
        <p:spPr>
          <a:xfrm>
            <a:off x="4808938" y="2287588"/>
            <a:ext cx="16291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a:t>
            </a:r>
            <a:endParaRPr lang="en-US" dirty="0">
              <a:solidFill>
                <a:schemeClr val="bg1"/>
              </a:solidFill>
            </a:endParaRPr>
          </a:p>
        </p:txBody>
      </p:sp>
      <p:sp>
        <p:nvSpPr>
          <p:cNvPr id="15" name="Rectangle 14">
            <a:extLst>
              <a:ext uri="{FF2B5EF4-FFF2-40B4-BE49-F238E27FC236}">
                <a16:creationId xmlns:a16="http://schemas.microsoft.com/office/drawing/2014/main" id="{C2C50DAE-0095-44FA-BC42-0A53B60A15C6}"/>
              </a:ext>
            </a:extLst>
          </p:cNvPr>
          <p:cNvSpPr/>
          <p:nvPr/>
        </p:nvSpPr>
        <p:spPr>
          <a:xfrm>
            <a:off x="7646194" y="2374901"/>
            <a:ext cx="215264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disconnected</a:t>
            </a:r>
            <a:endParaRPr lang="en-US" dirty="0">
              <a:solidFill>
                <a:schemeClr val="bg1"/>
              </a:solidFill>
            </a:endParaRPr>
          </a:p>
        </p:txBody>
      </p:sp>
      <p:sp>
        <p:nvSpPr>
          <p:cNvPr id="17" name="Rectangle 16">
            <a:extLst>
              <a:ext uri="{FF2B5EF4-FFF2-40B4-BE49-F238E27FC236}">
                <a16:creationId xmlns:a16="http://schemas.microsoft.com/office/drawing/2014/main" id="{E1E96F71-303A-4343-A56C-1C78E941BA7D}"/>
              </a:ext>
            </a:extLst>
          </p:cNvPr>
          <p:cNvSpPr/>
          <p:nvPr/>
        </p:nvSpPr>
        <p:spPr>
          <a:xfrm>
            <a:off x="2483649" y="2769554"/>
            <a:ext cx="19716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plucked</a:t>
            </a:r>
            <a:endParaRPr lang="en-US" dirty="0">
              <a:solidFill>
                <a:schemeClr val="bg1"/>
              </a:solidFill>
            </a:endParaRPr>
          </a:p>
        </p:txBody>
      </p:sp>
      <p:sp>
        <p:nvSpPr>
          <p:cNvPr id="18" name="Rectangle 17">
            <a:extLst>
              <a:ext uri="{FF2B5EF4-FFF2-40B4-BE49-F238E27FC236}">
                <a16:creationId xmlns:a16="http://schemas.microsoft.com/office/drawing/2014/main" id="{74CAC481-4EF0-4B98-A1DE-5E23677B711F}"/>
              </a:ext>
            </a:extLst>
          </p:cNvPr>
          <p:cNvSpPr/>
          <p:nvPr/>
        </p:nvSpPr>
        <p:spPr>
          <a:xfrm>
            <a:off x="4742266" y="2787968"/>
            <a:ext cx="1353734"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Un</a:t>
            </a:r>
            <a:endParaRPr lang="en-US" dirty="0">
              <a:solidFill>
                <a:schemeClr val="bg1"/>
              </a:solidFill>
            </a:endParaRPr>
          </a:p>
        </p:txBody>
      </p:sp>
      <p:sp>
        <p:nvSpPr>
          <p:cNvPr id="19" name="Rectangle 18">
            <a:extLst>
              <a:ext uri="{FF2B5EF4-FFF2-40B4-BE49-F238E27FC236}">
                <a16:creationId xmlns:a16="http://schemas.microsoft.com/office/drawing/2014/main" id="{5318F557-C3B3-4396-B98C-27E4DDB74597}"/>
              </a:ext>
            </a:extLst>
          </p:cNvPr>
          <p:cNvSpPr/>
          <p:nvPr/>
        </p:nvSpPr>
        <p:spPr>
          <a:xfrm>
            <a:off x="7690247" y="2797334"/>
            <a:ext cx="2018103"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Unplucked</a:t>
            </a:r>
            <a:endParaRPr lang="en-US" dirty="0">
              <a:solidFill>
                <a:schemeClr val="bg1"/>
              </a:solidFill>
            </a:endParaRPr>
          </a:p>
        </p:txBody>
      </p:sp>
      <p:sp>
        <p:nvSpPr>
          <p:cNvPr id="20" name="Rectangle 19">
            <a:extLst>
              <a:ext uri="{FF2B5EF4-FFF2-40B4-BE49-F238E27FC236}">
                <a16:creationId xmlns:a16="http://schemas.microsoft.com/office/drawing/2014/main" id="{17BBB8B9-CAAC-45E1-86CA-9714EF401960}"/>
              </a:ext>
            </a:extLst>
          </p:cNvPr>
          <p:cNvSpPr/>
          <p:nvPr/>
        </p:nvSpPr>
        <p:spPr>
          <a:xfrm>
            <a:off x="2562226" y="3309619"/>
            <a:ext cx="19716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appeared</a:t>
            </a:r>
            <a:endParaRPr lang="en-US" dirty="0">
              <a:solidFill>
                <a:schemeClr val="bg1"/>
              </a:solidFill>
            </a:endParaRPr>
          </a:p>
        </p:txBody>
      </p:sp>
      <p:sp>
        <p:nvSpPr>
          <p:cNvPr id="21" name="Rectangle 20">
            <a:extLst>
              <a:ext uri="{FF2B5EF4-FFF2-40B4-BE49-F238E27FC236}">
                <a16:creationId xmlns:a16="http://schemas.microsoft.com/office/drawing/2014/main" id="{1A71BC3A-5C27-41A6-B43E-E63EDFA10EFA}"/>
              </a:ext>
            </a:extLst>
          </p:cNvPr>
          <p:cNvSpPr/>
          <p:nvPr/>
        </p:nvSpPr>
        <p:spPr>
          <a:xfrm>
            <a:off x="4780760" y="3328989"/>
            <a:ext cx="16291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a:t>
            </a:r>
            <a:endParaRPr lang="en-US" dirty="0">
              <a:solidFill>
                <a:schemeClr val="bg1"/>
              </a:solidFill>
            </a:endParaRPr>
          </a:p>
        </p:txBody>
      </p:sp>
      <p:sp>
        <p:nvSpPr>
          <p:cNvPr id="23" name="Rectangle 22">
            <a:extLst>
              <a:ext uri="{FF2B5EF4-FFF2-40B4-BE49-F238E27FC236}">
                <a16:creationId xmlns:a16="http://schemas.microsoft.com/office/drawing/2014/main" id="{100191CF-0A0A-4985-92E9-D962ECCCBE67}"/>
              </a:ext>
            </a:extLst>
          </p:cNvPr>
          <p:cNvSpPr/>
          <p:nvPr/>
        </p:nvSpPr>
        <p:spPr>
          <a:xfrm>
            <a:off x="7736683" y="3350582"/>
            <a:ext cx="19716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Disappeared</a:t>
            </a:r>
            <a:endParaRPr lang="en-US" dirty="0">
              <a:solidFill>
                <a:schemeClr val="bg1"/>
              </a:solidFill>
            </a:endParaRPr>
          </a:p>
        </p:txBody>
      </p:sp>
      <p:sp>
        <p:nvSpPr>
          <p:cNvPr id="24" name="Rectangle 23">
            <a:extLst>
              <a:ext uri="{FF2B5EF4-FFF2-40B4-BE49-F238E27FC236}">
                <a16:creationId xmlns:a16="http://schemas.microsoft.com/office/drawing/2014/main" id="{0431A636-ECB7-49D1-8F9F-A812A4F75858}"/>
              </a:ext>
            </a:extLst>
          </p:cNvPr>
          <p:cNvSpPr/>
          <p:nvPr/>
        </p:nvSpPr>
        <p:spPr>
          <a:xfrm>
            <a:off x="2874521" y="3842702"/>
            <a:ext cx="1189926"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fair</a:t>
            </a:r>
            <a:endParaRPr lang="en-US" dirty="0">
              <a:solidFill>
                <a:schemeClr val="bg1"/>
              </a:solidFill>
            </a:endParaRPr>
          </a:p>
        </p:txBody>
      </p:sp>
      <p:sp>
        <p:nvSpPr>
          <p:cNvPr id="25" name="Rectangle 24">
            <a:extLst>
              <a:ext uri="{FF2B5EF4-FFF2-40B4-BE49-F238E27FC236}">
                <a16:creationId xmlns:a16="http://schemas.microsoft.com/office/drawing/2014/main" id="{C4A414CC-A12F-4274-975B-DCBC17334CAA}"/>
              </a:ext>
            </a:extLst>
          </p:cNvPr>
          <p:cNvSpPr/>
          <p:nvPr/>
        </p:nvSpPr>
        <p:spPr>
          <a:xfrm>
            <a:off x="5037142" y="3829369"/>
            <a:ext cx="1189926"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Un</a:t>
            </a:r>
            <a:endParaRPr lang="en-US" dirty="0">
              <a:solidFill>
                <a:schemeClr val="bg1"/>
              </a:solidFill>
            </a:endParaRPr>
          </a:p>
        </p:txBody>
      </p:sp>
      <p:sp>
        <p:nvSpPr>
          <p:cNvPr id="26" name="Rectangle 25">
            <a:extLst>
              <a:ext uri="{FF2B5EF4-FFF2-40B4-BE49-F238E27FC236}">
                <a16:creationId xmlns:a16="http://schemas.microsoft.com/office/drawing/2014/main" id="{227F2980-EF08-47AA-A52D-C9ADE6B93B14}"/>
              </a:ext>
            </a:extLst>
          </p:cNvPr>
          <p:cNvSpPr/>
          <p:nvPr/>
        </p:nvSpPr>
        <p:spPr>
          <a:xfrm>
            <a:off x="7821117" y="3883025"/>
            <a:ext cx="1189926"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Unfair</a:t>
            </a:r>
            <a:endParaRPr lang="en-US" dirty="0">
              <a:solidFill>
                <a:schemeClr val="bg1"/>
              </a:solidFill>
            </a:endParaRPr>
          </a:p>
        </p:txBody>
      </p:sp>
      <p:sp>
        <p:nvSpPr>
          <p:cNvPr id="27" name="Rectangle 26">
            <a:extLst>
              <a:ext uri="{FF2B5EF4-FFF2-40B4-BE49-F238E27FC236}">
                <a16:creationId xmlns:a16="http://schemas.microsoft.com/office/drawing/2014/main" id="{9CD8A91A-C520-4A37-9730-DA84865B184E}"/>
              </a:ext>
            </a:extLst>
          </p:cNvPr>
          <p:cNvSpPr/>
          <p:nvPr/>
        </p:nvSpPr>
        <p:spPr>
          <a:xfrm>
            <a:off x="2668195" y="4327843"/>
            <a:ext cx="139422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obey</a:t>
            </a:r>
            <a:endParaRPr lang="en-US" dirty="0">
              <a:solidFill>
                <a:schemeClr val="bg1"/>
              </a:solidFill>
            </a:endParaRPr>
          </a:p>
        </p:txBody>
      </p:sp>
      <p:sp>
        <p:nvSpPr>
          <p:cNvPr id="28" name="Rectangle 27">
            <a:extLst>
              <a:ext uri="{FF2B5EF4-FFF2-40B4-BE49-F238E27FC236}">
                <a16:creationId xmlns:a16="http://schemas.microsoft.com/office/drawing/2014/main" id="{60FD5FBD-1257-4E9E-9975-AA15C5EB5CB6}"/>
              </a:ext>
            </a:extLst>
          </p:cNvPr>
          <p:cNvSpPr/>
          <p:nvPr/>
        </p:nvSpPr>
        <p:spPr>
          <a:xfrm>
            <a:off x="4911828" y="4372613"/>
            <a:ext cx="131524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a:t>
            </a:r>
            <a:endParaRPr lang="en-US" dirty="0">
              <a:solidFill>
                <a:schemeClr val="bg1"/>
              </a:solidFill>
            </a:endParaRPr>
          </a:p>
        </p:txBody>
      </p:sp>
      <p:sp>
        <p:nvSpPr>
          <p:cNvPr id="29" name="Rectangle 28">
            <a:extLst>
              <a:ext uri="{FF2B5EF4-FFF2-40B4-BE49-F238E27FC236}">
                <a16:creationId xmlns:a16="http://schemas.microsoft.com/office/drawing/2014/main" id="{B8C384F0-7719-457A-9C47-E2F19BC06BFF}"/>
              </a:ext>
            </a:extLst>
          </p:cNvPr>
          <p:cNvSpPr/>
          <p:nvPr/>
        </p:nvSpPr>
        <p:spPr>
          <a:xfrm>
            <a:off x="8105771" y="4429763"/>
            <a:ext cx="1602579"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Disobey</a:t>
            </a:r>
            <a:endParaRPr lang="en-US" dirty="0">
              <a:solidFill>
                <a:schemeClr val="bg1"/>
              </a:solidFill>
            </a:endParaRPr>
          </a:p>
        </p:txBody>
      </p:sp>
      <p:sp>
        <p:nvSpPr>
          <p:cNvPr id="30" name="Rectangle 29">
            <a:extLst>
              <a:ext uri="{FF2B5EF4-FFF2-40B4-BE49-F238E27FC236}">
                <a16:creationId xmlns:a16="http://schemas.microsoft.com/office/drawing/2014/main" id="{19043BFE-43AB-45BC-B6A4-D75CE17F414A}"/>
              </a:ext>
            </a:extLst>
          </p:cNvPr>
          <p:cNvSpPr/>
          <p:nvPr/>
        </p:nvSpPr>
        <p:spPr>
          <a:xfrm>
            <a:off x="2562226" y="4873944"/>
            <a:ext cx="215264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responsible</a:t>
            </a:r>
            <a:endParaRPr lang="en-US" dirty="0">
              <a:solidFill>
                <a:schemeClr val="bg1"/>
              </a:solidFill>
            </a:endParaRPr>
          </a:p>
        </p:txBody>
      </p:sp>
      <p:sp>
        <p:nvSpPr>
          <p:cNvPr id="31" name="Rectangle 30">
            <a:extLst>
              <a:ext uri="{FF2B5EF4-FFF2-40B4-BE49-F238E27FC236}">
                <a16:creationId xmlns:a16="http://schemas.microsoft.com/office/drawing/2014/main" id="{94B05298-66A1-4937-8392-49B132D8B216}"/>
              </a:ext>
            </a:extLst>
          </p:cNvPr>
          <p:cNvSpPr/>
          <p:nvPr/>
        </p:nvSpPr>
        <p:spPr>
          <a:xfrm>
            <a:off x="5180215" y="4975234"/>
            <a:ext cx="1172759"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FF0000"/>
                </a:solidFill>
                <a:latin typeface="TimesNewRomanPSMT"/>
              </a:rPr>
              <a:t>Ir</a:t>
            </a:r>
            <a:endParaRPr lang="en-US" dirty="0">
              <a:solidFill>
                <a:schemeClr val="bg1"/>
              </a:solidFill>
            </a:endParaRPr>
          </a:p>
        </p:txBody>
      </p:sp>
      <p:sp>
        <p:nvSpPr>
          <p:cNvPr id="32" name="Rectangle 31">
            <a:extLst>
              <a:ext uri="{FF2B5EF4-FFF2-40B4-BE49-F238E27FC236}">
                <a16:creationId xmlns:a16="http://schemas.microsoft.com/office/drawing/2014/main" id="{C7ACE86E-0DAE-4654-AAA9-ED5E3185B552}"/>
              </a:ext>
            </a:extLst>
          </p:cNvPr>
          <p:cNvSpPr/>
          <p:nvPr/>
        </p:nvSpPr>
        <p:spPr>
          <a:xfrm>
            <a:off x="7736683" y="4884578"/>
            <a:ext cx="2152648"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Irresponsible</a:t>
            </a:r>
            <a:endParaRPr lang="en-US" dirty="0">
              <a:solidFill>
                <a:schemeClr val="bg1"/>
              </a:solidFill>
            </a:endParaRPr>
          </a:p>
        </p:txBody>
      </p:sp>
      <p:sp>
        <p:nvSpPr>
          <p:cNvPr id="33" name="Rectangle 32">
            <a:extLst>
              <a:ext uri="{FF2B5EF4-FFF2-40B4-BE49-F238E27FC236}">
                <a16:creationId xmlns:a16="http://schemas.microsoft.com/office/drawing/2014/main" id="{F4A3769A-A7E4-49AA-B30B-9B74F19C9B77}"/>
              </a:ext>
            </a:extLst>
          </p:cNvPr>
          <p:cNvSpPr/>
          <p:nvPr/>
        </p:nvSpPr>
        <p:spPr>
          <a:xfrm>
            <a:off x="2850356" y="5359721"/>
            <a:ext cx="1576387"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regard</a:t>
            </a:r>
            <a:endParaRPr lang="en-US" dirty="0">
              <a:solidFill>
                <a:schemeClr val="bg1"/>
              </a:solidFill>
            </a:endParaRPr>
          </a:p>
        </p:txBody>
      </p:sp>
      <p:sp>
        <p:nvSpPr>
          <p:cNvPr id="34" name="Rectangle 33">
            <a:extLst>
              <a:ext uri="{FF2B5EF4-FFF2-40B4-BE49-F238E27FC236}">
                <a16:creationId xmlns:a16="http://schemas.microsoft.com/office/drawing/2014/main" id="{25DC1494-75CC-4C45-A23C-65430D3BA130}"/>
              </a:ext>
            </a:extLst>
          </p:cNvPr>
          <p:cNvSpPr/>
          <p:nvPr/>
        </p:nvSpPr>
        <p:spPr>
          <a:xfrm>
            <a:off x="4861721" y="5359721"/>
            <a:ext cx="1576387"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a:t>
            </a:r>
            <a:endParaRPr lang="en-US" dirty="0">
              <a:solidFill>
                <a:schemeClr val="bg1"/>
              </a:solidFill>
            </a:endParaRPr>
          </a:p>
        </p:txBody>
      </p:sp>
      <p:sp>
        <p:nvSpPr>
          <p:cNvPr id="35" name="Rectangle 34">
            <a:extLst>
              <a:ext uri="{FF2B5EF4-FFF2-40B4-BE49-F238E27FC236}">
                <a16:creationId xmlns:a16="http://schemas.microsoft.com/office/drawing/2014/main" id="{6738C0CC-6C9F-4FEF-B9E0-8D09CC711145}"/>
              </a:ext>
            </a:extLst>
          </p:cNvPr>
          <p:cNvSpPr/>
          <p:nvPr/>
        </p:nvSpPr>
        <p:spPr>
          <a:xfrm>
            <a:off x="7858130" y="5403540"/>
            <a:ext cx="197167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TimesNewRomanPSMT"/>
              </a:rPr>
              <a:t>Disregard</a:t>
            </a:r>
            <a:endParaRPr lang="en-US" dirty="0">
              <a:solidFill>
                <a:schemeClr val="bg1"/>
              </a:solidFill>
            </a:endParaRPr>
          </a:p>
        </p:txBody>
      </p:sp>
    </p:spTree>
    <p:extLst>
      <p:ext uri="{BB962C8B-B14F-4D97-AF65-F5344CB8AC3E}">
        <p14:creationId xmlns:p14="http://schemas.microsoft.com/office/powerpoint/2010/main" val="1897655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0"/>
                                        <p:tgtEl>
                                          <p:spTgt spid="24"/>
                                        </p:tgtEl>
                                      </p:cBhvr>
                                    </p:animEffect>
                                    <p:anim calcmode="lin" valueType="num">
                                      <p:cBhvr>
                                        <p:cTn id="120" dur="1000" fill="hold"/>
                                        <p:tgtEl>
                                          <p:spTgt spid="24"/>
                                        </p:tgtEl>
                                        <p:attrNameLst>
                                          <p:attrName>ppt_x</p:attrName>
                                        </p:attrNameLst>
                                      </p:cBhvr>
                                      <p:tavLst>
                                        <p:tav tm="0">
                                          <p:val>
                                            <p:strVal val="#ppt_x"/>
                                          </p:val>
                                        </p:tav>
                                        <p:tav tm="100000">
                                          <p:val>
                                            <p:strVal val="#ppt_x"/>
                                          </p:val>
                                        </p:tav>
                                      </p:tavLst>
                                    </p:anim>
                                    <p:anim calcmode="lin" valueType="num">
                                      <p:cBhvr>
                                        <p:cTn id="1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1000"/>
                                        <p:tgtEl>
                                          <p:spTgt spid="25"/>
                                        </p:tgtEl>
                                      </p:cBhvr>
                                    </p:animEffect>
                                    <p:anim calcmode="lin" valueType="num">
                                      <p:cBhvr>
                                        <p:cTn id="127" dur="1000" fill="hold"/>
                                        <p:tgtEl>
                                          <p:spTgt spid="25"/>
                                        </p:tgtEl>
                                        <p:attrNameLst>
                                          <p:attrName>ppt_x</p:attrName>
                                        </p:attrNameLst>
                                      </p:cBhvr>
                                      <p:tavLst>
                                        <p:tav tm="0">
                                          <p:val>
                                            <p:strVal val="#ppt_x"/>
                                          </p:val>
                                        </p:tav>
                                        <p:tav tm="100000">
                                          <p:val>
                                            <p:strVal val="#ppt_x"/>
                                          </p:val>
                                        </p:tav>
                                      </p:tavLst>
                                    </p:anim>
                                    <p:anim calcmode="lin" valueType="num">
                                      <p:cBhvr>
                                        <p:cTn id="1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1000"/>
                                        <p:tgtEl>
                                          <p:spTgt spid="26"/>
                                        </p:tgtEl>
                                      </p:cBhvr>
                                    </p:animEffect>
                                    <p:anim calcmode="lin" valueType="num">
                                      <p:cBhvr>
                                        <p:cTn id="134" dur="1000" fill="hold"/>
                                        <p:tgtEl>
                                          <p:spTgt spid="26"/>
                                        </p:tgtEl>
                                        <p:attrNameLst>
                                          <p:attrName>ppt_x</p:attrName>
                                        </p:attrNameLst>
                                      </p:cBhvr>
                                      <p:tavLst>
                                        <p:tav tm="0">
                                          <p:val>
                                            <p:strVal val="#ppt_x"/>
                                          </p:val>
                                        </p:tav>
                                        <p:tav tm="100000">
                                          <p:val>
                                            <p:strVal val="#ppt_x"/>
                                          </p:val>
                                        </p:tav>
                                      </p:tavLst>
                                    </p:anim>
                                    <p:anim calcmode="lin" valueType="num">
                                      <p:cBhvr>
                                        <p:cTn id="1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1000"/>
                                        <p:tgtEl>
                                          <p:spTgt spid="27"/>
                                        </p:tgtEl>
                                      </p:cBhvr>
                                    </p:animEffect>
                                    <p:anim calcmode="lin" valueType="num">
                                      <p:cBhvr>
                                        <p:cTn id="141" dur="1000" fill="hold"/>
                                        <p:tgtEl>
                                          <p:spTgt spid="27"/>
                                        </p:tgtEl>
                                        <p:attrNameLst>
                                          <p:attrName>ppt_x</p:attrName>
                                        </p:attrNameLst>
                                      </p:cBhvr>
                                      <p:tavLst>
                                        <p:tav tm="0">
                                          <p:val>
                                            <p:strVal val="#ppt_x"/>
                                          </p:val>
                                        </p:tav>
                                        <p:tav tm="100000">
                                          <p:val>
                                            <p:strVal val="#ppt_x"/>
                                          </p:val>
                                        </p:tav>
                                      </p:tavLst>
                                    </p:anim>
                                    <p:anim calcmode="lin" valueType="num">
                                      <p:cBhvr>
                                        <p:cTn id="1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fade">
                                      <p:cBhvr>
                                        <p:cTn id="161" dur="1000"/>
                                        <p:tgtEl>
                                          <p:spTgt spid="30"/>
                                        </p:tgtEl>
                                      </p:cBhvr>
                                    </p:animEffect>
                                    <p:anim calcmode="lin" valueType="num">
                                      <p:cBhvr>
                                        <p:cTn id="162" dur="1000" fill="hold"/>
                                        <p:tgtEl>
                                          <p:spTgt spid="30"/>
                                        </p:tgtEl>
                                        <p:attrNameLst>
                                          <p:attrName>ppt_x</p:attrName>
                                        </p:attrNameLst>
                                      </p:cBhvr>
                                      <p:tavLst>
                                        <p:tav tm="0">
                                          <p:val>
                                            <p:strVal val="#ppt_x"/>
                                          </p:val>
                                        </p:tav>
                                        <p:tav tm="100000">
                                          <p:val>
                                            <p:strVal val="#ppt_x"/>
                                          </p:val>
                                        </p:tav>
                                      </p:tavLst>
                                    </p:anim>
                                    <p:anim calcmode="lin" valueType="num">
                                      <p:cBhvr>
                                        <p:cTn id="1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1000"/>
                                        <p:tgtEl>
                                          <p:spTgt spid="31"/>
                                        </p:tgtEl>
                                      </p:cBhvr>
                                    </p:animEffect>
                                    <p:anim calcmode="lin" valueType="num">
                                      <p:cBhvr>
                                        <p:cTn id="169" dur="1000" fill="hold"/>
                                        <p:tgtEl>
                                          <p:spTgt spid="31"/>
                                        </p:tgtEl>
                                        <p:attrNameLst>
                                          <p:attrName>ppt_x</p:attrName>
                                        </p:attrNameLst>
                                      </p:cBhvr>
                                      <p:tavLst>
                                        <p:tav tm="0">
                                          <p:val>
                                            <p:strVal val="#ppt_x"/>
                                          </p:val>
                                        </p:tav>
                                        <p:tav tm="100000">
                                          <p:val>
                                            <p:strVal val="#ppt_x"/>
                                          </p:val>
                                        </p:tav>
                                      </p:tavLst>
                                    </p:anim>
                                    <p:anim calcmode="lin" valueType="num">
                                      <p:cBhvr>
                                        <p:cTn id="1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fade">
                                      <p:cBhvr>
                                        <p:cTn id="175" dur="1000"/>
                                        <p:tgtEl>
                                          <p:spTgt spid="32"/>
                                        </p:tgtEl>
                                      </p:cBhvr>
                                    </p:animEffect>
                                    <p:anim calcmode="lin" valueType="num">
                                      <p:cBhvr>
                                        <p:cTn id="176" dur="1000" fill="hold"/>
                                        <p:tgtEl>
                                          <p:spTgt spid="32"/>
                                        </p:tgtEl>
                                        <p:attrNameLst>
                                          <p:attrName>ppt_x</p:attrName>
                                        </p:attrNameLst>
                                      </p:cBhvr>
                                      <p:tavLst>
                                        <p:tav tm="0">
                                          <p:val>
                                            <p:strVal val="#ppt_x"/>
                                          </p:val>
                                        </p:tav>
                                        <p:tav tm="100000">
                                          <p:val>
                                            <p:strVal val="#ppt_x"/>
                                          </p:val>
                                        </p:tav>
                                      </p:tavLst>
                                    </p:anim>
                                    <p:anim calcmode="lin" valueType="num">
                                      <p:cBhvr>
                                        <p:cTn id="1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fade">
                                      <p:cBhvr>
                                        <p:cTn id="182" dur="1000"/>
                                        <p:tgtEl>
                                          <p:spTgt spid="33"/>
                                        </p:tgtEl>
                                      </p:cBhvr>
                                    </p:animEffect>
                                    <p:anim calcmode="lin" valueType="num">
                                      <p:cBhvr>
                                        <p:cTn id="183" dur="1000" fill="hold"/>
                                        <p:tgtEl>
                                          <p:spTgt spid="33"/>
                                        </p:tgtEl>
                                        <p:attrNameLst>
                                          <p:attrName>ppt_x</p:attrName>
                                        </p:attrNameLst>
                                      </p:cBhvr>
                                      <p:tavLst>
                                        <p:tav tm="0">
                                          <p:val>
                                            <p:strVal val="#ppt_x"/>
                                          </p:val>
                                        </p:tav>
                                        <p:tav tm="100000">
                                          <p:val>
                                            <p:strVal val="#ppt_x"/>
                                          </p:val>
                                        </p:tav>
                                      </p:tavLst>
                                    </p:anim>
                                    <p:anim calcmode="lin" valueType="num">
                                      <p:cBhvr>
                                        <p:cTn id="18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34"/>
                                        </p:tgtEl>
                                        <p:attrNameLst>
                                          <p:attrName>style.visibility</p:attrName>
                                        </p:attrNameLst>
                                      </p:cBhvr>
                                      <p:to>
                                        <p:strVal val="visible"/>
                                      </p:to>
                                    </p:set>
                                    <p:animEffect transition="in" filter="fade">
                                      <p:cBhvr>
                                        <p:cTn id="189" dur="1000"/>
                                        <p:tgtEl>
                                          <p:spTgt spid="34"/>
                                        </p:tgtEl>
                                      </p:cBhvr>
                                    </p:animEffect>
                                    <p:anim calcmode="lin" valueType="num">
                                      <p:cBhvr>
                                        <p:cTn id="190" dur="1000" fill="hold"/>
                                        <p:tgtEl>
                                          <p:spTgt spid="34"/>
                                        </p:tgtEl>
                                        <p:attrNameLst>
                                          <p:attrName>ppt_x</p:attrName>
                                        </p:attrNameLst>
                                      </p:cBhvr>
                                      <p:tavLst>
                                        <p:tav tm="0">
                                          <p:val>
                                            <p:strVal val="#ppt_x"/>
                                          </p:val>
                                        </p:tav>
                                        <p:tav tm="100000">
                                          <p:val>
                                            <p:strVal val="#ppt_x"/>
                                          </p:val>
                                        </p:tav>
                                      </p:tavLst>
                                    </p:anim>
                                    <p:anim calcmode="lin" valueType="num">
                                      <p:cBhvr>
                                        <p:cTn id="19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35"/>
                                        </p:tgtEl>
                                        <p:attrNameLst>
                                          <p:attrName>style.visibility</p:attrName>
                                        </p:attrNameLst>
                                      </p:cBhvr>
                                      <p:to>
                                        <p:strVal val="visible"/>
                                      </p:to>
                                    </p:set>
                                    <p:animEffect transition="in" filter="fade">
                                      <p:cBhvr>
                                        <p:cTn id="196" dur="1000"/>
                                        <p:tgtEl>
                                          <p:spTgt spid="35"/>
                                        </p:tgtEl>
                                      </p:cBhvr>
                                    </p:animEffect>
                                    <p:anim calcmode="lin" valueType="num">
                                      <p:cBhvr>
                                        <p:cTn id="197" dur="1000" fill="hold"/>
                                        <p:tgtEl>
                                          <p:spTgt spid="35"/>
                                        </p:tgtEl>
                                        <p:attrNameLst>
                                          <p:attrName>ppt_x</p:attrName>
                                        </p:attrNameLst>
                                      </p:cBhvr>
                                      <p:tavLst>
                                        <p:tav tm="0">
                                          <p:val>
                                            <p:strVal val="#ppt_x"/>
                                          </p:val>
                                        </p:tav>
                                        <p:tav tm="100000">
                                          <p:val>
                                            <p:strVal val="#ppt_x"/>
                                          </p:val>
                                        </p:tav>
                                      </p:tavLst>
                                    </p:anim>
                                    <p:anim calcmode="lin" valueType="num">
                                      <p:cBhvr>
                                        <p:cTn id="19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67B528-ACD0-488D-9110-DACA1F69B637}"/>
              </a:ext>
            </a:extLst>
          </p:cNvPr>
          <p:cNvSpPr txBox="1"/>
          <p:nvPr/>
        </p:nvSpPr>
        <p:spPr>
          <a:xfrm>
            <a:off x="209550" y="1048602"/>
            <a:ext cx="11772899" cy="3416320"/>
          </a:xfrm>
          <a:prstGeom prst="rect">
            <a:avLst/>
          </a:prstGeom>
          <a:solidFill>
            <a:srgbClr val="002060"/>
          </a:solidFill>
        </p:spPr>
        <p:txBody>
          <a:bodyPr wrap="square">
            <a:spAutoFit/>
          </a:bodyPr>
          <a:lstStyle/>
          <a:p>
            <a:pPr algn="just"/>
            <a:r>
              <a:rPr lang="en-GB" sz="3600" b="1" i="0" u="none" strike="noStrike" baseline="0" dirty="0">
                <a:solidFill>
                  <a:schemeClr val="bg1"/>
                </a:solidFill>
                <a:latin typeface="TimesNewRomanPSMT"/>
              </a:rPr>
              <a:t>2.10 Let’s reflect on our learning from this unit!</a:t>
            </a:r>
          </a:p>
          <a:p>
            <a:pPr algn="just"/>
            <a:r>
              <a:rPr lang="en-GB" sz="3600" b="1" i="0" u="none" strike="noStrike" baseline="0" dirty="0">
                <a:solidFill>
                  <a:schemeClr val="bg1"/>
                </a:solidFill>
                <a:latin typeface="TimesNewRomanPSMT"/>
              </a:rPr>
              <a:t>From this unit, you have learned many words, their synonyms and antonyms. Now, prepare a poster in a group of 5-6 with all the words you have learned from this unit. Then write their synonyms and antonyms. Finally, hang it on the wall </a:t>
            </a:r>
            <a:r>
              <a:rPr lang="en-US" sz="3600" b="1" i="0" u="none" strike="noStrike" baseline="0" dirty="0">
                <a:solidFill>
                  <a:schemeClr val="bg1"/>
                </a:solidFill>
                <a:latin typeface="TimesNewRomanPSMT"/>
              </a:rPr>
              <a:t>for others to learn.</a:t>
            </a:r>
            <a:endParaRPr lang="en-US" sz="3600" b="1" dirty="0">
              <a:solidFill>
                <a:schemeClr val="bg1"/>
              </a:solidFill>
              <a:latin typeface="TimesNewRomanPSMT"/>
            </a:endParaRPr>
          </a:p>
        </p:txBody>
      </p:sp>
    </p:spTree>
    <p:extLst>
      <p:ext uri="{BB962C8B-B14F-4D97-AF65-F5344CB8AC3E}">
        <p14:creationId xmlns:p14="http://schemas.microsoft.com/office/powerpoint/2010/main" val="2889618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04846-F186-3F50-4419-9638B19CE6C7}"/>
              </a:ext>
            </a:extLst>
          </p:cNvPr>
          <p:cNvSpPr txBox="1"/>
          <p:nvPr/>
        </p:nvSpPr>
        <p:spPr>
          <a:xfrm>
            <a:off x="630701" y="888259"/>
            <a:ext cx="10930597" cy="4524315"/>
          </a:xfrm>
          <a:prstGeom prst="rect">
            <a:avLst/>
          </a:prstGeom>
          <a:solidFill>
            <a:schemeClr val="accent4">
              <a:lumMod val="20000"/>
              <a:lumOff val="80000"/>
            </a:schemeClr>
          </a:solidFill>
          <a:ln>
            <a:solidFill>
              <a:srgbClr val="002060"/>
            </a:solidFill>
          </a:ln>
        </p:spPr>
        <p:txBody>
          <a:bodyPr wrap="square">
            <a:spAutoFit/>
          </a:bodyPr>
          <a:lstStyle/>
          <a:p>
            <a:r>
              <a:rPr lang="en-US" sz="3200" b="0" i="1" u="none" strike="noStrike" baseline="0" dirty="0">
                <a:solidFill>
                  <a:srgbClr val="000000"/>
                </a:solidFill>
                <a:latin typeface="Times New Roman" panose="02020603050405020304" pitchFamily="18" charset="0"/>
                <a:cs typeface="Times New Roman" panose="02020603050405020304" pitchFamily="18" charset="0"/>
              </a:rPr>
              <a:t>                Experience (6.5 hours): </a:t>
            </a:r>
            <a:endParaRPr lang="en-US" sz="3200" b="0" i="0" u="none" strike="noStrike" baseline="0" dirty="0">
              <a:solidFill>
                <a:srgbClr val="000000"/>
              </a:solidFill>
              <a:latin typeface="Times New Roman" panose="02020603050405020304" pitchFamily="18" charset="0"/>
              <a:cs typeface="Times New Roman" panose="02020603050405020304" pitchFamily="18" charset="0"/>
            </a:endParaRPr>
          </a:p>
          <a:p>
            <a:r>
              <a:rPr lang="en-GB" sz="3200" b="1" i="0" u="none" strike="noStrike" baseline="0" dirty="0">
                <a:solidFill>
                  <a:srgbClr val="000000"/>
                </a:solidFill>
                <a:latin typeface="Times New Roman" panose="02020603050405020304" pitchFamily="18" charset="0"/>
                <a:cs typeface="Times New Roman" panose="02020603050405020304" pitchFamily="18" charset="0"/>
              </a:rPr>
              <a:t>Firstly, </a:t>
            </a:r>
            <a:r>
              <a:rPr lang="en-GB" sz="3200" b="0" i="0" u="none" strike="noStrike" baseline="0" dirty="0">
                <a:solidFill>
                  <a:srgbClr val="000000"/>
                </a:solidFill>
                <a:latin typeface="Times New Roman" panose="02020603050405020304" pitchFamily="18" charset="0"/>
                <a:cs typeface="Times New Roman" panose="02020603050405020304" pitchFamily="18" charset="0"/>
              </a:rPr>
              <a:t>SS will engage in developing a vocabulary list following some clues. </a:t>
            </a:r>
          </a:p>
          <a:p>
            <a:r>
              <a:rPr lang="en-GB" sz="3200" b="1" i="0" u="none" strike="noStrike" baseline="0" dirty="0">
                <a:solidFill>
                  <a:srgbClr val="000000"/>
                </a:solidFill>
                <a:latin typeface="Times New Roman" panose="02020603050405020304" pitchFamily="18" charset="0"/>
                <a:cs typeface="Times New Roman" panose="02020603050405020304" pitchFamily="18" charset="0"/>
              </a:rPr>
              <a:t>Secondly, </a:t>
            </a:r>
            <a:r>
              <a:rPr lang="en-GB" sz="3200" b="0" i="0" u="none" strike="noStrike" baseline="0" dirty="0">
                <a:solidFill>
                  <a:srgbClr val="000000"/>
                </a:solidFill>
                <a:latin typeface="Times New Roman" panose="02020603050405020304" pitchFamily="18" charset="0"/>
                <a:cs typeface="Times New Roman" panose="02020603050405020304" pitchFamily="18" charset="0"/>
              </a:rPr>
              <a:t>SS will reflect to identify the root words and the positions of prefixes and suffixes. </a:t>
            </a:r>
          </a:p>
          <a:p>
            <a:r>
              <a:rPr lang="en-GB" sz="3200" b="1" i="0" u="none" strike="noStrike" baseline="0" dirty="0">
                <a:solidFill>
                  <a:srgbClr val="000000"/>
                </a:solidFill>
                <a:latin typeface="Times New Roman" panose="02020603050405020304" pitchFamily="18" charset="0"/>
                <a:cs typeface="Times New Roman" panose="02020603050405020304" pitchFamily="18" charset="0"/>
              </a:rPr>
              <a:t>Then, </a:t>
            </a:r>
            <a:r>
              <a:rPr lang="en-GB" sz="3200" b="0" i="0" u="none" strike="noStrike" baseline="0" dirty="0">
                <a:solidFill>
                  <a:srgbClr val="000000"/>
                </a:solidFill>
                <a:latin typeface="Times New Roman" panose="02020603050405020304" pitchFamily="18" charset="0"/>
                <a:cs typeface="Times New Roman" panose="02020603050405020304" pitchFamily="18" charset="0"/>
              </a:rPr>
              <a:t>SS will engage in identifying the required features of prefixes and suffixes and their appropriate uses from the text. </a:t>
            </a:r>
          </a:p>
          <a:p>
            <a:r>
              <a:rPr lang="en-GB" sz="3200" b="1" i="0" u="none" strike="noStrike" baseline="0" dirty="0">
                <a:solidFill>
                  <a:srgbClr val="000000"/>
                </a:solidFill>
                <a:latin typeface="Times New Roman" panose="02020603050405020304" pitchFamily="18" charset="0"/>
                <a:cs typeface="Times New Roman" panose="02020603050405020304" pitchFamily="18" charset="0"/>
              </a:rPr>
              <a:t>Finally, </a:t>
            </a:r>
            <a:r>
              <a:rPr lang="en-GB" sz="3200" b="0" i="0" u="none" strike="noStrike" baseline="0" dirty="0">
                <a:solidFill>
                  <a:srgbClr val="000000"/>
                </a:solidFill>
                <a:latin typeface="Times New Roman" panose="02020603050405020304" pitchFamily="18" charset="0"/>
                <a:cs typeface="Times New Roman" panose="02020603050405020304" pitchFamily="18" charset="0"/>
              </a:rPr>
              <a:t>SS will demonstrate the appropriate use of prefixes and suffixes in the given situations. </a:t>
            </a:r>
          </a:p>
        </p:txBody>
      </p:sp>
    </p:spTree>
    <p:extLst>
      <p:ext uri="{BB962C8B-B14F-4D97-AF65-F5344CB8AC3E}">
        <p14:creationId xmlns:p14="http://schemas.microsoft.com/office/powerpoint/2010/main" val="22199656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88F43E0-AB98-4D7C-AF35-AE8447E19713}"/>
              </a:ext>
            </a:extLst>
          </p:cNvPr>
          <p:cNvGraphicFramePr>
            <a:graphicFrameLocks noGrp="1"/>
          </p:cNvGraphicFramePr>
          <p:nvPr>
            <p:extLst>
              <p:ext uri="{D42A27DB-BD31-4B8C-83A1-F6EECF244321}">
                <p14:modId xmlns:p14="http://schemas.microsoft.com/office/powerpoint/2010/main" val="1163488386"/>
              </p:ext>
            </p:extLst>
          </p:nvPr>
        </p:nvGraphicFramePr>
        <p:xfrm>
          <a:off x="2209378" y="624840"/>
          <a:ext cx="8243889" cy="5608320"/>
        </p:xfrm>
        <a:graphic>
          <a:graphicData uri="http://schemas.openxmlformats.org/drawingml/2006/table">
            <a:tbl>
              <a:tblPr firstRow="1" bandRow="1">
                <a:tableStyleId>{775DCB02-9BB8-47FD-8907-85C794F793BA}</a:tableStyleId>
              </a:tblPr>
              <a:tblGrid>
                <a:gridCol w="2148310">
                  <a:extLst>
                    <a:ext uri="{9D8B030D-6E8A-4147-A177-3AD203B41FA5}">
                      <a16:colId xmlns:a16="http://schemas.microsoft.com/office/drawing/2014/main" val="2239110337"/>
                    </a:ext>
                  </a:extLst>
                </a:gridCol>
                <a:gridCol w="3347616">
                  <a:extLst>
                    <a:ext uri="{9D8B030D-6E8A-4147-A177-3AD203B41FA5}">
                      <a16:colId xmlns:a16="http://schemas.microsoft.com/office/drawing/2014/main" val="862531600"/>
                    </a:ext>
                  </a:extLst>
                </a:gridCol>
                <a:gridCol w="2747963">
                  <a:extLst>
                    <a:ext uri="{9D8B030D-6E8A-4147-A177-3AD203B41FA5}">
                      <a16:colId xmlns:a16="http://schemas.microsoft.com/office/drawing/2014/main" val="462931421"/>
                    </a:ext>
                  </a:extLst>
                </a:gridCol>
              </a:tblGrid>
              <a:tr h="390419">
                <a:tc>
                  <a:txBody>
                    <a:bodyPr/>
                    <a:lstStyle/>
                    <a:p>
                      <a:r>
                        <a:rPr lang="en-US" sz="4000" dirty="0">
                          <a:solidFill>
                            <a:srgbClr val="FF0000"/>
                          </a:solidFill>
                          <a:latin typeface="TimesNewRomanPSMT"/>
                        </a:rPr>
                        <a:t>Words</a:t>
                      </a:r>
                    </a:p>
                  </a:txBody>
                  <a:tcPr>
                    <a:cell3D prstMaterial="dkEdge">
                      <a:bevel/>
                      <a:lightRig rig="flood" dir="t"/>
                    </a:cell3D>
                  </a:tcPr>
                </a:tc>
                <a:tc>
                  <a:txBody>
                    <a:bodyPr/>
                    <a:lstStyle/>
                    <a:p>
                      <a:r>
                        <a:rPr lang="en-US" sz="4000" dirty="0">
                          <a:solidFill>
                            <a:srgbClr val="7030A0"/>
                          </a:solidFill>
                          <a:latin typeface="TimesNewRomanPSMT"/>
                        </a:rPr>
                        <a:t>Synonym</a:t>
                      </a:r>
                    </a:p>
                  </a:txBody>
                  <a:tcPr>
                    <a:cell3D prstMaterial="dkEdge">
                      <a:bevel/>
                      <a:lightRig rig="flood" dir="t"/>
                    </a:cell3D>
                  </a:tcPr>
                </a:tc>
                <a:tc>
                  <a:txBody>
                    <a:bodyPr/>
                    <a:lstStyle/>
                    <a:p>
                      <a:r>
                        <a:rPr lang="en-US" sz="4000" dirty="0">
                          <a:solidFill>
                            <a:srgbClr val="0070C0"/>
                          </a:solidFill>
                          <a:latin typeface="TimesNewRomanPSMT"/>
                        </a:rPr>
                        <a:t>Antonym</a:t>
                      </a:r>
                    </a:p>
                  </a:txBody>
                  <a:tcPr>
                    <a:cell3D prstMaterial="dkEdge">
                      <a:bevel/>
                      <a:lightRig rig="flood" dir="t"/>
                    </a:cell3D>
                  </a:tcPr>
                </a:tc>
                <a:extLst>
                  <a:ext uri="{0D108BD9-81ED-4DB2-BD59-A6C34878D82A}">
                    <a16:rowId xmlns:a16="http://schemas.microsoft.com/office/drawing/2014/main" val="977593441"/>
                  </a:ext>
                </a:extLst>
              </a:tr>
              <a:tr h="370840">
                <a:tc>
                  <a:txBody>
                    <a:bodyPr/>
                    <a:lstStyle/>
                    <a:p>
                      <a:r>
                        <a:rPr lang="en-US" sz="4000" dirty="0">
                          <a:latin typeface="TimesNewRomanPSMT"/>
                        </a:rPr>
                        <a:t> Like </a:t>
                      </a:r>
                    </a:p>
                  </a:txBody>
                  <a:tcPr>
                    <a:cell3D prstMaterial="dkEdge">
                      <a:bevel/>
                      <a:lightRig rig="flood" dir="t"/>
                    </a:cell3D>
                    <a:solidFill>
                      <a:srgbClr val="0070C0">
                        <a:alpha val="40000"/>
                      </a:srgbClr>
                    </a:solidFill>
                  </a:tcPr>
                </a:tc>
                <a:tc>
                  <a:txBody>
                    <a:bodyPr/>
                    <a:lstStyle/>
                    <a:p>
                      <a:r>
                        <a:rPr lang="en-US" sz="4000" dirty="0">
                          <a:latin typeface="TimesNewRomanPSMT"/>
                        </a:rPr>
                        <a:t> Love/Prefer</a:t>
                      </a:r>
                    </a:p>
                  </a:txBody>
                  <a:tcPr>
                    <a:cell3D prstMaterial="dkEdge">
                      <a:bevel/>
                      <a:lightRig rig="flood" dir="t"/>
                    </a:cell3D>
                    <a:solidFill>
                      <a:srgbClr val="7030A0">
                        <a:alpha val="40000"/>
                      </a:srgbClr>
                    </a:solidFill>
                  </a:tcPr>
                </a:tc>
                <a:tc>
                  <a:txBody>
                    <a:bodyPr/>
                    <a:lstStyle/>
                    <a:p>
                      <a:r>
                        <a:rPr lang="en-US" sz="4000" dirty="0">
                          <a:latin typeface="TimesNewRomanPSMT"/>
                        </a:rPr>
                        <a:t>  Dislike</a:t>
                      </a:r>
                    </a:p>
                  </a:txBody>
                  <a:tcPr>
                    <a:cell3D prstMaterial="dkEdge">
                      <a:bevel/>
                      <a:lightRig rig="flood" dir="t"/>
                    </a:cell3D>
                    <a:solidFill>
                      <a:srgbClr val="92D050">
                        <a:alpha val="40000"/>
                      </a:srgbClr>
                    </a:solidFill>
                  </a:tcPr>
                </a:tc>
                <a:extLst>
                  <a:ext uri="{0D108BD9-81ED-4DB2-BD59-A6C34878D82A}">
                    <a16:rowId xmlns:a16="http://schemas.microsoft.com/office/drawing/2014/main" val="2771675451"/>
                  </a:ext>
                </a:extLst>
              </a:tr>
              <a:tr h="370840">
                <a:tc>
                  <a:txBody>
                    <a:bodyPr/>
                    <a:lstStyle/>
                    <a:p>
                      <a:r>
                        <a:rPr lang="en-US" sz="4000" dirty="0">
                          <a:latin typeface="TimesNewRomanPSMT"/>
                        </a:rPr>
                        <a:t> Create</a:t>
                      </a:r>
                    </a:p>
                  </a:txBody>
                  <a:tcPr>
                    <a:cell3D prstMaterial="dkEdge">
                      <a:bevel/>
                      <a:lightRig rig="flood" dir="t"/>
                    </a:cell3D>
                    <a:solidFill>
                      <a:schemeClr val="accent2">
                        <a:lumMod val="60000"/>
                        <a:lumOff val="40000"/>
                      </a:schemeClr>
                    </a:solidFill>
                  </a:tcPr>
                </a:tc>
                <a:tc>
                  <a:txBody>
                    <a:bodyPr/>
                    <a:lstStyle/>
                    <a:p>
                      <a:r>
                        <a:rPr lang="en-US" sz="4000" dirty="0">
                          <a:latin typeface="TimesNewRomanPSMT"/>
                        </a:rPr>
                        <a:t>  Make</a:t>
                      </a:r>
                    </a:p>
                  </a:txBody>
                  <a:tcPr>
                    <a:cell3D prstMaterial="dkEdge">
                      <a:bevel/>
                      <a:lightRig rig="flood" dir="t"/>
                    </a:cell3D>
                  </a:tcPr>
                </a:tc>
                <a:tc>
                  <a:txBody>
                    <a:bodyPr/>
                    <a:lstStyle/>
                    <a:p>
                      <a:r>
                        <a:rPr lang="en-US" sz="4000" dirty="0">
                          <a:latin typeface="TimesNewRomanPSMT"/>
                        </a:rPr>
                        <a:t>Destroy</a:t>
                      </a:r>
                    </a:p>
                  </a:txBody>
                  <a:tcP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3337390918"/>
                  </a:ext>
                </a:extLst>
              </a:tr>
              <a:tr h="370840">
                <a:tc>
                  <a:txBody>
                    <a:bodyPr/>
                    <a:lstStyle/>
                    <a:p>
                      <a:r>
                        <a:rPr lang="en-US" sz="4000" dirty="0">
                          <a:latin typeface="TimesNewRomanPSMT"/>
                        </a:rPr>
                        <a:t> Happy</a:t>
                      </a:r>
                    </a:p>
                  </a:txBody>
                  <a:tcPr>
                    <a:cell3D prstMaterial="dkEdge">
                      <a:bevel/>
                      <a:lightRig rig="flood" dir="t"/>
                    </a:cell3D>
                    <a:solidFill>
                      <a:schemeClr val="bg1">
                        <a:lumMod val="50000"/>
                        <a:alpha val="40000"/>
                      </a:schemeClr>
                    </a:solidFill>
                  </a:tcPr>
                </a:tc>
                <a:tc>
                  <a:txBody>
                    <a:bodyPr/>
                    <a:lstStyle/>
                    <a:p>
                      <a:r>
                        <a:rPr lang="en-US" sz="4000" dirty="0">
                          <a:latin typeface="TimesNewRomanPSMT"/>
                        </a:rPr>
                        <a:t>  Joyful</a:t>
                      </a:r>
                    </a:p>
                  </a:txBody>
                  <a:tcPr>
                    <a:cell3D prstMaterial="dkEdge">
                      <a:bevel/>
                      <a:lightRig rig="flood" dir="t"/>
                    </a:cell3D>
                  </a:tcPr>
                </a:tc>
                <a:tc>
                  <a:txBody>
                    <a:bodyPr/>
                    <a:lstStyle/>
                    <a:p>
                      <a:r>
                        <a:rPr lang="en-US" sz="4000" dirty="0">
                          <a:latin typeface="TimesNewRomanPSMT"/>
                        </a:rPr>
                        <a:t>Unhappy</a:t>
                      </a:r>
                    </a:p>
                  </a:txBody>
                  <a:tcPr>
                    <a:cell3D prstMaterial="dkEdge">
                      <a:bevel/>
                      <a:lightRig rig="flood" dir="t"/>
                    </a:cell3D>
                    <a:solidFill>
                      <a:schemeClr val="accent2">
                        <a:lumMod val="75000"/>
                        <a:alpha val="40000"/>
                      </a:schemeClr>
                    </a:solidFill>
                  </a:tcPr>
                </a:tc>
                <a:extLst>
                  <a:ext uri="{0D108BD9-81ED-4DB2-BD59-A6C34878D82A}">
                    <a16:rowId xmlns:a16="http://schemas.microsoft.com/office/drawing/2014/main" val="3821956562"/>
                  </a:ext>
                </a:extLst>
              </a:tr>
              <a:tr h="370840">
                <a:tc>
                  <a:txBody>
                    <a:bodyPr/>
                    <a:lstStyle/>
                    <a:p>
                      <a:r>
                        <a:rPr lang="en-US" sz="4000" dirty="0">
                          <a:latin typeface="TimesNewRomanPSMT"/>
                        </a:rPr>
                        <a:t> Hot </a:t>
                      </a:r>
                    </a:p>
                  </a:txBody>
                  <a:tcPr>
                    <a:cell3D prstMaterial="dkEdge">
                      <a:bevel/>
                      <a:lightRig rig="flood" dir="t"/>
                    </a:cell3D>
                    <a:solidFill>
                      <a:schemeClr val="accent2">
                        <a:lumMod val="75000"/>
                      </a:schemeClr>
                    </a:solidFill>
                  </a:tcPr>
                </a:tc>
                <a:tc>
                  <a:txBody>
                    <a:bodyPr/>
                    <a:lstStyle/>
                    <a:p>
                      <a:r>
                        <a:rPr lang="en-US" sz="4000" dirty="0">
                          <a:latin typeface="TimesNewRomanPSMT"/>
                        </a:rPr>
                        <a:t> Warm</a:t>
                      </a:r>
                    </a:p>
                  </a:txBody>
                  <a:tcPr>
                    <a:cell3D prstMaterial="dkEdge">
                      <a:bevel/>
                      <a:lightRig rig="flood" dir="t"/>
                    </a:cell3D>
                  </a:tcPr>
                </a:tc>
                <a:tc>
                  <a:txBody>
                    <a:bodyPr/>
                    <a:lstStyle/>
                    <a:p>
                      <a:r>
                        <a:rPr lang="en-US" sz="4000" dirty="0">
                          <a:latin typeface="TimesNewRomanPSMT"/>
                        </a:rPr>
                        <a:t> Cold</a:t>
                      </a:r>
                    </a:p>
                  </a:txBody>
                  <a:tcPr>
                    <a:cell3D prstMaterial="dkEdge">
                      <a:bevel/>
                      <a:lightRig rig="flood" dir="t"/>
                    </a:cell3D>
                    <a:solidFill>
                      <a:schemeClr val="accent2">
                        <a:lumMod val="60000"/>
                        <a:lumOff val="40000"/>
                      </a:schemeClr>
                    </a:solidFill>
                  </a:tcPr>
                </a:tc>
                <a:extLst>
                  <a:ext uri="{0D108BD9-81ED-4DB2-BD59-A6C34878D82A}">
                    <a16:rowId xmlns:a16="http://schemas.microsoft.com/office/drawing/2014/main" val="3438919998"/>
                  </a:ext>
                </a:extLst>
              </a:tr>
              <a:tr h="370840">
                <a:tc>
                  <a:txBody>
                    <a:bodyPr/>
                    <a:lstStyle/>
                    <a:p>
                      <a:r>
                        <a:rPr lang="en-US" sz="4000" dirty="0">
                          <a:latin typeface="TimesNewRomanPSMT"/>
                        </a:rPr>
                        <a:t>  Write</a:t>
                      </a:r>
                    </a:p>
                  </a:txBody>
                  <a:tcPr>
                    <a:cell3D prstMaterial="dkEdge">
                      <a:bevel/>
                      <a:lightRig rig="flood" dir="t"/>
                    </a:cell3D>
                    <a:solidFill>
                      <a:schemeClr val="accent5">
                        <a:lumMod val="60000"/>
                        <a:lumOff val="40000"/>
                        <a:alpha val="40000"/>
                      </a:schemeClr>
                    </a:solidFill>
                  </a:tcPr>
                </a:tc>
                <a:tc>
                  <a:txBody>
                    <a:bodyPr/>
                    <a:lstStyle/>
                    <a:p>
                      <a:r>
                        <a:rPr lang="en-US" sz="4000" dirty="0">
                          <a:latin typeface="TimesNewRomanPSMT"/>
                        </a:rPr>
                        <a:t> Compose/print</a:t>
                      </a:r>
                    </a:p>
                  </a:txBody>
                  <a:tcPr>
                    <a:cell3D prstMaterial="dkEdge">
                      <a:bevel/>
                      <a:lightRig rig="flood" dir="t"/>
                    </a:cell3D>
                  </a:tcPr>
                </a:tc>
                <a:tc>
                  <a:txBody>
                    <a:bodyPr/>
                    <a:lstStyle/>
                    <a:p>
                      <a:r>
                        <a:rPr lang="en-US" sz="4000" dirty="0">
                          <a:latin typeface="TimesNewRomanPSMT"/>
                        </a:rPr>
                        <a:t> Read</a:t>
                      </a:r>
                    </a:p>
                  </a:txBody>
                  <a:tcPr>
                    <a:cell3D prstMaterial="dkEdge">
                      <a:bevel/>
                      <a:lightRig rig="flood" dir="t"/>
                    </a:cell3D>
                    <a:solidFill>
                      <a:srgbClr val="92D050">
                        <a:alpha val="40000"/>
                      </a:srgbClr>
                    </a:solidFill>
                  </a:tcPr>
                </a:tc>
                <a:extLst>
                  <a:ext uri="{0D108BD9-81ED-4DB2-BD59-A6C34878D82A}">
                    <a16:rowId xmlns:a16="http://schemas.microsoft.com/office/drawing/2014/main" val="2263822598"/>
                  </a:ext>
                </a:extLst>
              </a:tr>
              <a:tr h="370840">
                <a:tc>
                  <a:txBody>
                    <a:bodyPr/>
                    <a:lstStyle/>
                    <a:p>
                      <a:r>
                        <a:rPr lang="en-US" sz="4000" dirty="0">
                          <a:latin typeface="TimesNewRomanPSMT"/>
                        </a:rPr>
                        <a:t>Fast</a:t>
                      </a:r>
                    </a:p>
                  </a:txBody>
                  <a:tcPr>
                    <a:cell3D prstMaterial="dkEdge">
                      <a:bevel/>
                      <a:lightRig rig="flood" dir="t"/>
                    </a:cell3D>
                    <a:solidFill>
                      <a:srgbClr val="92D050"/>
                    </a:solidFill>
                  </a:tcPr>
                </a:tc>
                <a:tc>
                  <a:txBody>
                    <a:bodyPr/>
                    <a:lstStyle/>
                    <a:p>
                      <a:r>
                        <a:rPr lang="en-US" sz="4000" dirty="0">
                          <a:latin typeface="TimesNewRomanPSMT"/>
                        </a:rPr>
                        <a:t> Quick </a:t>
                      </a:r>
                    </a:p>
                  </a:txBody>
                  <a:tcPr>
                    <a:cell3D prstMaterial="dkEdge">
                      <a:bevel/>
                      <a:lightRig rig="flood" dir="t"/>
                    </a:cell3D>
                  </a:tcPr>
                </a:tc>
                <a:tc>
                  <a:txBody>
                    <a:bodyPr/>
                    <a:lstStyle/>
                    <a:p>
                      <a:r>
                        <a:rPr lang="en-US" sz="4000" dirty="0">
                          <a:latin typeface="TimesNewRomanPSMT"/>
                        </a:rPr>
                        <a:t>Slow</a:t>
                      </a:r>
                    </a:p>
                  </a:txBody>
                  <a:tcPr>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2138741127"/>
                  </a:ext>
                </a:extLst>
              </a:tr>
              <a:tr h="370840">
                <a:tc>
                  <a:txBody>
                    <a:bodyPr/>
                    <a:lstStyle/>
                    <a:p>
                      <a:r>
                        <a:rPr lang="en-US" sz="4000" dirty="0">
                          <a:latin typeface="TimesNewRomanPSMT"/>
                        </a:rPr>
                        <a:t> Buy </a:t>
                      </a:r>
                    </a:p>
                  </a:txBody>
                  <a:tcPr>
                    <a:cell3D prstMaterial="dkEdge">
                      <a:bevel/>
                      <a:lightRig rig="flood" dir="t"/>
                    </a:cell3D>
                    <a:solidFill>
                      <a:srgbClr val="92D050">
                        <a:alpha val="40000"/>
                      </a:srgbClr>
                    </a:solidFill>
                  </a:tcPr>
                </a:tc>
                <a:tc>
                  <a:txBody>
                    <a:bodyPr/>
                    <a:lstStyle/>
                    <a:p>
                      <a:r>
                        <a:rPr lang="en-US" sz="4000" dirty="0">
                          <a:latin typeface="TimesNewRomanPSMT"/>
                        </a:rPr>
                        <a:t> Purchase</a:t>
                      </a:r>
                    </a:p>
                  </a:txBody>
                  <a:tcPr>
                    <a:cell3D prstMaterial="dkEdge">
                      <a:bevel/>
                      <a:lightRig rig="flood" dir="t"/>
                    </a:cell3D>
                  </a:tcPr>
                </a:tc>
                <a:tc>
                  <a:txBody>
                    <a:bodyPr/>
                    <a:lstStyle/>
                    <a:p>
                      <a:r>
                        <a:rPr lang="en-US" sz="4000" dirty="0">
                          <a:latin typeface="TimesNewRomanPSMT"/>
                        </a:rPr>
                        <a:t> Sell</a:t>
                      </a:r>
                    </a:p>
                  </a:txBody>
                  <a:tcPr>
                    <a:cell3D prstMaterial="dkEdge">
                      <a:bevel/>
                      <a:lightRig rig="flood" dir="t"/>
                    </a:cell3D>
                    <a:solidFill>
                      <a:schemeClr val="accent5">
                        <a:lumMod val="60000"/>
                        <a:lumOff val="40000"/>
                        <a:alpha val="40000"/>
                      </a:schemeClr>
                    </a:solidFill>
                  </a:tcPr>
                </a:tc>
                <a:extLst>
                  <a:ext uri="{0D108BD9-81ED-4DB2-BD59-A6C34878D82A}">
                    <a16:rowId xmlns:a16="http://schemas.microsoft.com/office/drawing/2014/main" val="3212157491"/>
                  </a:ext>
                </a:extLst>
              </a:tr>
            </a:tbl>
          </a:graphicData>
        </a:graphic>
      </p:graphicFrame>
      <p:sp>
        <p:nvSpPr>
          <p:cNvPr id="4" name="TextBox 3">
            <a:extLst>
              <a:ext uri="{FF2B5EF4-FFF2-40B4-BE49-F238E27FC236}">
                <a16:creationId xmlns:a16="http://schemas.microsoft.com/office/drawing/2014/main" id="{8E59C8B2-270B-4930-ABD8-503A3511FC5A}"/>
              </a:ext>
            </a:extLst>
          </p:cNvPr>
          <p:cNvSpPr txBox="1"/>
          <p:nvPr/>
        </p:nvSpPr>
        <p:spPr>
          <a:xfrm>
            <a:off x="3561159" y="150554"/>
            <a:ext cx="5069681" cy="584775"/>
          </a:xfrm>
          <a:prstGeom prst="rect">
            <a:avLst/>
          </a:prstGeom>
          <a:blipFill>
            <a:blip r:embed="rId3"/>
            <a:tile tx="0" ty="0" sx="100000" sy="100000" flip="none" algn="tl"/>
          </a:blip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kumimoji="0" lang="en-GB" sz="3200" b="1" i="0" u="none" strike="noStrike" kern="1200" cap="none" spc="0" normalizeH="0" baseline="0" noProof="0" dirty="0">
                <a:ln>
                  <a:noFill/>
                </a:ln>
                <a:solidFill>
                  <a:prstClr val="black"/>
                </a:solidFill>
                <a:effectLst/>
                <a:uLnTx/>
                <a:uFillTx/>
                <a:latin typeface="TimesNewRomanPSMT"/>
                <a:ea typeface="+mn-ea"/>
                <a:cs typeface="+mn-cs"/>
              </a:rPr>
              <a:t>Let’s </a:t>
            </a:r>
            <a:r>
              <a:rPr lang="en-GB" sz="3200" b="1" dirty="0">
                <a:solidFill>
                  <a:prstClr val="black"/>
                </a:solidFill>
                <a:latin typeface="TimesNewRomanPSMT"/>
              </a:rPr>
              <a:t>make a poster paper.</a:t>
            </a:r>
            <a:endParaRPr lang="en-US" dirty="0"/>
          </a:p>
        </p:txBody>
      </p:sp>
    </p:spTree>
    <p:extLst>
      <p:ext uri="{BB962C8B-B14F-4D97-AF65-F5344CB8AC3E}">
        <p14:creationId xmlns:p14="http://schemas.microsoft.com/office/powerpoint/2010/main" val="906522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5912CB41-DFEB-EABE-07C9-B524F3612AAF}"/>
              </a:ext>
            </a:extLst>
          </p:cNvPr>
          <p:cNvSpPr/>
          <p:nvPr/>
        </p:nvSpPr>
        <p:spPr>
          <a:xfrm rot="20148625">
            <a:off x="453486" y="535854"/>
            <a:ext cx="2318930" cy="1904877"/>
          </a:xfrm>
          <a:prstGeom prst="heart">
            <a:avLst/>
          </a:prstGeom>
          <a:solidFill>
            <a:srgbClr val="FF00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Elephant" pitchFamily="18" charset="0"/>
                <a:ea typeface="+mn-ea"/>
                <a:cs typeface="+mn-cs"/>
              </a:rPr>
              <a:t>Home Task</a:t>
            </a:r>
          </a:p>
        </p:txBody>
      </p:sp>
      <p:pic>
        <p:nvPicPr>
          <p:cNvPr id="3" name="Picture 2">
            <a:extLst>
              <a:ext uri="{FF2B5EF4-FFF2-40B4-BE49-F238E27FC236}">
                <a16:creationId xmlns:a16="http://schemas.microsoft.com/office/drawing/2014/main" id="{B6F02BC1-06EE-1BA2-E3D5-BBD3986379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79" r="8710" b="12582"/>
          <a:stretch/>
        </p:blipFill>
        <p:spPr>
          <a:xfrm>
            <a:off x="8434136" y="4413610"/>
            <a:ext cx="1732547" cy="1919542"/>
          </a:xfrm>
          <a:prstGeom prst="rect">
            <a:avLst/>
          </a:prstGeom>
        </p:spPr>
      </p:pic>
      <p:sp>
        <p:nvSpPr>
          <p:cNvPr id="4" name="TextBox 3">
            <a:extLst>
              <a:ext uri="{FF2B5EF4-FFF2-40B4-BE49-F238E27FC236}">
                <a16:creationId xmlns:a16="http://schemas.microsoft.com/office/drawing/2014/main" id="{B0B1281F-52B7-BEA3-F976-077B945BD29B}"/>
              </a:ext>
            </a:extLst>
          </p:cNvPr>
          <p:cNvSpPr txBox="1"/>
          <p:nvPr/>
        </p:nvSpPr>
        <p:spPr>
          <a:xfrm>
            <a:off x="782053" y="2983852"/>
            <a:ext cx="10936705" cy="1123310"/>
          </a:xfrm>
          <a:prstGeom prst="rect">
            <a:avLst/>
          </a:prstGeom>
          <a:noFill/>
          <a:ln>
            <a:solidFill>
              <a:schemeClr val="bg1"/>
            </a:solidFill>
          </a:ln>
        </p:spPr>
        <p:txBody>
          <a:bodyPr wrap="square">
            <a:prstTxWarp prst="textPlain">
              <a:avLst/>
            </a:prstTxWarp>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2828"/>
                </a:solidFill>
                <a:effectLst/>
                <a:uLnTx/>
                <a:uFillTx/>
                <a:latin typeface="Times New Roman" panose="02020603050405020304" pitchFamily="18" charset="0"/>
                <a:ea typeface="+mn-ea"/>
                <a:cs typeface="Times New Roman" panose="02020603050405020304" pitchFamily="18" charset="0"/>
              </a:rPr>
              <a:t>Recall it and practice more and more and at home.</a:t>
            </a:r>
          </a:p>
        </p:txBody>
      </p:sp>
      <p:pic>
        <p:nvPicPr>
          <p:cNvPr id="5" name="Picture 4">
            <a:extLst>
              <a:ext uri="{FF2B5EF4-FFF2-40B4-BE49-F238E27FC236}">
                <a16:creationId xmlns:a16="http://schemas.microsoft.com/office/drawing/2014/main" id="{CD72C184-5A4B-0EC9-70D0-33AACA060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135" y="758023"/>
            <a:ext cx="2370003" cy="1722202"/>
          </a:xfrm>
          <a:prstGeom prst="rect">
            <a:avLst/>
          </a:prstGeom>
        </p:spPr>
      </p:pic>
    </p:spTree>
    <p:extLst>
      <p:ext uri="{BB962C8B-B14F-4D97-AF65-F5344CB8AC3E}">
        <p14:creationId xmlns:p14="http://schemas.microsoft.com/office/powerpoint/2010/main" val="26768333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ppt_w</p:attrName>
                                        </p:attrNameLst>
                                      </p:cBhvr>
                                      <p:tavLst>
                                        <p:tav tm="0" fmla="#ppt_w*sin(2.5*pi*$)">
                                          <p:val>
                                            <p:fltVal val="0"/>
                                          </p:val>
                                        </p:tav>
                                        <p:tav tm="100000">
                                          <p:val>
                                            <p:fltVal val="1"/>
                                          </p:val>
                                        </p:tav>
                                      </p:tavLst>
                                    </p:anim>
                                    <p:anim calcmode="lin" valueType="num">
                                      <p:cBhvr>
                                        <p:cTn id="9" dur="3000" fill="hold"/>
                                        <p:tgtEl>
                                          <p:spTgt spid="3"/>
                                        </p:tgtEl>
                                        <p:attrNameLst>
                                          <p:attrName>ppt_h</p:attrName>
                                        </p:attrNameLst>
                                      </p:cBhvr>
                                      <p:tavLst>
                                        <p:tav tm="0">
                                          <p:val>
                                            <p:strVal val="#ppt_h"/>
                                          </p:val>
                                        </p:tav>
                                        <p:tav tm="100000">
                                          <p:val>
                                            <p:strVal val="#ppt_h"/>
                                          </p:val>
                                        </p:tav>
                                      </p:tavLst>
                                    </p:anim>
                                  </p:childTnLst>
                                </p:cTn>
                              </p:par>
                              <p:par>
                                <p:cTn id="10" presetID="22" presetClass="emph" presetSubtype="0" repeatCount="indefinite" fill="hold" grpId="0" nodeType="withEffect">
                                  <p:stCondLst>
                                    <p:cond delay="0"/>
                                  </p:stCondLst>
                                  <p:childTnLst>
                                    <p:animClr clrSpc="hsl" dir="cw">
                                      <p:cBhvr override="childStyle">
                                        <p:cTn id="11" dur="2000" fill="hold"/>
                                        <p:tgtEl>
                                          <p:spTgt spid="2"/>
                                        </p:tgtEl>
                                        <p:attrNameLst>
                                          <p:attrName>style.color</p:attrName>
                                        </p:attrNameLst>
                                      </p:cBhvr>
                                      <p:by>
                                        <p:hsl h="-7200000" s="0" l="0"/>
                                      </p:by>
                                    </p:animClr>
                                    <p:animClr clrSpc="hsl" dir="cw">
                                      <p:cBhvr>
                                        <p:cTn id="12" dur="2000" fill="hold"/>
                                        <p:tgtEl>
                                          <p:spTgt spid="2"/>
                                        </p:tgtEl>
                                        <p:attrNameLst>
                                          <p:attrName>fillcolor</p:attrName>
                                        </p:attrNameLst>
                                      </p:cBhvr>
                                      <p:by>
                                        <p:hsl h="-7200000" s="0" l="0"/>
                                      </p:by>
                                    </p:animClr>
                                    <p:animClr clrSpc="hsl" dir="cw">
                                      <p:cBhvr>
                                        <p:cTn id="13" dur="2000" fill="hold"/>
                                        <p:tgtEl>
                                          <p:spTgt spid="2"/>
                                        </p:tgtEl>
                                        <p:attrNameLst>
                                          <p:attrName>stroke.color</p:attrName>
                                        </p:attrNameLst>
                                      </p:cBhvr>
                                      <p:by>
                                        <p:hsl h="-7200000" s="0" l="0"/>
                                      </p:by>
                                    </p:animClr>
                                    <p:set>
                                      <p:cBhvr>
                                        <p:cTn id="14" dur="2000" fill="hold"/>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B0FA2818-C44C-4A62-9818-8B9F511C2E5B}"/>
              </a:ext>
            </a:extLst>
          </p:cNvPr>
          <p:cNvSpPr/>
          <p:nvPr/>
        </p:nvSpPr>
        <p:spPr>
          <a:xfrm>
            <a:off x="4293283" y="2290072"/>
            <a:ext cx="3759200" cy="3048000"/>
          </a:xfrm>
          <a:prstGeom prst="heart">
            <a:avLst/>
          </a:prstGeom>
          <a:solidFill>
            <a:srgbClr val="FF0000"/>
          </a:solidFill>
          <a:ln w="7620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The Heart of Grammar</a:t>
            </a:r>
          </a:p>
        </p:txBody>
      </p:sp>
      <p:sp>
        <p:nvSpPr>
          <p:cNvPr id="3" name="Oval 2">
            <a:extLst>
              <a:ext uri="{FF2B5EF4-FFF2-40B4-BE49-F238E27FC236}">
                <a16:creationId xmlns:a16="http://schemas.microsoft.com/office/drawing/2014/main" id="{DCEBFA5C-509F-8BF4-A54F-A62175B7D11C}"/>
              </a:ext>
            </a:extLst>
          </p:cNvPr>
          <p:cNvSpPr/>
          <p:nvPr/>
        </p:nvSpPr>
        <p:spPr>
          <a:xfrm rot="1864258">
            <a:off x="7327006" y="2122359"/>
            <a:ext cx="3046720" cy="839953"/>
          </a:xfrm>
          <a:prstGeom prst="ellipse">
            <a:avLst/>
          </a:prstGeom>
          <a:solidFill>
            <a:schemeClr val="accent2">
              <a:lumMod val="75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Tense </a:t>
            </a:r>
          </a:p>
        </p:txBody>
      </p:sp>
      <p:sp>
        <p:nvSpPr>
          <p:cNvPr id="4" name="Oval 3">
            <a:extLst>
              <a:ext uri="{FF2B5EF4-FFF2-40B4-BE49-F238E27FC236}">
                <a16:creationId xmlns:a16="http://schemas.microsoft.com/office/drawing/2014/main" id="{6377E19E-8CF3-CD54-3B68-766B94B86832}"/>
              </a:ext>
            </a:extLst>
          </p:cNvPr>
          <p:cNvSpPr/>
          <p:nvPr/>
        </p:nvSpPr>
        <p:spPr>
          <a:xfrm rot="19210610">
            <a:off x="1736674" y="2274809"/>
            <a:ext cx="3052843" cy="854844"/>
          </a:xfrm>
          <a:prstGeom prst="ellipse">
            <a:avLst/>
          </a:prstGeom>
          <a:solidFill>
            <a:schemeClr val="accent2">
              <a:lumMod val="75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Sentence</a:t>
            </a:r>
          </a:p>
        </p:txBody>
      </p:sp>
      <p:sp>
        <p:nvSpPr>
          <p:cNvPr id="5" name="Oval 4">
            <a:extLst>
              <a:ext uri="{FF2B5EF4-FFF2-40B4-BE49-F238E27FC236}">
                <a16:creationId xmlns:a16="http://schemas.microsoft.com/office/drawing/2014/main" id="{C111FC5F-A46C-37D7-4526-53650256B3B5}"/>
              </a:ext>
            </a:extLst>
          </p:cNvPr>
          <p:cNvSpPr/>
          <p:nvPr/>
        </p:nvSpPr>
        <p:spPr>
          <a:xfrm>
            <a:off x="4404360" y="5622639"/>
            <a:ext cx="3606800" cy="914400"/>
          </a:xfrm>
          <a:prstGeom prst="ellipse">
            <a:avLst/>
          </a:prstGeom>
          <a:solidFill>
            <a:schemeClr val="accent2">
              <a:lumMod val="75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Parts of speech</a:t>
            </a:r>
          </a:p>
        </p:txBody>
      </p:sp>
      <p:sp>
        <p:nvSpPr>
          <p:cNvPr id="6" name="Regular Pentagon 5">
            <a:extLst>
              <a:ext uri="{FF2B5EF4-FFF2-40B4-BE49-F238E27FC236}">
                <a16:creationId xmlns:a16="http://schemas.microsoft.com/office/drawing/2014/main" id="{120C4048-AB54-0769-9D2D-84B3C311F3F7}"/>
              </a:ext>
            </a:extLst>
          </p:cNvPr>
          <p:cNvSpPr/>
          <p:nvPr/>
        </p:nvSpPr>
        <p:spPr>
          <a:xfrm>
            <a:off x="2131060" y="273641"/>
            <a:ext cx="8001000" cy="838200"/>
          </a:xfrm>
          <a:prstGeom prst="pentagon">
            <a:avLst/>
          </a:prstGeom>
          <a:solidFill>
            <a:schemeClr val="accent3">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Always bear in mind</a:t>
            </a:r>
          </a:p>
        </p:txBody>
      </p:sp>
    </p:spTree>
    <p:extLst>
      <p:ext uri="{BB962C8B-B14F-4D97-AF65-F5344CB8AC3E}">
        <p14:creationId xmlns:p14="http://schemas.microsoft.com/office/powerpoint/2010/main" val="41855853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500" autoRev="1" fill="hold">
                                          <p:stCondLst>
                                            <p:cond delay="0"/>
                                          </p:stCondLst>
                                        </p:cTn>
                                        <p:tgtEl>
                                          <p:spTgt spid="3"/>
                                        </p:tgtEl>
                                        <p:attrNameLst>
                                          <p:attrName>ppt_w</p:attrName>
                                        </p:attrNameLst>
                                      </p:cBhvr>
                                    </p:anim>
                                    <p:anim by="(#ppt_w*0.50)" calcmode="lin" valueType="num">
                                      <p:cBhvr>
                                        <p:cTn id="19" dur="500" decel="50000" autoRev="1" fill="hold">
                                          <p:stCondLst>
                                            <p:cond delay="0"/>
                                          </p:stCondLst>
                                        </p:cTn>
                                        <p:tgtEl>
                                          <p:spTgt spid="3"/>
                                        </p:tgtEl>
                                        <p:attrNameLst>
                                          <p:attrName>ppt_x</p:attrName>
                                        </p:attrNameLst>
                                      </p:cBhvr>
                                    </p:anim>
                                    <p:anim from="(-#ppt_h/2)" to="(#ppt_y)" calcmode="lin" valueType="num">
                                      <p:cBhvr>
                                        <p:cTn id="20" dur="1000" fill="hold">
                                          <p:stCondLst>
                                            <p:cond delay="0"/>
                                          </p:stCondLst>
                                        </p:cTn>
                                        <p:tgtEl>
                                          <p:spTgt spid="3"/>
                                        </p:tgtEl>
                                        <p:attrNameLst>
                                          <p:attrName>ppt_y</p:attrName>
                                        </p:attrNameLst>
                                      </p:cBhvr>
                                    </p:anim>
                                    <p:animRot by="21600000">
                                      <p:cBhvr>
                                        <p:cTn id="21" dur="1000" fill="hold">
                                          <p:stCondLst>
                                            <p:cond delay="0"/>
                                          </p:stCondLst>
                                        </p:cTn>
                                        <p:tgtEl>
                                          <p:spTgt spid="3"/>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by="(-#ppt_w*2)" calcmode="lin" valueType="num">
                                      <p:cBhvr rctx="PPT">
                                        <p:cTn id="24" dur="500" autoRev="1" fill="hold">
                                          <p:stCondLst>
                                            <p:cond delay="0"/>
                                          </p:stCondLst>
                                        </p:cTn>
                                        <p:tgtEl>
                                          <p:spTgt spid="4"/>
                                        </p:tgtEl>
                                        <p:attrNameLst>
                                          <p:attrName>ppt_w</p:attrName>
                                        </p:attrNameLst>
                                      </p:cBhvr>
                                    </p:anim>
                                    <p:anim by="(#ppt_w*0.50)" calcmode="lin" valueType="num">
                                      <p:cBhvr>
                                        <p:cTn id="25" dur="500" decel="50000" autoRev="1" fill="hold">
                                          <p:stCondLst>
                                            <p:cond delay="0"/>
                                          </p:stCondLst>
                                        </p:cTn>
                                        <p:tgtEl>
                                          <p:spTgt spid="4"/>
                                        </p:tgtEl>
                                        <p:attrNameLst>
                                          <p:attrName>ppt_x</p:attrName>
                                        </p:attrNameLst>
                                      </p:cBhvr>
                                    </p:anim>
                                    <p:anim from="(-#ppt_h/2)" to="(#ppt_y)" calcmode="lin" valueType="num">
                                      <p:cBhvr>
                                        <p:cTn id="26" dur="1000" fill="hold">
                                          <p:stCondLst>
                                            <p:cond delay="0"/>
                                          </p:stCondLst>
                                        </p:cTn>
                                        <p:tgtEl>
                                          <p:spTgt spid="4"/>
                                        </p:tgtEl>
                                        <p:attrNameLst>
                                          <p:attrName>ppt_y</p:attrName>
                                        </p:attrNameLst>
                                      </p:cBhvr>
                                    </p:anim>
                                    <p:animRot by="21600000">
                                      <p:cBhvr>
                                        <p:cTn id="27" dur="1000" fill="hold">
                                          <p:stCondLst>
                                            <p:cond delay="0"/>
                                          </p:stCondLst>
                                        </p:cTn>
                                        <p:tgtEl>
                                          <p:spTgt spid="4"/>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 by="(-#ppt_w*2)" calcmode="lin" valueType="num">
                                      <p:cBhvr rctx="PPT">
                                        <p:cTn id="30" dur="500" autoRev="1" fill="hold">
                                          <p:stCondLst>
                                            <p:cond delay="0"/>
                                          </p:stCondLst>
                                        </p:cTn>
                                        <p:tgtEl>
                                          <p:spTgt spid="5"/>
                                        </p:tgtEl>
                                        <p:attrNameLst>
                                          <p:attrName>ppt_w</p:attrName>
                                        </p:attrNameLst>
                                      </p:cBhvr>
                                    </p:anim>
                                    <p:anim by="(#ppt_w*0.50)" calcmode="lin" valueType="num">
                                      <p:cBhvr>
                                        <p:cTn id="31" dur="500" decel="50000" autoRev="1" fill="hold">
                                          <p:stCondLst>
                                            <p:cond delay="0"/>
                                          </p:stCondLst>
                                        </p:cTn>
                                        <p:tgtEl>
                                          <p:spTgt spid="5"/>
                                        </p:tgtEl>
                                        <p:attrNameLst>
                                          <p:attrName>ppt_x</p:attrName>
                                        </p:attrNameLst>
                                      </p:cBhvr>
                                    </p:anim>
                                    <p:anim from="(-#ppt_h/2)" to="(#ppt_y)" calcmode="lin" valueType="num">
                                      <p:cBhvr>
                                        <p:cTn id="32" dur="1000" fill="hold">
                                          <p:stCondLst>
                                            <p:cond delay="0"/>
                                          </p:stCondLst>
                                        </p:cTn>
                                        <p:tgtEl>
                                          <p:spTgt spid="5"/>
                                        </p:tgtEl>
                                        <p:attrNameLst>
                                          <p:attrName>ppt_y</p:attrName>
                                        </p:attrNameLst>
                                      </p:cBhvr>
                                    </p:anim>
                                    <p:animRot by="21600000">
                                      <p:cBhvr>
                                        <p:cTn id="33" dur="1000" fill="hold">
                                          <p:stCondLst>
                                            <p:cond delay="0"/>
                                          </p:stCondLst>
                                        </p:cTn>
                                        <p:tgtEl>
                                          <p:spTgt spid="5"/>
                                        </p:tgtEl>
                                        <p:attrNameLst>
                                          <p:attrName>r</p:attrName>
                                        </p:attrNameLst>
                                      </p:cBhvr>
                                    </p:animRot>
                                  </p:childTnLst>
                                </p:cTn>
                              </p:par>
                              <p:par>
                                <p:cTn id="34" presetID="22" presetClass="emph" presetSubtype="0" repeatCount="indefinite" fill="hold" grpId="1" nodeType="withEffect">
                                  <p:stCondLst>
                                    <p:cond delay="0"/>
                                  </p:stCondLst>
                                  <p:childTnLst>
                                    <p:animClr clrSpc="hsl" dir="cw">
                                      <p:cBhvr override="childStyle">
                                        <p:cTn id="35" dur="2000" fill="hold"/>
                                        <p:tgtEl>
                                          <p:spTgt spid="2"/>
                                        </p:tgtEl>
                                        <p:attrNameLst>
                                          <p:attrName>style.color</p:attrName>
                                        </p:attrNameLst>
                                      </p:cBhvr>
                                      <p:by>
                                        <p:hsl h="-7200000" s="0" l="0"/>
                                      </p:by>
                                    </p:animClr>
                                    <p:animClr clrSpc="hsl" dir="cw">
                                      <p:cBhvr>
                                        <p:cTn id="36" dur="2000" fill="hold"/>
                                        <p:tgtEl>
                                          <p:spTgt spid="2"/>
                                        </p:tgtEl>
                                        <p:attrNameLst>
                                          <p:attrName>fillcolor</p:attrName>
                                        </p:attrNameLst>
                                      </p:cBhvr>
                                      <p:by>
                                        <p:hsl h="-7200000" s="0" l="0"/>
                                      </p:by>
                                    </p:animClr>
                                    <p:animClr clrSpc="hsl" dir="cw">
                                      <p:cBhvr>
                                        <p:cTn id="37" dur="2000" fill="hold"/>
                                        <p:tgtEl>
                                          <p:spTgt spid="2"/>
                                        </p:tgtEl>
                                        <p:attrNameLst>
                                          <p:attrName>stroke.color</p:attrName>
                                        </p:attrNameLst>
                                      </p:cBhvr>
                                      <p:by>
                                        <p:hsl h="-7200000" s="0" l="0"/>
                                      </p:by>
                                    </p:animClr>
                                    <p:set>
                                      <p:cBhvr>
                                        <p:cTn id="38" dur="2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0338" y="908432"/>
            <a:ext cx="39624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Good</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Bye</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For </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Today,</a:t>
            </a:r>
          </a:p>
          <a:p>
            <a:pPr algn="ctr"/>
            <a:r>
              <a:rPr lang="en-US" sz="6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Thank you</a:t>
            </a:r>
          </a:p>
        </p:txBody>
      </p:sp>
      <p:pic>
        <p:nvPicPr>
          <p:cNvPr id="3" name="Picture 2">
            <a:extLst>
              <a:ext uri="{FF2B5EF4-FFF2-40B4-BE49-F238E27FC236}">
                <a16:creationId xmlns:a16="http://schemas.microsoft.com/office/drawing/2014/main" id="{B2F612E9-77AB-4206-8F64-00C16C3E3304}"/>
              </a:ext>
            </a:extLst>
          </p:cNvPr>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1129262" y="894832"/>
            <a:ext cx="5437676" cy="5068337"/>
          </a:xfrm>
          <a:prstGeom prst="rect">
            <a:avLst/>
          </a:prstGeom>
        </p:spPr>
      </p:pic>
    </p:spTree>
    <p:extLst>
      <p:ext uri="{BB962C8B-B14F-4D97-AF65-F5344CB8AC3E}">
        <p14:creationId xmlns:p14="http://schemas.microsoft.com/office/powerpoint/2010/main" val="30502571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5" name="TextBox 4">
            <a:extLst>
              <a:ext uri="{FF2B5EF4-FFF2-40B4-BE49-F238E27FC236}">
                <a16:creationId xmlns:a16="http://schemas.microsoft.com/office/drawing/2014/main" id="{BB388FCD-8FAD-447A-8A2A-A2A1BD565518}"/>
              </a:ext>
            </a:extLst>
          </p:cNvPr>
          <p:cNvSpPr txBox="1"/>
          <p:nvPr/>
        </p:nvSpPr>
        <p:spPr>
          <a:xfrm>
            <a:off x="228814" y="478066"/>
            <a:ext cx="11473760" cy="1323439"/>
          </a:xfrm>
          <a:prstGeom prst="rect">
            <a:avLst/>
          </a:prstGeom>
          <a:solidFill>
            <a:schemeClr val="accent6">
              <a:lumMod val="40000"/>
              <a:lumOff val="60000"/>
            </a:schemeClr>
          </a:solidFill>
          <a:ln>
            <a:solidFill>
              <a:srgbClr val="7030A0"/>
            </a:solidFill>
          </a:ln>
        </p:spPr>
        <p:txBody>
          <a:bodyPr wrap="square">
            <a:spAutoFit/>
          </a:bodyPr>
          <a:lstStyle/>
          <a:p>
            <a:pPr algn="l"/>
            <a:r>
              <a:rPr lang="en-GB" sz="4000" b="1" i="0" u="none" strike="noStrike" baseline="0" dirty="0">
                <a:latin typeface="TimesNewRomanPS-BoldMT"/>
              </a:rPr>
              <a:t>New vocabulary: </a:t>
            </a:r>
            <a:r>
              <a:rPr lang="en-GB" sz="4000" b="0" i="0" u="none" strike="noStrike" baseline="0" dirty="0">
                <a:latin typeface="TimesNewRomanPS-BoldMT"/>
              </a:rPr>
              <a:t>Scold, Supportive, Create, Remove, Permit, Unlike, Instead,</a:t>
            </a:r>
            <a:r>
              <a:rPr lang="en-US" sz="4000" b="0" i="0" u="none" strike="noStrike" baseline="0" dirty="0">
                <a:latin typeface="TimesNewRomanPS-BoldMT"/>
              </a:rPr>
              <a:t>Seem, Likewise.</a:t>
            </a:r>
            <a:endParaRPr lang="en-US" sz="4000" dirty="0">
              <a:latin typeface="TimesNewRomanPS-BoldMT"/>
            </a:endParaRPr>
          </a:p>
        </p:txBody>
      </p:sp>
      <p:sp>
        <p:nvSpPr>
          <p:cNvPr id="7" name="Callout: Down Arrow 6">
            <a:extLst>
              <a:ext uri="{FF2B5EF4-FFF2-40B4-BE49-F238E27FC236}">
                <a16:creationId xmlns:a16="http://schemas.microsoft.com/office/drawing/2014/main" id="{BEA6E816-13D1-4F11-B74D-BE689E2EAB08}"/>
              </a:ext>
            </a:extLst>
          </p:cNvPr>
          <p:cNvSpPr/>
          <p:nvPr/>
        </p:nvSpPr>
        <p:spPr>
          <a:xfrm>
            <a:off x="2285111" y="1983034"/>
            <a:ext cx="630078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Scold ( verb)</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883814" y="2839748"/>
            <a:ext cx="10818760"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Meaning:  To find fault angrily </a:t>
            </a:r>
            <a:r>
              <a:rPr lang="en-US" sz="3600" b="1" dirty="0">
                <a:solidFill>
                  <a:schemeClr val="tx1"/>
                </a:solidFill>
                <a:latin typeface="SutonnySushreeOMJ" panose="00000400000000000000" pitchFamily="2" charset="0"/>
                <a:cs typeface="SutonnySushreeOMJ" panose="00000400000000000000" pitchFamily="2" charset="0"/>
              </a:rPr>
              <a:t>(</a:t>
            </a:r>
            <a:r>
              <a:rPr lang="en-US" sz="3600" b="1" dirty="0" err="1">
                <a:solidFill>
                  <a:schemeClr val="tx1"/>
                </a:solidFill>
                <a:latin typeface="SutonnySushreeOMJ" panose="00000400000000000000" pitchFamily="2" charset="0"/>
                <a:cs typeface="SutonnySushreeOMJ" panose="00000400000000000000" pitchFamily="2" charset="0"/>
              </a:rPr>
              <a:t>তিরস্কার</a:t>
            </a:r>
            <a:r>
              <a:rPr lang="en-US" sz="3600" b="1" dirty="0">
                <a:solidFill>
                  <a:schemeClr val="tx1"/>
                </a:solidFill>
                <a:latin typeface="SutonnySushreeOMJ" panose="00000400000000000000" pitchFamily="2" charset="0"/>
                <a:cs typeface="SutonnySushreeOMJ" panose="00000400000000000000" pitchFamily="2" charset="0"/>
              </a:rPr>
              <a:t> </a:t>
            </a:r>
            <a:r>
              <a:rPr lang="en-US" sz="3600" b="1" dirty="0" err="1">
                <a:solidFill>
                  <a:schemeClr val="tx1"/>
                </a:solidFill>
                <a:latin typeface="SutonnySushreeOMJ" panose="00000400000000000000" pitchFamily="2" charset="0"/>
                <a:cs typeface="SutonnySushreeOMJ" panose="00000400000000000000" pitchFamily="2" charset="0"/>
              </a:rPr>
              <a:t>করা</a:t>
            </a:r>
            <a:r>
              <a:rPr lang="en-US" sz="3600" b="1" dirty="0">
                <a:solidFill>
                  <a:schemeClr val="tx1"/>
                </a:solidFill>
                <a:latin typeface="TimesNewRomanPSMT"/>
              </a:rPr>
              <a:t>)</a:t>
            </a:r>
          </a:p>
        </p:txBody>
      </p:sp>
      <p:sp>
        <p:nvSpPr>
          <p:cNvPr id="9" name="Callout: Down Arrow 8">
            <a:extLst>
              <a:ext uri="{FF2B5EF4-FFF2-40B4-BE49-F238E27FC236}">
                <a16:creationId xmlns:a16="http://schemas.microsoft.com/office/drawing/2014/main" id="{D80D2260-49F1-4CC3-9278-970E47E8DCF2}"/>
              </a:ext>
            </a:extLst>
          </p:cNvPr>
          <p:cNvSpPr/>
          <p:nvPr/>
        </p:nvSpPr>
        <p:spPr>
          <a:xfrm>
            <a:off x="1469118" y="3786662"/>
            <a:ext cx="9253763" cy="1200329"/>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p>
          <a:p>
            <a:r>
              <a:rPr lang="en-GB" sz="3200" b="1" dirty="0">
                <a:solidFill>
                  <a:schemeClr val="tx1"/>
                </a:solidFill>
                <a:latin typeface="TimesNewRomanPSMT"/>
              </a:rPr>
              <a:t>If I am late today, my </a:t>
            </a:r>
            <a:r>
              <a:rPr lang="en-US" sz="3200" b="1" dirty="0">
                <a:solidFill>
                  <a:schemeClr val="tx1"/>
                </a:solidFill>
                <a:latin typeface="TimesNewRomanPSMT"/>
              </a:rPr>
              <a:t>mother will surely </a:t>
            </a:r>
            <a:r>
              <a:rPr lang="en-US" sz="3200" b="1" dirty="0">
                <a:solidFill>
                  <a:srgbClr val="0070C0"/>
                </a:solidFill>
                <a:latin typeface="TimesNewRomanPSMT"/>
              </a:rPr>
              <a:t>scold</a:t>
            </a:r>
            <a:r>
              <a:rPr lang="en-US" sz="3200" b="1" dirty="0">
                <a:solidFill>
                  <a:schemeClr val="tx1"/>
                </a:solidFill>
                <a:latin typeface="TimesNewRomanPSMT"/>
              </a:rPr>
              <a:t> me.</a:t>
            </a:r>
          </a:p>
        </p:txBody>
      </p:sp>
      <p:sp>
        <p:nvSpPr>
          <p:cNvPr id="10" name="Rectangle 9">
            <a:extLst>
              <a:ext uri="{FF2B5EF4-FFF2-40B4-BE49-F238E27FC236}">
                <a16:creationId xmlns:a16="http://schemas.microsoft.com/office/drawing/2014/main" id="{9E9B154F-B008-438A-B777-09D38C0633C7}"/>
              </a:ext>
            </a:extLst>
          </p:cNvPr>
          <p:cNvSpPr/>
          <p:nvPr/>
        </p:nvSpPr>
        <p:spPr>
          <a:xfrm>
            <a:off x="359120" y="4713862"/>
            <a:ext cx="11473760" cy="12003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TimesNewRomanPS-BoldMT"/>
              </a:rPr>
              <a:t>Your </a:t>
            </a: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Sentence: </a:t>
            </a:r>
            <a:r>
              <a:rPr lang="en-US" sz="3600" b="1" dirty="0">
                <a:solidFill>
                  <a:prstClr val="black"/>
                </a:solidFill>
                <a:latin typeface="TimesNewRomanPS-BoldMT"/>
              </a:rPr>
              <a:t>If I don’t make good result, my mother will </a:t>
            </a:r>
            <a:r>
              <a:rPr lang="en-US" sz="3600" b="1" dirty="0">
                <a:solidFill>
                  <a:srgbClr val="0070C0"/>
                </a:solidFill>
                <a:latin typeface="TimesNewRomanPS-BoldMT"/>
              </a:rPr>
              <a:t>scold</a:t>
            </a:r>
            <a:r>
              <a:rPr lang="en-US" sz="3600" b="1" dirty="0">
                <a:solidFill>
                  <a:prstClr val="black"/>
                </a:solidFill>
                <a:latin typeface="TimesNewRomanPS-BoldMT"/>
              </a:rPr>
              <a:t> me.  </a:t>
            </a:r>
            <a:r>
              <a:rPr lang="en-US" sz="3600" b="1" noProof="0" dirty="0">
                <a:solidFill>
                  <a:prstClr val="black"/>
                </a:solidFill>
                <a:latin typeface="TimesNewRomanPS-BoldMT"/>
              </a:rPr>
              <a:t>                                                            </a:t>
            </a: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a:t>
            </a:r>
          </a:p>
        </p:txBody>
      </p:sp>
    </p:spTree>
    <p:extLst>
      <p:ext uri="{BB962C8B-B14F-4D97-AF65-F5344CB8AC3E}">
        <p14:creationId xmlns:p14="http://schemas.microsoft.com/office/powerpoint/2010/main" val="3441270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2476498" y="828165"/>
            <a:ext cx="6519863"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GB" sz="4000" dirty="0">
                <a:solidFill>
                  <a:prstClr val="black"/>
                </a:solidFill>
                <a:latin typeface="TimesNewRomanPS-BoldMT"/>
              </a:rPr>
              <a:t>Supportive (</a:t>
            </a:r>
            <a:r>
              <a:rPr lang="en-GB" sz="4000" dirty="0" err="1">
                <a:solidFill>
                  <a:prstClr val="black"/>
                </a:solidFill>
                <a:latin typeface="TimesNewRomanPS-BoldMT"/>
              </a:rPr>
              <a:t>Adj</a:t>
            </a:r>
            <a:r>
              <a:rPr lang="en-GB" sz="4000" dirty="0">
                <a:solidFill>
                  <a:prstClr val="black"/>
                </a:solidFill>
                <a:latin typeface="TimesNewRomanPS-BoldMT"/>
              </a:rPr>
              <a:t>)</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424212" y="2000514"/>
            <a:ext cx="10245776"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Meaning: To give help </a:t>
            </a:r>
            <a:r>
              <a:rPr lang="en-US" sz="3600" b="1" dirty="0">
                <a:solidFill>
                  <a:schemeClr val="tx1"/>
                </a:solidFill>
                <a:latin typeface="SutonnySushreeOMJ" panose="00000400000000000000" pitchFamily="2" charset="0"/>
                <a:cs typeface="SutonnySushreeOMJ" panose="00000400000000000000" pitchFamily="2" charset="0"/>
              </a:rPr>
              <a:t>(</a:t>
            </a:r>
            <a:r>
              <a:rPr lang="en-US" sz="3600" b="1" dirty="0" err="1">
                <a:solidFill>
                  <a:schemeClr val="tx1"/>
                </a:solidFill>
                <a:latin typeface="SutonnySushreeOMJ" panose="00000400000000000000" pitchFamily="2" charset="0"/>
                <a:cs typeface="SutonnySushreeOMJ" panose="00000400000000000000" pitchFamily="2" charset="0"/>
              </a:rPr>
              <a:t>সহায়ক</a:t>
            </a:r>
            <a:r>
              <a:rPr lang="en-US" sz="3600" b="1" dirty="0">
                <a:solidFill>
                  <a:schemeClr val="tx1"/>
                </a:solidFill>
                <a:latin typeface="SutonnySushreeOMJ" panose="00000400000000000000" pitchFamily="2" charset="0"/>
                <a:cs typeface="SutonnySushreeOMJ" panose="00000400000000000000" pitchFamily="2" charset="0"/>
              </a:rPr>
              <a:t>) </a:t>
            </a:r>
          </a:p>
        </p:txBody>
      </p:sp>
      <p:sp>
        <p:nvSpPr>
          <p:cNvPr id="9" name="Callout: Down Arrow 8">
            <a:extLst>
              <a:ext uri="{FF2B5EF4-FFF2-40B4-BE49-F238E27FC236}">
                <a16:creationId xmlns:a16="http://schemas.microsoft.com/office/drawing/2014/main" id="{D80D2260-49F1-4CC3-9278-970E47E8DCF2}"/>
              </a:ext>
            </a:extLst>
          </p:cNvPr>
          <p:cNvSpPr/>
          <p:nvPr/>
        </p:nvSpPr>
        <p:spPr>
          <a:xfrm>
            <a:off x="555416" y="3031893"/>
            <a:ext cx="10818759" cy="1200329"/>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p>
          <a:p>
            <a:r>
              <a:rPr lang="en-GB" sz="3200" b="1" dirty="0">
                <a:solidFill>
                  <a:schemeClr val="tx1">
                    <a:lumMod val="95000"/>
                    <a:lumOff val="5000"/>
                  </a:schemeClr>
                </a:solidFill>
                <a:latin typeface="TimesNewRomanPSMT"/>
              </a:rPr>
              <a:t>Our librarian is very </a:t>
            </a:r>
            <a:r>
              <a:rPr lang="en-US" sz="3200" b="1" dirty="0">
                <a:solidFill>
                  <a:srgbClr val="00B0F0"/>
                </a:solidFill>
                <a:latin typeface="TimesNewRomanPSMT"/>
              </a:rPr>
              <a:t>supportive</a:t>
            </a:r>
            <a:r>
              <a:rPr lang="en-US" sz="3200" b="1" dirty="0">
                <a:solidFill>
                  <a:schemeClr val="tx1">
                    <a:lumMod val="95000"/>
                    <a:lumOff val="5000"/>
                  </a:schemeClr>
                </a:solidFill>
                <a:latin typeface="TimesNewRomanPSMT"/>
              </a:rPr>
              <a:t> to the students</a:t>
            </a:r>
            <a:r>
              <a:rPr lang="en-US" sz="3200" dirty="0">
                <a:solidFill>
                  <a:schemeClr val="tx1"/>
                </a:solidFill>
                <a:latin typeface="TimesNewRomanPSMT"/>
              </a:rPr>
              <a:t>.</a:t>
            </a:r>
            <a:endParaRPr lang="en-US" sz="3200" b="1" dirty="0">
              <a:solidFill>
                <a:srgbClr val="00B0F0"/>
              </a:solidFill>
              <a:latin typeface="TimesNewRomanPS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555416" y="4804407"/>
            <a:ext cx="11081168"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 </a:t>
            </a:r>
            <a:r>
              <a:rPr lang="en-US" sz="3200" b="1" noProof="0" dirty="0">
                <a:solidFill>
                  <a:prstClr val="black"/>
                </a:solidFill>
                <a:latin typeface="TimesNewRomanPS-BoldMT"/>
              </a:rPr>
              <a:t>Our teachers are very </a:t>
            </a:r>
            <a:r>
              <a:rPr lang="en-US" sz="3200" b="1" noProof="0" dirty="0">
                <a:solidFill>
                  <a:srgbClr val="00B0F0"/>
                </a:solidFill>
                <a:latin typeface="TimesNewRomanPS-BoldMT"/>
              </a:rPr>
              <a:t>supportive</a:t>
            </a:r>
            <a:r>
              <a:rPr lang="en-US" sz="3200" b="1" noProof="0" dirty="0">
                <a:solidFill>
                  <a:prstClr val="black"/>
                </a:solidFill>
                <a:latin typeface="TimesNewRomanPS-BoldMT"/>
              </a:rPr>
              <a:t> to students</a:t>
            </a:r>
            <a:r>
              <a:rPr lang="en-US" sz="3200" b="1" dirty="0">
                <a:solidFill>
                  <a:prstClr val="black"/>
                </a:solidFill>
                <a:latin typeface="TimesNewRomanPS-BoldMT"/>
              </a:rPr>
              <a:t> </a:t>
            </a:r>
            <a:r>
              <a:rPr kumimoji="0" lang="en-US" sz="3200" b="1" i="0" u="none" strike="noStrike" kern="1200" cap="none" spc="0" normalizeH="0" baseline="0" noProof="0" dirty="0">
                <a:ln>
                  <a:noFill/>
                </a:ln>
                <a:solidFill>
                  <a:prstClr val="black"/>
                </a:solidFill>
                <a:effectLst/>
                <a:uLnTx/>
                <a:uFillTx/>
                <a:latin typeface="TimesNewRomanPS-BoldMT"/>
              </a:rPr>
              <a:t>.   </a:t>
            </a:r>
          </a:p>
        </p:txBody>
      </p:sp>
    </p:spTree>
    <p:extLst>
      <p:ext uri="{BB962C8B-B14F-4D97-AF65-F5344CB8AC3E}">
        <p14:creationId xmlns:p14="http://schemas.microsoft.com/office/powerpoint/2010/main" val="38126525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5430</TotalTime>
  <Words>5908</Words>
  <Application>Microsoft Office PowerPoint</Application>
  <PresentationFormat>Widescreen</PresentationFormat>
  <Paragraphs>930</Paragraphs>
  <Slides>73</Slides>
  <Notes>47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73</vt:i4>
      </vt:variant>
    </vt:vector>
  </HeadingPairs>
  <TitlesOfParts>
    <vt:vector size="88" baseType="lpstr">
      <vt:lpstr>Arial</vt:lpstr>
      <vt:lpstr>Book Antiqua</vt:lpstr>
      <vt:lpstr>Calibri</vt:lpstr>
      <vt:lpstr>Calibri Light</vt:lpstr>
      <vt:lpstr>Elephant</vt:lpstr>
      <vt:lpstr>Lucida Calligraphy</vt:lpstr>
      <vt:lpstr>Monotype Corsiva</vt:lpstr>
      <vt:lpstr>NikoshBAN</vt:lpstr>
      <vt:lpstr>SutonnyOMJ</vt:lpstr>
      <vt:lpstr>SutonnySushreeOMJ</vt:lpstr>
      <vt:lpstr>Times New Roman</vt:lpstr>
      <vt:lpstr>TimesNewRomanPS-BoldMT</vt:lpstr>
      <vt:lpstr>TimesNewRomanPSMT</vt:lpstr>
      <vt:lpstr>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ManikChandraMajumder</dc:creator>
  <cp:lastModifiedBy>Manik Chandra Majumder</cp:lastModifiedBy>
  <cp:revision>506</cp:revision>
  <dcterms:created xsi:type="dcterms:W3CDTF">2021-12-06T10:21:39Z</dcterms:created>
  <dcterms:modified xsi:type="dcterms:W3CDTF">2023-12-13T12:12:29Z</dcterms:modified>
</cp:coreProperties>
</file>