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3" r:id="rId4"/>
    <p:sldId id="261" r:id="rId5"/>
    <p:sldId id="262" r:id="rId6"/>
    <p:sldId id="263" r:id="rId7"/>
    <p:sldId id="282" r:id="rId8"/>
    <p:sldId id="294" r:id="rId9"/>
    <p:sldId id="295" r:id="rId10"/>
    <p:sldId id="269" r:id="rId11"/>
    <p:sldId id="297" r:id="rId12"/>
    <p:sldId id="298" r:id="rId13"/>
    <p:sldId id="299" r:id="rId14"/>
    <p:sldId id="300" r:id="rId15"/>
    <p:sldId id="277" r:id="rId16"/>
    <p:sldId id="296" r:id="rId17"/>
    <p:sldId id="284" r:id="rId18"/>
    <p:sldId id="285" r:id="rId19"/>
    <p:sldId id="286" r:id="rId20"/>
    <p:sldId id="287" r:id="rId21"/>
    <p:sldId id="288" r:id="rId22"/>
    <p:sldId id="289" r:id="rId23"/>
    <p:sldId id="290" r:id="rId24"/>
    <p:sldId id="291" r:id="rId25"/>
    <p:sldId id="29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l0Re6MKoLWdkKgbb1Ug02w==" hashData="HVEMEVT8TkoLDLeqEBO1fUJRaWAEFlTG7QozZavCDi+RC5ywMg+Pkf5zzn6Fx+zY5h43AB9ZfOvOWxe0re3owA=="/>
  <p:extLst>
    <p:ext uri="{EFAFB233-063F-42B5-8137-9DF3F51BA10A}">
      <p15:sldGuideLst xmlns:p15="http://schemas.microsoft.com/office/powerpoint/2012/main">
        <p15:guide id="1" orient="horz" pos="2184"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B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60"/>
  </p:normalViewPr>
  <p:slideViewPr>
    <p:cSldViewPr snapToGrid="0" showGuides="1">
      <p:cViewPr varScale="1">
        <p:scale>
          <a:sx n="84" d="100"/>
          <a:sy n="84" d="100"/>
        </p:scale>
        <p:origin x="595" y="48"/>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958F397-E58D-4357-A0C3-F4DF613E9640}" type="datetimeFigureOut">
              <a:rPr lang="en-US" smtClean="0"/>
              <a:t>05-Dec-23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CC98EFA-6198-4520-8E10-ECEF323ECB58}" type="slidenum">
              <a:rPr lang="en-US" smtClean="0"/>
              <a:t>‹#›</a:t>
            </a:fld>
            <a:endParaRPr lang="en-US"/>
          </a:p>
        </p:txBody>
      </p:sp>
    </p:spTree>
    <p:extLst>
      <p:ext uri="{BB962C8B-B14F-4D97-AF65-F5344CB8AC3E}">
        <p14:creationId xmlns:p14="http://schemas.microsoft.com/office/powerpoint/2010/main" val="2916589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958F397-E58D-4357-A0C3-F4DF613E9640}" type="datetimeFigureOut">
              <a:rPr lang="en-US" smtClean="0"/>
              <a:t>05-Dec-23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CC98EFA-6198-4520-8E10-ECEF323ECB58}" type="slidenum">
              <a:rPr lang="en-US" smtClean="0"/>
              <a:t>‹#›</a:t>
            </a:fld>
            <a:endParaRPr lang="en-US"/>
          </a:p>
        </p:txBody>
      </p:sp>
    </p:spTree>
    <p:extLst>
      <p:ext uri="{BB962C8B-B14F-4D97-AF65-F5344CB8AC3E}">
        <p14:creationId xmlns:p14="http://schemas.microsoft.com/office/powerpoint/2010/main" val="2342299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958F397-E58D-4357-A0C3-F4DF613E9640}" type="datetimeFigureOut">
              <a:rPr lang="en-US" smtClean="0"/>
              <a:t>05-Dec-23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CC98EFA-6198-4520-8E10-ECEF323ECB58}" type="slidenum">
              <a:rPr lang="en-US" smtClean="0"/>
              <a:t>‹#›</a:t>
            </a:fld>
            <a:endParaRPr lang="en-US"/>
          </a:p>
        </p:txBody>
      </p:sp>
    </p:spTree>
    <p:extLst>
      <p:ext uri="{BB962C8B-B14F-4D97-AF65-F5344CB8AC3E}">
        <p14:creationId xmlns:p14="http://schemas.microsoft.com/office/powerpoint/2010/main" val="1438377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958F397-E58D-4357-A0C3-F4DF613E9640}" type="datetimeFigureOut">
              <a:rPr lang="en-US" smtClean="0"/>
              <a:t>05-Dec-23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CC98EFA-6198-4520-8E10-ECEF323ECB58}" type="slidenum">
              <a:rPr lang="en-US" smtClean="0"/>
              <a:t>‹#›</a:t>
            </a:fld>
            <a:endParaRPr lang="en-US"/>
          </a:p>
        </p:txBody>
      </p:sp>
    </p:spTree>
    <p:extLst>
      <p:ext uri="{BB962C8B-B14F-4D97-AF65-F5344CB8AC3E}">
        <p14:creationId xmlns:p14="http://schemas.microsoft.com/office/powerpoint/2010/main" val="1882205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958F397-E58D-4357-A0C3-F4DF613E9640}" type="datetimeFigureOut">
              <a:rPr lang="en-US" smtClean="0"/>
              <a:t>05-Dec-23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CC98EFA-6198-4520-8E10-ECEF323ECB58}" type="slidenum">
              <a:rPr lang="en-US" smtClean="0"/>
              <a:t>‹#›</a:t>
            </a:fld>
            <a:endParaRPr lang="en-US"/>
          </a:p>
        </p:txBody>
      </p:sp>
    </p:spTree>
    <p:extLst>
      <p:ext uri="{BB962C8B-B14F-4D97-AF65-F5344CB8AC3E}">
        <p14:creationId xmlns:p14="http://schemas.microsoft.com/office/powerpoint/2010/main" val="2247976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958F397-E58D-4357-A0C3-F4DF613E9640}" type="datetimeFigureOut">
              <a:rPr lang="en-US" smtClean="0"/>
              <a:t>05-Dec-23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CC98EFA-6198-4520-8E10-ECEF323ECB58}" type="slidenum">
              <a:rPr lang="en-US" smtClean="0"/>
              <a:t>‹#›</a:t>
            </a:fld>
            <a:endParaRPr lang="en-US"/>
          </a:p>
        </p:txBody>
      </p:sp>
    </p:spTree>
    <p:extLst>
      <p:ext uri="{BB962C8B-B14F-4D97-AF65-F5344CB8AC3E}">
        <p14:creationId xmlns:p14="http://schemas.microsoft.com/office/powerpoint/2010/main" val="3402604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958F397-E58D-4357-A0C3-F4DF613E9640}" type="datetimeFigureOut">
              <a:rPr lang="en-US" smtClean="0"/>
              <a:t>05-Dec-23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CC98EFA-6198-4520-8E10-ECEF323ECB58}" type="slidenum">
              <a:rPr lang="en-US" smtClean="0"/>
              <a:t>‹#›</a:t>
            </a:fld>
            <a:endParaRPr lang="en-US"/>
          </a:p>
        </p:txBody>
      </p:sp>
    </p:spTree>
    <p:extLst>
      <p:ext uri="{BB962C8B-B14F-4D97-AF65-F5344CB8AC3E}">
        <p14:creationId xmlns:p14="http://schemas.microsoft.com/office/powerpoint/2010/main" val="2184903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958F397-E58D-4357-A0C3-F4DF613E9640}" type="datetimeFigureOut">
              <a:rPr lang="en-US" smtClean="0"/>
              <a:t>05-Dec-23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CC98EFA-6198-4520-8E10-ECEF323ECB58}" type="slidenum">
              <a:rPr lang="en-US" smtClean="0"/>
              <a:t>‹#›</a:t>
            </a:fld>
            <a:endParaRPr lang="en-US"/>
          </a:p>
        </p:txBody>
      </p:sp>
    </p:spTree>
    <p:extLst>
      <p:ext uri="{BB962C8B-B14F-4D97-AF65-F5344CB8AC3E}">
        <p14:creationId xmlns:p14="http://schemas.microsoft.com/office/powerpoint/2010/main" val="2701452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958F397-E58D-4357-A0C3-F4DF613E9640}" type="datetimeFigureOut">
              <a:rPr lang="en-US" smtClean="0"/>
              <a:t>05-Dec-23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CC98EFA-6198-4520-8E10-ECEF323ECB58}" type="slidenum">
              <a:rPr lang="en-US" smtClean="0"/>
              <a:t>‹#›</a:t>
            </a:fld>
            <a:endParaRPr lang="en-US"/>
          </a:p>
        </p:txBody>
      </p:sp>
    </p:spTree>
    <p:extLst>
      <p:ext uri="{BB962C8B-B14F-4D97-AF65-F5344CB8AC3E}">
        <p14:creationId xmlns:p14="http://schemas.microsoft.com/office/powerpoint/2010/main" val="4065818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958F397-E58D-4357-A0C3-F4DF613E9640}" type="datetimeFigureOut">
              <a:rPr lang="en-US" smtClean="0"/>
              <a:t>05-Dec-23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CC98EFA-6198-4520-8E10-ECEF323ECB58}" type="slidenum">
              <a:rPr lang="en-US" smtClean="0"/>
              <a:t>‹#›</a:t>
            </a:fld>
            <a:endParaRPr lang="en-US"/>
          </a:p>
        </p:txBody>
      </p:sp>
    </p:spTree>
    <p:extLst>
      <p:ext uri="{BB962C8B-B14F-4D97-AF65-F5344CB8AC3E}">
        <p14:creationId xmlns:p14="http://schemas.microsoft.com/office/powerpoint/2010/main" val="2426026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958F397-E58D-4357-A0C3-F4DF613E9640}" type="datetimeFigureOut">
              <a:rPr lang="en-US" smtClean="0"/>
              <a:t>05-Dec-23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CC98EFA-6198-4520-8E10-ECEF323ECB58}" type="slidenum">
              <a:rPr lang="en-US" smtClean="0"/>
              <a:t>‹#›</a:t>
            </a:fld>
            <a:endParaRPr lang="en-US"/>
          </a:p>
        </p:txBody>
      </p:sp>
    </p:spTree>
    <p:extLst>
      <p:ext uri="{BB962C8B-B14F-4D97-AF65-F5344CB8AC3E}">
        <p14:creationId xmlns:p14="http://schemas.microsoft.com/office/powerpoint/2010/main" val="248616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52399" y="152399"/>
            <a:ext cx="11878236" cy="6553200"/>
          </a:xfrm>
          <a:prstGeom prst="rect">
            <a:avLst/>
          </a:prstGeom>
          <a:solidFill>
            <a:schemeClr val="bg2">
              <a:lumMod val="90000"/>
            </a:schemeClr>
          </a:solidFill>
          <a:ln w="254000">
            <a:solidFill>
              <a:srgbClr val="0070C0"/>
            </a:solidFill>
          </a:ln>
          <a:scene3d>
            <a:camera prst="orthographicFront"/>
            <a:lightRig rig="threePt" dir="t"/>
          </a:scene3d>
          <a:sp3d>
            <a:bevelT w="127000" h="127000"/>
            <a:bevelB prst="slop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361" tIns="42181" rIns="84361" bIns="42181" numCol="1" spcCol="0" rtlCol="0" fromWordArt="0" anchor="ctr" anchorCtr="0" forceAA="0" compatLnSpc="1">
            <a:prstTxWarp prst="textNoShape">
              <a:avLst/>
            </a:prstTxWarp>
            <a:noAutofit/>
          </a:bodyPr>
          <a:lstStyle/>
          <a:p>
            <a:pPr algn="ctr"/>
            <a:endParaRPr lang="en-US" sz="3200" dirty="0"/>
          </a:p>
        </p:txBody>
      </p:sp>
      <p:sp>
        <p:nvSpPr>
          <p:cNvPr id="8" name="TextBox 7"/>
          <p:cNvSpPr txBox="1"/>
          <p:nvPr/>
        </p:nvSpPr>
        <p:spPr>
          <a:xfrm>
            <a:off x="9711691" y="6551264"/>
            <a:ext cx="2364666" cy="323165"/>
          </a:xfrm>
          <a:prstGeom prst="rect">
            <a:avLst/>
          </a:prstGeom>
          <a:noFill/>
        </p:spPr>
        <p:txBody>
          <a:bodyPr wrap="square" rtlCol="0">
            <a:spAutoFit/>
          </a:bodyPr>
          <a:lstStyle/>
          <a:p>
            <a:pPr algn="r"/>
            <a:r>
              <a:rPr lang="en-US" sz="1500" b="1" dirty="0" err="1" smtClean="0">
                <a:solidFill>
                  <a:schemeClr val="accent4">
                    <a:lumMod val="40000"/>
                    <a:lumOff val="60000"/>
                  </a:schemeClr>
                </a:solidFill>
                <a:latin typeface="Golden Brick Personal Use" pitchFamily="2" charset="2"/>
              </a:rPr>
              <a:t>Mohive</a:t>
            </a:r>
            <a:r>
              <a:rPr lang="en-US" sz="1500" b="1" dirty="0" smtClean="0">
                <a:solidFill>
                  <a:schemeClr val="accent4">
                    <a:lumMod val="40000"/>
                    <a:lumOff val="60000"/>
                  </a:schemeClr>
                </a:solidFill>
                <a:latin typeface="Golden Brick Personal Use" pitchFamily="2" charset="2"/>
              </a:rPr>
              <a:t> Chowdhury</a:t>
            </a:r>
            <a:endParaRPr lang="en-US" sz="1500" b="1" dirty="0">
              <a:solidFill>
                <a:schemeClr val="accent4">
                  <a:lumMod val="40000"/>
                  <a:lumOff val="60000"/>
                </a:schemeClr>
              </a:solidFill>
              <a:latin typeface="Golden Brick Personal Use" pitchFamily="2" charset="2"/>
            </a:endParaRPr>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6677" y="6545518"/>
            <a:ext cx="382908" cy="237245"/>
          </a:xfrm>
          <a:prstGeom prst="rect">
            <a:avLst/>
          </a:prstGeom>
        </p:spPr>
      </p:pic>
      <p:sp>
        <p:nvSpPr>
          <p:cNvPr id="10" name="TextBox 9"/>
          <p:cNvSpPr txBox="1"/>
          <p:nvPr/>
        </p:nvSpPr>
        <p:spPr>
          <a:xfrm>
            <a:off x="3183852" y="6486683"/>
            <a:ext cx="5835650" cy="430887"/>
          </a:xfrm>
          <a:prstGeom prst="rect">
            <a:avLst/>
          </a:prstGeom>
          <a:noFill/>
        </p:spPr>
        <p:txBody>
          <a:bodyPr wrap="square" rtlCol="0">
            <a:spAutoFit/>
          </a:bodyPr>
          <a:lstStyle/>
          <a:p>
            <a:pPr algn="ctr"/>
            <a:r>
              <a:rPr lang="en-US" sz="2200" b="1" dirty="0" smtClean="0">
                <a:solidFill>
                  <a:schemeClr val="accent4">
                    <a:lumMod val="40000"/>
                    <a:lumOff val="60000"/>
                  </a:schemeClr>
                </a:solidFill>
                <a:latin typeface="Edwardian Script ITC" panose="030303020407070D0804" pitchFamily="66" charset="0"/>
              </a:rPr>
              <a:t>A.N.M. Monoar Hossen Chowdhury</a:t>
            </a:r>
            <a:endParaRPr lang="en-US" sz="2200" b="1" dirty="0">
              <a:solidFill>
                <a:schemeClr val="accent4">
                  <a:lumMod val="40000"/>
                  <a:lumOff val="60000"/>
                </a:schemeClr>
              </a:solidFill>
              <a:latin typeface="Edwardian Script ITC" panose="030303020407070D0804" pitchFamily="66" charset="0"/>
            </a:endParaRPr>
          </a:p>
        </p:txBody>
      </p:sp>
    </p:spTree>
    <p:extLst>
      <p:ext uri="{BB962C8B-B14F-4D97-AF65-F5344CB8AC3E}">
        <p14:creationId xmlns:p14="http://schemas.microsoft.com/office/powerpoint/2010/main" val="4248955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NUL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NUL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A519322-91CE-48A7-AA1E-578D4B33ECB0}"/>
              </a:ext>
            </a:extLst>
          </p:cNvPr>
          <p:cNvSpPr txBox="1"/>
          <p:nvPr/>
        </p:nvSpPr>
        <p:spPr>
          <a:xfrm>
            <a:off x="1524000" y="924030"/>
            <a:ext cx="9159240" cy="2123658"/>
          </a:xfrm>
          <a:prstGeom prst="rect">
            <a:avLst/>
          </a:prstGeom>
          <a:noFill/>
        </p:spPr>
        <p:txBody>
          <a:bodyPr wrap="square" rtlCol="0">
            <a:spAutoFit/>
          </a:bodyPr>
          <a:lstStyle/>
          <a:p>
            <a:pPr algn="ctr"/>
            <a:r>
              <a:rPr lang="en-US" sz="4400" dirty="0">
                <a:latin typeface="Algerian" panose="04020705040A02060702" pitchFamily="82" charset="0"/>
              </a:rPr>
              <a:t>Welcome</a:t>
            </a:r>
          </a:p>
          <a:p>
            <a:pPr algn="ctr"/>
            <a:r>
              <a:rPr lang="en-US" sz="4400" dirty="0">
                <a:latin typeface="Algerian" panose="04020705040A02060702" pitchFamily="82" charset="0"/>
              </a:rPr>
              <a:t>To</a:t>
            </a:r>
          </a:p>
          <a:p>
            <a:pPr algn="ctr"/>
            <a:r>
              <a:rPr lang="en-US" sz="4400" dirty="0">
                <a:latin typeface="Algerian" panose="04020705040A02060702" pitchFamily="82" charset="0"/>
              </a:rPr>
              <a:t>Accounting Class</a:t>
            </a:r>
          </a:p>
        </p:txBody>
      </p:sp>
      <p:pic>
        <p:nvPicPr>
          <p:cNvPr id="1028" name="Picture 4" descr="Welcome Flowers Png, Transparent Png , Transparent Png Image - PNGitem">
            <a:extLst>
              <a:ext uri="{FF2B5EF4-FFF2-40B4-BE49-F238E27FC236}">
                <a16:creationId xmlns:a16="http://schemas.microsoft.com/office/drawing/2014/main" id="{21EBFF0A-0106-46E3-8F0D-19A970FB0D7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16" b="91092" l="4535" r="95349">
                        <a14:foregroundMark x1="91047" y1="26387" x2="93140" y2="27059"/>
                        <a14:foregroundMark x1="93721" y1="34454" x2="93837" y2="34958"/>
                        <a14:foregroundMark x1="8023" y1="28067" x2="9070" y2="25042"/>
                        <a14:foregroundMark x1="93837" y1="54790" x2="95581" y2="56471"/>
                        <a14:foregroundMark x1="93023" y1="49748" x2="94302" y2="49748"/>
                        <a14:foregroundMark x1="11512" y1="66891" x2="14419" y2="68739"/>
                        <a14:foregroundMark x1="11860" y1="71429" x2="11047" y2="71765"/>
                        <a14:foregroundMark x1="7093" y1="43697" x2="10116" y2="47899"/>
                        <a14:foregroundMark x1="6512" y1="42353" x2="6395" y2="41176"/>
                        <a14:foregroundMark x1="4651" y1="49076" x2="5233" y2="49076"/>
                        <a14:foregroundMark x1="45233" y1="11597" x2="50233" y2="10084"/>
                        <a14:foregroundMark x1="41163" y1="90588" x2="53023" y2="91092"/>
                        <a14:foregroundMark x1="53023" y1="91092" x2="58721" y2="90588"/>
                        <a14:foregroundMark x1="17093" y1="81176" x2="17093" y2="81176"/>
                        <a14:foregroundMark x1="73953" y1="39496" x2="60581" y2="36975"/>
                        <a14:foregroundMark x1="60581" y1="36975" x2="41512" y2="49916"/>
                        <a14:foregroundMark x1="41512" y1="49916" x2="44535" y2="54286"/>
                      </a14:backgroundRemoval>
                    </a14:imgEffect>
                  </a14:imgLayer>
                </a14:imgProps>
              </a:ext>
              <a:ext uri="{28A0092B-C50C-407E-A947-70E740481C1C}">
                <a14:useLocalDpi xmlns:a14="http://schemas.microsoft.com/office/drawing/2010/main" val="0"/>
              </a:ext>
            </a:extLst>
          </a:blip>
          <a:srcRect/>
          <a:stretch>
            <a:fillRect/>
          </a:stretch>
        </p:blipFill>
        <p:spPr bwMode="auto">
          <a:xfrm>
            <a:off x="4078566" y="3142408"/>
            <a:ext cx="4034863" cy="279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014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885" y="302344"/>
            <a:ext cx="11587315" cy="6245939"/>
          </a:xfrm>
          <a:solidFill>
            <a:srgbClr val="00B050"/>
          </a:solidFill>
        </p:spPr>
        <p:txBody>
          <a:bodyPr/>
          <a:lstStyle/>
          <a:p>
            <a:endParaRPr lang="en-US"/>
          </a:p>
        </p:txBody>
      </p:sp>
    </p:spTree>
    <p:extLst>
      <p:ext uri="{BB962C8B-B14F-4D97-AF65-F5344CB8AC3E}">
        <p14:creationId xmlns:p14="http://schemas.microsoft.com/office/powerpoint/2010/main" val="1643955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7848" y="213359"/>
            <a:ext cx="11576303" cy="738664"/>
          </a:xfrm>
          <a:prstGeom prst="rect">
            <a:avLst/>
          </a:prstGeom>
        </p:spPr>
        <p:txBody>
          <a:bodyPr wrap="square">
            <a:spAutoFit/>
          </a:bodyPr>
          <a:lstStyle/>
          <a:p>
            <a:pPr algn="ctr"/>
            <a:r>
              <a:rPr lang="as-IN" sz="2400" b="1" u="sng" dirty="0" smtClean="0">
                <a:latin typeface="NikoshBAN" panose="02000000000000000000" pitchFamily="2" charset="0"/>
                <a:cs typeface="NikoshBAN" panose="02000000000000000000" pitchFamily="2" charset="0"/>
              </a:rPr>
              <a:t>লাভ </a:t>
            </a:r>
            <a:r>
              <a:rPr lang="as-IN" sz="2400" b="1" u="sng" dirty="0">
                <a:latin typeface="NikoshBAN" panose="02000000000000000000" pitchFamily="2" charset="0"/>
                <a:cs typeface="NikoshBAN" panose="02000000000000000000" pitchFamily="2" charset="0"/>
              </a:rPr>
              <a:t>লোকসান বন্টন হিসাব তৈরি পদ্ধতি </a:t>
            </a:r>
            <a:r>
              <a:rPr lang="as-IN" sz="2400" b="1" u="sng" dirty="0" smtClean="0">
                <a:latin typeface="NikoshBAN" panose="02000000000000000000" pitchFamily="2" charset="0"/>
                <a:cs typeface="NikoshBAN" panose="02000000000000000000" pitchFamily="2" charset="0"/>
              </a:rPr>
              <a:t>ও </a:t>
            </a:r>
            <a:r>
              <a:rPr lang="as-IN" sz="2400" b="1" u="sng" dirty="0">
                <a:latin typeface="NikoshBAN" panose="02000000000000000000" pitchFamily="2" charset="0"/>
                <a:cs typeface="NikoshBAN" panose="02000000000000000000" pitchFamily="2" charset="0"/>
              </a:rPr>
              <a:t>ছক</a:t>
            </a:r>
            <a:endParaRPr lang="en-US" sz="2400" b="1" u="sng" dirty="0" smtClean="0">
              <a:latin typeface="NikoshBAN" panose="02000000000000000000" pitchFamily="2" charset="0"/>
              <a:cs typeface="NikoshBAN" panose="02000000000000000000" pitchFamily="2" charset="0"/>
            </a:endParaRPr>
          </a:p>
          <a:p>
            <a:pPr algn="ctr"/>
            <a:r>
              <a:rPr lang="en-US" dirty="0" smtClean="0">
                <a:latin typeface="Times New Roman" panose="02020603050405020304" pitchFamily="18" charset="0"/>
                <a:cs typeface="Times New Roman" panose="02020603050405020304" pitchFamily="18" charset="0"/>
              </a:rPr>
              <a:t>Procedure </a:t>
            </a:r>
            <a:r>
              <a:rPr lang="en-US" dirty="0">
                <a:latin typeface="Times New Roman" panose="02020603050405020304" pitchFamily="18" charset="0"/>
                <a:cs typeface="Times New Roman" panose="02020603050405020304" pitchFamily="18" charset="0"/>
              </a:rPr>
              <a:t>of Preparing Profit &amp; Loss Appropriation Account &amp; its </a:t>
            </a:r>
            <a:r>
              <a:rPr lang="en-US" dirty="0" err="1">
                <a:latin typeface="Times New Roman" panose="02020603050405020304" pitchFamily="18" charset="0"/>
                <a:cs typeface="Times New Roman" panose="02020603050405020304" pitchFamily="18" charset="0"/>
              </a:rPr>
              <a:t>Proforma</a:t>
            </a:r>
            <a:endParaRPr lang="en-US" sz="900" dirty="0" smtClean="0">
              <a:latin typeface="Times New Roman" panose="02020603050405020304" pitchFamily="18" charset="0"/>
              <a:cs typeface="Times New Roman" panose="02020603050405020304" pitchFamily="18" charset="0"/>
            </a:endParaRPr>
          </a:p>
        </p:txBody>
      </p:sp>
      <p:sp>
        <p:nvSpPr>
          <p:cNvPr id="7" name="Rectangle 6"/>
          <p:cNvSpPr/>
          <p:nvPr/>
        </p:nvSpPr>
        <p:spPr>
          <a:xfrm>
            <a:off x="298704" y="1026514"/>
            <a:ext cx="11576303" cy="4651915"/>
          </a:xfrm>
          <a:prstGeom prst="rect">
            <a:avLst/>
          </a:prstGeom>
        </p:spPr>
        <p:txBody>
          <a:bodyPr wrap="square">
            <a:spAutoFit/>
          </a:bodyPr>
          <a:lstStyle/>
          <a:p>
            <a:pPr algn="just">
              <a:lnSpc>
                <a:spcPct val="150000"/>
              </a:lnSpc>
            </a:pPr>
            <a:r>
              <a:rPr lang="as-IN" sz="2000" dirty="0">
                <a:latin typeface="SutonnyMJ" pitchFamily="2" charset="0"/>
              </a:rPr>
              <a:t>প্রথমতঃ চলতি সালের মুনাফা যা লাভ লোকসান হিসাবের মাধ্যমে নির্ণয় করা হয়েছে তা বন্টন হিসাবের ক্রেডিট পার্শ্বে বসাতে হবে। পরবর্তীতে চুক্তি অনুযায়ী অংশীদারি সমন্বয় সংক্রান্ত বিষয়সমূহ পর্যায়ক্রমে সমন্বয় সাধন করতে হবে। চুক্তি অনুযায়ী অংশীদারদের বেতন, কমিশন, ঋণের সুদ বন্টন হিসাবের ডেবিট পার্শ্বে এবং অংশীদারদের উত্তোলনের সুদ বন্টন হিসাবের ক্রেডিট পার্শ্বে দেখাতে হবে। তাছাড়া লাভ লোকসান হিসাবে ভুলবশত সমন্বয় হয়নি এমন দফাসমূহ যেমন- বকেয়া খরচ, অনাদায়ী পাওনা ও সঞ্চিতি ইত্যাদিকে বন্টন হিসাবের ডেবিট পার্শ্বে এবং অগ্রিম খরচ, অলিখিত পণ্য উত্তোলন ইত্যাদিকে বন্টন হিসাবের ক্রেডিট পার্শ্বে বসাতে হবে।</a:t>
            </a:r>
          </a:p>
          <a:p>
            <a:pPr algn="just">
              <a:lnSpc>
                <a:spcPct val="150000"/>
              </a:lnSpc>
            </a:pPr>
            <a:r>
              <a:rPr lang="as-IN" sz="2000" dirty="0">
                <a:latin typeface="SutonnyMJ" pitchFamily="2" charset="0"/>
              </a:rPr>
              <a:t>সর্বশেষে অবশিষ্ট মুনাফা চুক্তি অনুযায়ী একটি নির্দিষ্ট অনুপাতে/ শর্তানুসারে অংশীদারদের মধ্যে বন্টন করে দিলে লাভ লোকসান বন্টন হিসাব বন্ধ (</a:t>
            </a:r>
            <a:r>
              <a:rPr lang="en-US" sz="2000" dirty="0">
                <a:latin typeface="Times New Roman" panose="02020603050405020304" pitchFamily="18" charset="0"/>
                <a:cs typeface="Times New Roman" panose="02020603050405020304" pitchFamily="18" charset="0"/>
              </a:rPr>
              <a:t>Closed</a:t>
            </a:r>
            <a:r>
              <a:rPr lang="en-US" sz="2000" dirty="0">
                <a:latin typeface="SutonnyMJ" pitchFamily="2" charset="0"/>
              </a:rPr>
              <a:t>) </a:t>
            </a:r>
            <a:r>
              <a:rPr lang="as-IN" sz="2000" dirty="0">
                <a:latin typeface="SutonnyMJ" pitchFamily="2" charset="0"/>
              </a:rPr>
              <a:t>হয়ে যায়। নিম্নে লাভ লোকসান বন্টন হিসাবের একটি ছক দেয়া হলো।</a:t>
            </a:r>
          </a:p>
        </p:txBody>
      </p:sp>
    </p:spTree>
    <p:extLst>
      <p:ext uri="{BB962C8B-B14F-4D97-AF65-F5344CB8AC3E}">
        <p14:creationId xmlns:p14="http://schemas.microsoft.com/office/powerpoint/2010/main" val="56604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7848" y="213359"/>
            <a:ext cx="11576303" cy="646331"/>
          </a:xfrm>
          <a:prstGeom prst="rect">
            <a:avLst/>
          </a:prstGeom>
        </p:spPr>
        <p:txBody>
          <a:bodyPr wrap="square">
            <a:spAutoFit/>
          </a:bodyPr>
          <a:lstStyle/>
          <a:p>
            <a:pPr algn="ctr"/>
            <a:r>
              <a:rPr lang="as-IN" sz="2000" b="1" u="sng" dirty="0" smtClean="0">
                <a:latin typeface="NikoshBAN" panose="02000000000000000000" pitchFamily="2" charset="0"/>
                <a:cs typeface="NikoshBAN" panose="02000000000000000000" pitchFamily="2" charset="0"/>
              </a:rPr>
              <a:t>লাভ </a:t>
            </a:r>
            <a:r>
              <a:rPr lang="as-IN" sz="2000" b="1" u="sng" dirty="0">
                <a:latin typeface="NikoshBAN" panose="02000000000000000000" pitchFamily="2" charset="0"/>
                <a:cs typeface="NikoshBAN" panose="02000000000000000000" pitchFamily="2" charset="0"/>
              </a:rPr>
              <a:t>লোকসান বন্টন হিসাব তৈরি পদ্ধতি </a:t>
            </a:r>
            <a:r>
              <a:rPr lang="as-IN" sz="2000" b="1" u="sng" dirty="0" smtClean="0">
                <a:latin typeface="NikoshBAN" panose="02000000000000000000" pitchFamily="2" charset="0"/>
                <a:cs typeface="NikoshBAN" panose="02000000000000000000" pitchFamily="2" charset="0"/>
              </a:rPr>
              <a:t>ও </a:t>
            </a:r>
            <a:r>
              <a:rPr lang="as-IN" sz="2000" b="1" u="sng" dirty="0">
                <a:latin typeface="NikoshBAN" panose="02000000000000000000" pitchFamily="2" charset="0"/>
                <a:cs typeface="NikoshBAN" panose="02000000000000000000" pitchFamily="2" charset="0"/>
              </a:rPr>
              <a:t>ছক</a:t>
            </a:r>
            <a:endParaRPr lang="en-US" sz="2000" b="1" u="sng" dirty="0" smtClean="0">
              <a:latin typeface="NikoshBAN" panose="02000000000000000000" pitchFamily="2" charset="0"/>
              <a:cs typeface="NikoshBAN" panose="02000000000000000000" pitchFamily="2" charset="0"/>
            </a:endParaRPr>
          </a:p>
          <a:p>
            <a:pPr algn="ctr"/>
            <a:r>
              <a:rPr lang="en-US" sz="1600" dirty="0" smtClean="0">
                <a:latin typeface="Times New Roman" panose="02020603050405020304" pitchFamily="18" charset="0"/>
                <a:cs typeface="Times New Roman" panose="02020603050405020304" pitchFamily="18" charset="0"/>
              </a:rPr>
              <a:t>Procedure </a:t>
            </a:r>
            <a:r>
              <a:rPr lang="en-US" sz="1600" dirty="0">
                <a:latin typeface="Times New Roman" panose="02020603050405020304" pitchFamily="18" charset="0"/>
                <a:cs typeface="Times New Roman" panose="02020603050405020304" pitchFamily="18" charset="0"/>
              </a:rPr>
              <a:t>of Preparing Profit &amp; Loss Appropriation Account &amp; its </a:t>
            </a:r>
            <a:r>
              <a:rPr lang="en-US" sz="1600" dirty="0" err="1">
                <a:latin typeface="Times New Roman" panose="02020603050405020304" pitchFamily="18" charset="0"/>
                <a:cs typeface="Times New Roman" panose="02020603050405020304" pitchFamily="18" charset="0"/>
              </a:rPr>
              <a:t>Proforma</a:t>
            </a:r>
            <a:endParaRPr lang="en-US" sz="800" dirty="0" smtClean="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 y="877824"/>
            <a:ext cx="10917936" cy="5669280"/>
          </a:xfrm>
          <a:prstGeom prst="rect">
            <a:avLst/>
          </a:prstGeom>
        </p:spPr>
      </p:pic>
    </p:spTree>
    <p:extLst>
      <p:ext uri="{BB962C8B-B14F-4D97-AF65-F5344CB8AC3E}">
        <p14:creationId xmlns:p14="http://schemas.microsoft.com/office/powerpoint/2010/main" val="362566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7848" y="213359"/>
            <a:ext cx="11576303" cy="646331"/>
          </a:xfrm>
          <a:prstGeom prst="rect">
            <a:avLst/>
          </a:prstGeom>
        </p:spPr>
        <p:txBody>
          <a:bodyPr wrap="square">
            <a:spAutoFit/>
          </a:bodyPr>
          <a:lstStyle/>
          <a:p>
            <a:pPr algn="ctr"/>
            <a:r>
              <a:rPr lang="as-IN" sz="2000" b="1" u="sng" dirty="0" smtClean="0">
                <a:latin typeface="NikoshBAN" panose="02000000000000000000" pitchFamily="2" charset="0"/>
                <a:cs typeface="NikoshBAN" panose="02000000000000000000" pitchFamily="2" charset="0"/>
              </a:rPr>
              <a:t>লাভ </a:t>
            </a:r>
            <a:r>
              <a:rPr lang="as-IN" sz="2000" b="1" u="sng" dirty="0">
                <a:latin typeface="NikoshBAN" panose="02000000000000000000" pitchFamily="2" charset="0"/>
                <a:cs typeface="NikoshBAN" panose="02000000000000000000" pitchFamily="2" charset="0"/>
              </a:rPr>
              <a:t>লোকসান বন্টন হিসাব তৈরি পদ্ধতি </a:t>
            </a:r>
            <a:r>
              <a:rPr lang="as-IN" sz="2000" b="1" u="sng" dirty="0" smtClean="0">
                <a:latin typeface="NikoshBAN" panose="02000000000000000000" pitchFamily="2" charset="0"/>
                <a:cs typeface="NikoshBAN" panose="02000000000000000000" pitchFamily="2" charset="0"/>
              </a:rPr>
              <a:t>ও </a:t>
            </a:r>
            <a:r>
              <a:rPr lang="as-IN" sz="2000" b="1" u="sng" dirty="0">
                <a:latin typeface="NikoshBAN" panose="02000000000000000000" pitchFamily="2" charset="0"/>
                <a:cs typeface="NikoshBAN" panose="02000000000000000000" pitchFamily="2" charset="0"/>
              </a:rPr>
              <a:t>ছক</a:t>
            </a:r>
            <a:endParaRPr lang="en-US" sz="2000" b="1" u="sng" dirty="0" smtClean="0">
              <a:latin typeface="NikoshBAN" panose="02000000000000000000" pitchFamily="2" charset="0"/>
              <a:cs typeface="NikoshBAN" panose="02000000000000000000" pitchFamily="2" charset="0"/>
            </a:endParaRPr>
          </a:p>
          <a:p>
            <a:pPr algn="ctr"/>
            <a:r>
              <a:rPr lang="en-US" sz="1600" dirty="0" smtClean="0">
                <a:latin typeface="Times New Roman" panose="02020603050405020304" pitchFamily="18" charset="0"/>
                <a:cs typeface="Times New Roman" panose="02020603050405020304" pitchFamily="18" charset="0"/>
              </a:rPr>
              <a:t>Procedure </a:t>
            </a:r>
            <a:r>
              <a:rPr lang="en-US" sz="1600" dirty="0">
                <a:latin typeface="Times New Roman" panose="02020603050405020304" pitchFamily="18" charset="0"/>
                <a:cs typeface="Times New Roman" panose="02020603050405020304" pitchFamily="18" charset="0"/>
              </a:rPr>
              <a:t>of Preparing Profit &amp; Loss Appropriation Account &amp; its </a:t>
            </a:r>
            <a:r>
              <a:rPr lang="en-US" sz="1600" dirty="0" err="1">
                <a:latin typeface="Times New Roman" panose="02020603050405020304" pitchFamily="18" charset="0"/>
                <a:cs typeface="Times New Roman" panose="02020603050405020304" pitchFamily="18" charset="0"/>
              </a:rPr>
              <a:t>Proforma</a:t>
            </a:r>
            <a:endParaRPr lang="en-US" sz="800" dirty="0" smtClean="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928" y="859690"/>
            <a:ext cx="11070336" cy="4407254"/>
          </a:xfrm>
          <a:prstGeom prst="rect">
            <a:avLst/>
          </a:prstGeom>
          <a:ln w="28575">
            <a:solidFill>
              <a:schemeClr val="tx1"/>
            </a:solidFill>
          </a:ln>
        </p:spPr>
      </p:pic>
      <p:sp>
        <p:nvSpPr>
          <p:cNvPr id="4" name="Rectangle 3"/>
          <p:cNvSpPr/>
          <p:nvPr/>
        </p:nvSpPr>
        <p:spPr>
          <a:xfrm>
            <a:off x="298703" y="5515832"/>
            <a:ext cx="11576303" cy="923330"/>
          </a:xfrm>
          <a:prstGeom prst="rect">
            <a:avLst/>
          </a:prstGeom>
        </p:spPr>
        <p:txBody>
          <a:bodyPr wrap="square">
            <a:spAutoFit/>
          </a:bodyPr>
          <a:lstStyle/>
          <a:p>
            <a:pPr algn="just"/>
            <a:r>
              <a:rPr lang="en-US" dirty="0"/>
              <a:t>* </a:t>
            </a:r>
            <a:r>
              <a:rPr lang="en-US" dirty="0" err="1"/>
              <a:t>অতিরিক্ত</a:t>
            </a:r>
            <a:r>
              <a:rPr lang="en-US" dirty="0"/>
              <a:t> </a:t>
            </a:r>
            <a:r>
              <a:rPr lang="en-US" dirty="0" err="1"/>
              <a:t>মূলধন</a:t>
            </a:r>
            <a:r>
              <a:rPr lang="en-US" dirty="0"/>
              <a:t> </a:t>
            </a:r>
            <a:r>
              <a:rPr lang="en-US" dirty="0" err="1"/>
              <a:t>হিসাবে</a:t>
            </a:r>
            <a:r>
              <a:rPr lang="en-US" dirty="0"/>
              <a:t> </a:t>
            </a:r>
            <a:r>
              <a:rPr lang="en-US" dirty="0" err="1"/>
              <a:t>যদি</a:t>
            </a:r>
            <a:r>
              <a:rPr lang="en-US" dirty="0"/>
              <a:t> </a:t>
            </a:r>
            <a:r>
              <a:rPr lang="en-US" dirty="0" err="1"/>
              <a:t>কোন</a:t>
            </a:r>
            <a:r>
              <a:rPr lang="en-US" dirty="0"/>
              <a:t> </a:t>
            </a:r>
            <a:r>
              <a:rPr lang="en-US" dirty="0" err="1"/>
              <a:t>অংশীদার</a:t>
            </a:r>
            <a:r>
              <a:rPr lang="en-US" dirty="0"/>
              <a:t> </a:t>
            </a:r>
            <a:r>
              <a:rPr lang="en-US" dirty="0" err="1"/>
              <a:t>নগদ</a:t>
            </a:r>
            <a:r>
              <a:rPr lang="en-US" dirty="0"/>
              <a:t> </a:t>
            </a:r>
            <a:r>
              <a:rPr lang="en-US" dirty="0" err="1"/>
              <a:t>অর্থ</a:t>
            </a:r>
            <a:r>
              <a:rPr lang="en-US" dirty="0"/>
              <a:t> </a:t>
            </a:r>
            <a:r>
              <a:rPr lang="en-US" dirty="0" err="1"/>
              <a:t>না</a:t>
            </a:r>
            <a:r>
              <a:rPr lang="en-US" dirty="0"/>
              <a:t> </a:t>
            </a:r>
            <a:r>
              <a:rPr lang="en-US" dirty="0" err="1"/>
              <a:t>এনে</a:t>
            </a:r>
            <a:r>
              <a:rPr lang="en-US" dirty="0"/>
              <a:t> </a:t>
            </a:r>
            <a:r>
              <a:rPr lang="en-US" dirty="0" err="1"/>
              <a:t>কোন</a:t>
            </a:r>
            <a:r>
              <a:rPr lang="en-US" dirty="0"/>
              <a:t> </a:t>
            </a:r>
            <a:r>
              <a:rPr lang="en-US" dirty="0" err="1"/>
              <a:t>সম্পদ</a:t>
            </a:r>
            <a:r>
              <a:rPr lang="en-US" dirty="0"/>
              <a:t> </a:t>
            </a:r>
            <a:r>
              <a:rPr lang="en-US" dirty="0" err="1"/>
              <a:t>যেমন</a:t>
            </a:r>
            <a:r>
              <a:rPr lang="en-US" dirty="0"/>
              <a:t> </a:t>
            </a:r>
            <a:r>
              <a:rPr lang="en-US" dirty="0" err="1"/>
              <a:t>জমি</a:t>
            </a:r>
            <a:r>
              <a:rPr lang="en-US" dirty="0"/>
              <a:t>, </a:t>
            </a:r>
            <a:r>
              <a:rPr lang="en-US" dirty="0" err="1"/>
              <a:t>দালান</a:t>
            </a:r>
            <a:r>
              <a:rPr lang="en-US" dirty="0"/>
              <a:t> </a:t>
            </a:r>
            <a:r>
              <a:rPr lang="en-US" dirty="0" err="1"/>
              <a:t>ইত্যাদি</a:t>
            </a:r>
            <a:r>
              <a:rPr lang="en-US" dirty="0"/>
              <a:t> </a:t>
            </a:r>
            <a:r>
              <a:rPr lang="en-US" dirty="0" err="1"/>
              <a:t>আনায়ন</a:t>
            </a:r>
            <a:r>
              <a:rPr lang="en-US" dirty="0"/>
              <a:t> </a:t>
            </a:r>
            <a:r>
              <a:rPr lang="en-US" dirty="0" err="1"/>
              <a:t>করে</a:t>
            </a:r>
            <a:r>
              <a:rPr lang="en-US" dirty="0"/>
              <a:t> </a:t>
            </a:r>
            <a:r>
              <a:rPr lang="en-US" dirty="0" err="1"/>
              <a:t>তখন</a:t>
            </a:r>
            <a:r>
              <a:rPr lang="en-US" dirty="0"/>
              <a:t> </a:t>
            </a:r>
            <a:r>
              <a:rPr lang="en-US" dirty="0" err="1"/>
              <a:t>সংশ্লিষ্ট</a:t>
            </a:r>
            <a:r>
              <a:rPr lang="en-US" dirty="0"/>
              <a:t> </a:t>
            </a:r>
            <a:r>
              <a:rPr lang="en-US" dirty="0" err="1"/>
              <a:t>সম্পদ</a:t>
            </a:r>
            <a:r>
              <a:rPr lang="en-US" dirty="0"/>
              <a:t> </a:t>
            </a:r>
            <a:r>
              <a:rPr lang="en-US" dirty="0" err="1"/>
              <a:t>হিসাবকে</a:t>
            </a:r>
            <a:r>
              <a:rPr lang="en-US" dirty="0"/>
              <a:t> </a:t>
            </a:r>
            <a:r>
              <a:rPr lang="en-US" dirty="0" err="1"/>
              <a:t>ডেবিট</a:t>
            </a:r>
            <a:r>
              <a:rPr lang="en-US" dirty="0"/>
              <a:t> </a:t>
            </a:r>
            <a:r>
              <a:rPr lang="en-US" dirty="0" err="1"/>
              <a:t>করতে</a:t>
            </a:r>
            <a:r>
              <a:rPr lang="en-US" dirty="0"/>
              <a:t> </a:t>
            </a:r>
            <a:r>
              <a:rPr lang="en-US" dirty="0" err="1"/>
              <a:t>হয়</a:t>
            </a:r>
            <a:r>
              <a:rPr lang="en-US" dirty="0"/>
              <a:t>।</a:t>
            </a:r>
          </a:p>
          <a:p>
            <a:pPr algn="just"/>
            <a:r>
              <a:rPr lang="en-US" dirty="0"/>
              <a:t>* </a:t>
            </a:r>
            <a:r>
              <a:rPr lang="en-US" dirty="0" err="1"/>
              <a:t>যখন</a:t>
            </a:r>
            <a:r>
              <a:rPr lang="en-US" dirty="0"/>
              <a:t> </a:t>
            </a:r>
            <a:r>
              <a:rPr lang="en-US" dirty="0" err="1"/>
              <a:t>অংশীদারি</a:t>
            </a:r>
            <a:r>
              <a:rPr lang="en-US" dirty="0"/>
              <a:t> </a:t>
            </a:r>
            <a:r>
              <a:rPr lang="en-US" dirty="0" err="1"/>
              <a:t>কারবার</a:t>
            </a:r>
            <a:r>
              <a:rPr lang="en-US" dirty="0"/>
              <a:t> </a:t>
            </a:r>
            <a:r>
              <a:rPr lang="en-US" dirty="0" err="1"/>
              <a:t>নতুন</a:t>
            </a:r>
            <a:r>
              <a:rPr lang="en-US" dirty="0"/>
              <a:t> </a:t>
            </a:r>
            <a:r>
              <a:rPr lang="en-US" dirty="0" err="1"/>
              <a:t>প্রতিষ্ঠিত</a:t>
            </a:r>
            <a:r>
              <a:rPr lang="en-US" dirty="0"/>
              <a:t> </a:t>
            </a:r>
            <a:r>
              <a:rPr lang="en-US" dirty="0" err="1"/>
              <a:t>হয়</a:t>
            </a:r>
            <a:r>
              <a:rPr lang="en-US" dirty="0"/>
              <a:t> </a:t>
            </a:r>
            <a:r>
              <a:rPr lang="en-US" dirty="0" err="1"/>
              <a:t>তখন</a:t>
            </a:r>
            <a:r>
              <a:rPr lang="en-US" dirty="0"/>
              <a:t> </a:t>
            </a:r>
            <a:r>
              <a:rPr lang="en-US" dirty="0" err="1"/>
              <a:t>ব্যালেন্স</a:t>
            </a:r>
            <a:r>
              <a:rPr lang="en-US" dirty="0"/>
              <a:t> </a:t>
            </a:r>
            <a:r>
              <a:rPr lang="en-US" dirty="0" err="1"/>
              <a:t>বি</a:t>
            </a:r>
            <a:r>
              <a:rPr lang="en-US" dirty="0"/>
              <a:t>/</a:t>
            </a:r>
            <a:r>
              <a:rPr lang="en-US" dirty="0" err="1"/>
              <a:t>ডি</a:t>
            </a:r>
            <a:r>
              <a:rPr lang="en-US" dirty="0"/>
              <a:t> </a:t>
            </a:r>
            <a:r>
              <a:rPr lang="en-US" dirty="0" err="1"/>
              <a:t>বা</a:t>
            </a:r>
            <a:r>
              <a:rPr lang="en-US" dirty="0"/>
              <a:t> </a:t>
            </a:r>
            <a:r>
              <a:rPr lang="en-US" dirty="0" err="1"/>
              <a:t>প্রারম্ভিক</a:t>
            </a:r>
            <a:r>
              <a:rPr lang="en-US" dirty="0"/>
              <a:t> </a:t>
            </a:r>
            <a:r>
              <a:rPr lang="en-US" dirty="0" err="1"/>
              <a:t>মূলধন</a:t>
            </a:r>
            <a:r>
              <a:rPr lang="en-US" dirty="0"/>
              <a:t> </a:t>
            </a:r>
            <a:r>
              <a:rPr lang="en-US" dirty="0" err="1"/>
              <a:t>থাকে</a:t>
            </a:r>
            <a:r>
              <a:rPr lang="en-US" dirty="0"/>
              <a:t> </a:t>
            </a:r>
            <a:r>
              <a:rPr lang="en-US" dirty="0" err="1"/>
              <a:t>না</a:t>
            </a:r>
            <a:r>
              <a:rPr lang="en-US" dirty="0"/>
              <a:t>।</a:t>
            </a:r>
          </a:p>
        </p:txBody>
      </p:sp>
    </p:spTree>
    <p:extLst>
      <p:ext uri="{BB962C8B-B14F-4D97-AF65-F5344CB8AC3E}">
        <p14:creationId xmlns:p14="http://schemas.microsoft.com/office/powerpoint/2010/main" val="396009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7848" y="213359"/>
            <a:ext cx="11576303" cy="646331"/>
          </a:xfrm>
          <a:prstGeom prst="rect">
            <a:avLst/>
          </a:prstGeom>
        </p:spPr>
        <p:txBody>
          <a:bodyPr wrap="square">
            <a:spAutoFit/>
          </a:bodyPr>
          <a:lstStyle/>
          <a:p>
            <a:pPr algn="ctr"/>
            <a:r>
              <a:rPr lang="as-IN" sz="2000" b="1" u="sng" dirty="0" smtClean="0">
                <a:latin typeface="NikoshBAN" panose="02000000000000000000" pitchFamily="2" charset="0"/>
                <a:cs typeface="NikoshBAN" panose="02000000000000000000" pitchFamily="2" charset="0"/>
              </a:rPr>
              <a:t>লাভ </a:t>
            </a:r>
            <a:r>
              <a:rPr lang="as-IN" sz="2000" b="1" u="sng" dirty="0">
                <a:latin typeface="NikoshBAN" panose="02000000000000000000" pitchFamily="2" charset="0"/>
                <a:cs typeface="NikoshBAN" panose="02000000000000000000" pitchFamily="2" charset="0"/>
              </a:rPr>
              <a:t>লোকসান বন্টন হিসাব তৈরি পদ্ধতি </a:t>
            </a:r>
            <a:r>
              <a:rPr lang="as-IN" sz="2000" b="1" u="sng" dirty="0" smtClean="0">
                <a:latin typeface="NikoshBAN" panose="02000000000000000000" pitchFamily="2" charset="0"/>
                <a:cs typeface="NikoshBAN" panose="02000000000000000000" pitchFamily="2" charset="0"/>
              </a:rPr>
              <a:t>ও </a:t>
            </a:r>
            <a:r>
              <a:rPr lang="as-IN" sz="2000" b="1" u="sng" dirty="0">
                <a:latin typeface="NikoshBAN" panose="02000000000000000000" pitchFamily="2" charset="0"/>
                <a:cs typeface="NikoshBAN" panose="02000000000000000000" pitchFamily="2" charset="0"/>
              </a:rPr>
              <a:t>ছক</a:t>
            </a:r>
            <a:endParaRPr lang="en-US" sz="2000" b="1" u="sng" dirty="0" smtClean="0">
              <a:latin typeface="NikoshBAN" panose="02000000000000000000" pitchFamily="2" charset="0"/>
              <a:cs typeface="NikoshBAN" panose="02000000000000000000" pitchFamily="2" charset="0"/>
            </a:endParaRPr>
          </a:p>
          <a:p>
            <a:pPr algn="ctr"/>
            <a:r>
              <a:rPr lang="en-US" sz="1600" dirty="0" smtClean="0">
                <a:latin typeface="Times New Roman" panose="02020603050405020304" pitchFamily="18" charset="0"/>
                <a:cs typeface="Times New Roman" panose="02020603050405020304" pitchFamily="18" charset="0"/>
              </a:rPr>
              <a:t>Procedure </a:t>
            </a:r>
            <a:r>
              <a:rPr lang="en-US" sz="1600" dirty="0">
                <a:latin typeface="Times New Roman" panose="02020603050405020304" pitchFamily="18" charset="0"/>
                <a:cs typeface="Times New Roman" panose="02020603050405020304" pitchFamily="18" charset="0"/>
              </a:rPr>
              <a:t>of Preparing Profit &amp; Loss Appropriation Account &amp; its </a:t>
            </a:r>
            <a:r>
              <a:rPr lang="en-US" sz="1600" dirty="0" err="1">
                <a:latin typeface="Times New Roman" panose="02020603050405020304" pitchFamily="18" charset="0"/>
                <a:cs typeface="Times New Roman" panose="02020603050405020304" pitchFamily="18" charset="0"/>
              </a:rPr>
              <a:t>Proforma</a:t>
            </a:r>
            <a:endParaRPr lang="en-US" sz="800" dirty="0" smtClean="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848" y="859690"/>
            <a:ext cx="11567158" cy="5067622"/>
          </a:xfrm>
          <a:prstGeom prst="rect">
            <a:avLst/>
          </a:prstGeom>
          <a:ln w="28575">
            <a:solidFill>
              <a:schemeClr val="tx1"/>
            </a:solidFill>
          </a:ln>
        </p:spPr>
      </p:pic>
      <p:sp>
        <p:nvSpPr>
          <p:cNvPr id="4" name="Rectangle 3"/>
          <p:cNvSpPr/>
          <p:nvPr/>
        </p:nvSpPr>
        <p:spPr>
          <a:xfrm>
            <a:off x="298703" y="5927312"/>
            <a:ext cx="11576303" cy="646331"/>
          </a:xfrm>
          <a:prstGeom prst="rect">
            <a:avLst/>
          </a:prstGeom>
        </p:spPr>
        <p:txBody>
          <a:bodyPr wrap="square">
            <a:spAutoFit/>
          </a:bodyPr>
          <a:lstStyle/>
          <a:p>
            <a:pPr algn="just"/>
            <a:r>
              <a:rPr lang="as-IN" dirty="0"/>
              <a:t>* যদি স্থায়ী মূলধন পদ্ধতিতে আলাদাভাবে উত্তোলন হিসাব সংরক্ষণ করা না হয় সেক্ষেত্রে উত্তোলনের জন্য চলতি হিসাবের ডেবিটে নগদান/ব্যাংক হিসাব লিখতে হবে।</a:t>
            </a:r>
            <a:endParaRPr lang="en-US" dirty="0"/>
          </a:p>
        </p:txBody>
      </p:sp>
    </p:spTree>
    <p:extLst>
      <p:ext uri="{BB962C8B-B14F-4D97-AF65-F5344CB8AC3E}">
        <p14:creationId xmlns:p14="http://schemas.microsoft.com/office/powerpoint/2010/main" val="53957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885" y="302344"/>
            <a:ext cx="11587315" cy="6245939"/>
          </a:xfrm>
          <a:solidFill>
            <a:srgbClr val="00B050"/>
          </a:solidFill>
        </p:spPr>
        <p:txBody>
          <a:bodyPr/>
          <a:lstStyle/>
          <a:p>
            <a:endParaRPr lang="en-US"/>
          </a:p>
        </p:txBody>
      </p:sp>
    </p:spTree>
    <p:extLst>
      <p:ext uri="{BB962C8B-B14F-4D97-AF65-F5344CB8AC3E}">
        <p14:creationId xmlns:p14="http://schemas.microsoft.com/office/powerpoint/2010/main" val="4285143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7848" y="213359"/>
            <a:ext cx="11576303" cy="738664"/>
          </a:xfrm>
          <a:prstGeom prst="rect">
            <a:avLst/>
          </a:prstGeom>
        </p:spPr>
        <p:txBody>
          <a:bodyPr wrap="square">
            <a:spAutoFit/>
          </a:bodyPr>
          <a:lstStyle/>
          <a:p>
            <a:pPr algn="ctr"/>
            <a:r>
              <a:rPr lang="as-IN" sz="2400" b="1" u="sng" dirty="0" smtClean="0">
                <a:latin typeface="NikoshBAN" panose="02000000000000000000" pitchFamily="2" charset="0"/>
                <a:cs typeface="NikoshBAN" panose="02000000000000000000" pitchFamily="2" charset="0"/>
              </a:rPr>
              <a:t>অংশীদারের </a:t>
            </a:r>
            <a:r>
              <a:rPr lang="as-IN" sz="2400" b="1" u="sng" dirty="0">
                <a:latin typeface="NikoshBAN" panose="02000000000000000000" pitchFamily="2" charset="0"/>
                <a:cs typeface="NikoshBAN" panose="02000000000000000000" pitchFamily="2" charset="0"/>
              </a:rPr>
              <a:t>অধিকার এবং </a:t>
            </a:r>
            <a:r>
              <a:rPr lang="as-IN" sz="2400" b="1" u="sng" dirty="0" smtClean="0">
                <a:latin typeface="NikoshBAN" panose="02000000000000000000" pitchFamily="2" charset="0"/>
                <a:cs typeface="NikoshBAN" panose="02000000000000000000" pitchFamily="2" charset="0"/>
              </a:rPr>
              <a:t>দা</a:t>
            </a:r>
            <a:r>
              <a:rPr lang="en-US" sz="2400" b="1" u="sng" dirty="0" smtClean="0">
                <a:latin typeface="NikoshBAN" panose="02000000000000000000" pitchFamily="2" charset="0"/>
                <a:cs typeface="NikoshBAN" panose="02000000000000000000" pitchFamily="2" charset="0"/>
              </a:rPr>
              <a:t>য়</a:t>
            </a:r>
            <a:r>
              <a:rPr lang="as-IN" sz="2400" b="1" u="sng" dirty="0" smtClean="0">
                <a:latin typeface="NikoshBAN" panose="02000000000000000000" pitchFamily="2" charset="0"/>
                <a:cs typeface="NikoshBAN" panose="02000000000000000000" pitchFamily="2" charset="0"/>
              </a:rPr>
              <a:t> দা</a:t>
            </a:r>
            <a:r>
              <a:rPr lang="en-US" sz="2400" b="1" u="sng" dirty="0" err="1" smtClean="0">
                <a:latin typeface="NikoshBAN" panose="02000000000000000000" pitchFamily="2" charset="0"/>
                <a:cs typeface="NikoshBAN" panose="02000000000000000000" pitchFamily="2" charset="0"/>
              </a:rPr>
              <a:t>য়ি</a:t>
            </a:r>
            <a:r>
              <a:rPr lang="as-IN" sz="2400" b="1" u="sng" dirty="0" smtClean="0">
                <a:latin typeface="NikoshBAN" panose="02000000000000000000" pitchFamily="2" charset="0"/>
                <a:cs typeface="NikoshBAN" panose="02000000000000000000" pitchFamily="2" charset="0"/>
              </a:rPr>
              <a:t>ত্ব</a:t>
            </a:r>
            <a:endParaRPr lang="en-US" sz="2400" b="1" u="sng" dirty="0" smtClean="0">
              <a:latin typeface="NikoshBAN" panose="02000000000000000000" pitchFamily="2" charset="0"/>
              <a:cs typeface="NikoshBAN" panose="02000000000000000000" pitchFamily="2" charset="0"/>
            </a:endParaRPr>
          </a:p>
          <a:p>
            <a:pPr algn="ctr"/>
            <a:r>
              <a:rPr lang="en-US" dirty="0" smtClean="0">
                <a:latin typeface="Times New Roman" panose="02020603050405020304" pitchFamily="18" charset="0"/>
                <a:cs typeface="Times New Roman" panose="02020603050405020304" pitchFamily="18" charset="0"/>
              </a:rPr>
              <a:t>Rights </a:t>
            </a:r>
            <a:r>
              <a:rPr lang="en-US" dirty="0">
                <a:latin typeface="Times New Roman" panose="02020603050405020304" pitchFamily="18" charset="0"/>
                <a:cs typeface="Times New Roman" panose="02020603050405020304" pitchFamily="18" charset="0"/>
              </a:rPr>
              <a:t>and Liabilities of Partners</a:t>
            </a:r>
            <a:endParaRPr lang="en-US" sz="900" dirty="0" smtClean="0">
              <a:latin typeface="Times New Roman" panose="02020603050405020304" pitchFamily="18" charset="0"/>
              <a:cs typeface="Times New Roman" panose="02020603050405020304" pitchFamily="18" charset="0"/>
            </a:endParaRPr>
          </a:p>
        </p:txBody>
      </p:sp>
      <p:sp>
        <p:nvSpPr>
          <p:cNvPr id="7" name="Rectangle 6"/>
          <p:cNvSpPr/>
          <p:nvPr/>
        </p:nvSpPr>
        <p:spPr>
          <a:xfrm>
            <a:off x="307848" y="880210"/>
            <a:ext cx="11576303" cy="430631"/>
          </a:xfrm>
          <a:prstGeom prst="rect">
            <a:avLst/>
          </a:prstGeom>
        </p:spPr>
        <p:txBody>
          <a:bodyPr wrap="square">
            <a:spAutoFit/>
          </a:bodyPr>
          <a:lstStyle/>
          <a:p>
            <a:pPr algn="just">
              <a:lnSpc>
                <a:spcPct val="150000"/>
              </a:lnSpc>
            </a:pPr>
            <a:r>
              <a:rPr lang="as-IN" sz="1600" b="1" u="sng" dirty="0" smtClean="0">
                <a:latin typeface="SutonnyMJ" pitchFamily="2" charset="0"/>
              </a:rPr>
              <a:t>দায়</a:t>
            </a:r>
            <a:r>
              <a:rPr lang="en-US" sz="1600" b="1" u="sng" dirty="0" smtClean="0">
                <a:latin typeface="SutonnyMJ" pitchFamily="2" charset="0"/>
              </a:rPr>
              <a:t>-</a:t>
            </a:r>
            <a:r>
              <a:rPr lang="as-IN" sz="1600" b="1" u="sng" dirty="0" smtClean="0">
                <a:latin typeface="SutonnyMJ" pitchFamily="2" charset="0"/>
              </a:rPr>
              <a:t>দায়িত্ব </a:t>
            </a:r>
            <a:r>
              <a:rPr lang="as-IN" sz="1600" b="1" u="sng" dirty="0">
                <a:latin typeface="SutonnyMJ" pitchFamily="2" charset="0"/>
              </a:rPr>
              <a:t>: </a:t>
            </a:r>
            <a:r>
              <a:rPr lang="as-IN" sz="1600" dirty="0">
                <a:latin typeface="SutonnyMJ" pitchFamily="2" charset="0"/>
              </a:rPr>
              <a:t>অংশীদারি ব্যবসায়ে অংশীদারের যে সকল দায়-দায়িত্ব থাকে অর্থাৎ যা পালনে অংশীদারদের বাধ্য করা যায় তা </a:t>
            </a:r>
            <a:r>
              <a:rPr lang="as-IN" sz="1600" dirty="0" smtClean="0">
                <a:latin typeface="SutonnyMJ" pitchFamily="2" charset="0"/>
              </a:rPr>
              <a:t>নিম্নরুপঃ</a:t>
            </a:r>
            <a:endParaRPr lang="as-IN" sz="1600" dirty="0">
              <a:latin typeface="SutonnyMJ" pitchFamily="2" charset="0"/>
            </a:endParaRPr>
          </a:p>
        </p:txBody>
      </p:sp>
    </p:spTree>
    <p:extLst>
      <p:ext uri="{BB962C8B-B14F-4D97-AF65-F5344CB8AC3E}">
        <p14:creationId xmlns:p14="http://schemas.microsoft.com/office/powerpoint/2010/main" val="59897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885" y="302344"/>
            <a:ext cx="11587315" cy="6245939"/>
          </a:xfrm>
          <a:solidFill>
            <a:srgbClr val="00B050"/>
          </a:solidFill>
        </p:spPr>
        <p:txBody>
          <a:bodyPr/>
          <a:lstStyle/>
          <a:p>
            <a:endParaRPr lang="en-US"/>
          </a:p>
        </p:txBody>
      </p:sp>
    </p:spTree>
    <p:extLst>
      <p:ext uri="{BB962C8B-B14F-4D97-AF65-F5344CB8AC3E}">
        <p14:creationId xmlns:p14="http://schemas.microsoft.com/office/powerpoint/2010/main" val="963703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5784D1-8ED4-4CD7-AA19-B666A98F14E2}"/>
              </a:ext>
            </a:extLst>
          </p:cNvPr>
          <p:cNvSpPr txBox="1"/>
          <p:nvPr/>
        </p:nvSpPr>
        <p:spPr>
          <a:xfrm>
            <a:off x="3728603" y="234500"/>
            <a:ext cx="4757195" cy="830997"/>
          </a:xfrm>
          <a:prstGeom prst="rect">
            <a:avLst/>
          </a:prstGeom>
          <a:noFill/>
        </p:spPr>
        <p:txBody>
          <a:bodyPr wrap="square" rtlCol="0">
            <a:spAutoFit/>
          </a:bodyPr>
          <a:lstStyle/>
          <a:p>
            <a:pPr algn="ctr"/>
            <a:r>
              <a:rPr lang="en-US" sz="4800" b="1" dirty="0">
                <a:latin typeface="NikoshBAN" panose="02000000000000000000" pitchFamily="2" charset="0"/>
                <a:cs typeface="NikoshBAN" panose="02000000000000000000" pitchFamily="2" charset="0"/>
              </a:rPr>
              <a:t>Assessment</a:t>
            </a:r>
          </a:p>
        </p:txBody>
      </p:sp>
      <p:sp>
        <p:nvSpPr>
          <p:cNvPr id="3" name="TextBox 2">
            <a:extLst>
              <a:ext uri="{FF2B5EF4-FFF2-40B4-BE49-F238E27FC236}">
                <a16:creationId xmlns:a16="http://schemas.microsoft.com/office/drawing/2014/main" id="{CEC90D3A-B02E-49F8-8BB4-952E33E6D001}"/>
              </a:ext>
            </a:extLst>
          </p:cNvPr>
          <p:cNvSpPr txBox="1"/>
          <p:nvPr/>
        </p:nvSpPr>
        <p:spPr>
          <a:xfrm>
            <a:off x="307693" y="2512329"/>
            <a:ext cx="11576613" cy="1015663"/>
          </a:xfrm>
          <a:prstGeom prst="rect">
            <a:avLst/>
          </a:prstGeom>
          <a:noFill/>
        </p:spPr>
        <p:txBody>
          <a:bodyPr wrap="square" rtlCol="0">
            <a:spAutoFit/>
          </a:bodyPr>
          <a:lstStyle/>
          <a:p>
            <a:r>
              <a:rPr lang="en-US" sz="3000" b="1" dirty="0" smtClean="0">
                <a:solidFill>
                  <a:srgbClr val="002060"/>
                </a:solidFill>
                <a:latin typeface="NikoshBAN" panose="02000000000000000000" pitchFamily="2" charset="0"/>
                <a:cs typeface="NikoshBAN" panose="02000000000000000000" pitchFamily="2" charset="0"/>
              </a:rPr>
              <a:t>২। </a:t>
            </a:r>
            <a:r>
              <a:rPr lang="en-US" sz="3000" b="1" dirty="0">
                <a:solidFill>
                  <a:srgbClr val="002060"/>
                </a:solidFill>
                <a:latin typeface="NikoshBAN" panose="02000000000000000000" pitchFamily="2" charset="0"/>
                <a:cs typeface="NikoshBAN" panose="02000000000000000000" pitchFamily="2" charset="0"/>
              </a:rPr>
              <a:t>X, Y </a:t>
            </a:r>
            <a:r>
              <a:rPr lang="as-IN" sz="3000" b="1" dirty="0">
                <a:solidFill>
                  <a:srgbClr val="002060"/>
                </a:solidFill>
                <a:latin typeface="NikoshBAN" panose="02000000000000000000" pitchFamily="2" charset="0"/>
                <a:cs typeface="NikoshBAN" panose="02000000000000000000" pitchFamily="2" charset="0"/>
              </a:rPr>
              <a:t>এবং </a:t>
            </a:r>
            <a:r>
              <a:rPr lang="en-US" sz="3000" b="1" dirty="0">
                <a:solidFill>
                  <a:srgbClr val="002060"/>
                </a:solidFill>
                <a:latin typeface="NikoshBAN" panose="02000000000000000000" pitchFamily="2" charset="0"/>
                <a:cs typeface="NikoshBAN" panose="02000000000000000000" pitchFamily="2" charset="0"/>
              </a:rPr>
              <a:t>Z </a:t>
            </a:r>
            <a:r>
              <a:rPr lang="as-IN" sz="3000" b="1" dirty="0">
                <a:solidFill>
                  <a:srgbClr val="002060"/>
                </a:solidFill>
                <a:latin typeface="NikoshBAN" panose="02000000000000000000" pitchFamily="2" charset="0"/>
                <a:cs typeface="NikoshBAN" panose="02000000000000000000" pitchFamily="2" charset="0"/>
              </a:rPr>
              <a:t>একটি অংশীদারি ব্যবসায়ের তিনজন অংশীদার। তাদের মুনাফা বণ্টন অনুপাত </a:t>
            </a:r>
            <a:r>
              <a:rPr lang="as-IN" sz="3000" b="1" dirty="0" smtClean="0">
                <a:solidFill>
                  <a:srgbClr val="002060"/>
                </a:solidFill>
                <a:latin typeface="Verdana" panose="020B0604030504040204" pitchFamily="34" charset="0"/>
                <a:ea typeface="Verdana" panose="020B0604030504040204" pitchFamily="34" charset="0"/>
                <a:cs typeface="NikoshBAN" panose="02000000000000000000" pitchFamily="2" charset="0"/>
              </a:rPr>
              <a:t>৩</a:t>
            </a:r>
            <a:r>
              <a:rPr lang="en-US" sz="3000" b="1" dirty="0" smtClean="0">
                <a:solidFill>
                  <a:srgbClr val="002060"/>
                </a:solidFill>
                <a:latin typeface="Verdana" panose="020B0604030504040204" pitchFamily="34" charset="0"/>
                <a:ea typeface="Verdana" panose="020B0604030504040204" pitchFamily="34" charset="0"/>
                <a:cs typeface="NikoshBAN" panose="02000000000000000000" pitchFamily="2" charset="0"/>
              </a:rPr>
              <a:t>:</a:t>
            </a:r>
            <a:r>
              <a:rPr lang="as-IN" sz="3000" b="1" dirty="0" smtClean="0">
                <a:solidFill>
                  <a:srgbClr val="002060"/>
                </a:solidFill>
                <a:latin typeface="Verdana" panose="020B0604030504040204" pitchFamily="34" charset="0"/>
                <a:ea typeface="Verdana" panose="020B0604030504040204" pitchFamily="34" charset="0"/>
                <a:cs typeface="NikoshBAN" panose="02000000000000000000" pitchFamily="2" charset="0"/>
              </a:rPr>
              <a:t>২</a:t>
            </a:r>
            <a:r>
              <a:rPr lang="en-US" sz="3000" b="1" dirty="0" smtClean="0">
                <a:solidFill>
                  <a:srgbClr val="002060"/>
                </a:solidFill>
                <a:latin typeface="Verdana" panose="020B0604030504040204" pitchFamily="34" charset="0"/>
                <a:ea typeface="Verdana" panose="020B0604030504040204" pitchFamily="34" charset="0"/>
                <a:cs typeface="NikoshBAN" panose="02000000000000000000" pitchFamily="2" charset="0"/>
              </a:rPr>
              <a:t>:</a:t>
            </a:r>
            <a:r>
              <a:rPr lang="as-IN" sz="3000" b="1" dirty="0" smtClean="0">
                <a:solidFill>
                  <a:srgbClr val="002060"/>
                </a:solidFill>
                <a:latin typeface="Verdana" panose="020B0604030504040204" pitchFamily="34" charset="0"/>
                <a:ea typeface="Verdana" panose="020B0604030504040204" pitchFamily="34" charset="0"/>
                <a:cs typeface="NikoshBAN" panose="02000000000000000000" pitchFamily="2" charset="0"/>
              </a:rPr>
              <a:t>১</a:t>
            </a:r>
            <a:r>
              <a:rPr lang="as-IN" sz="3000" b="1" dirty="0" smtClean="0">
                <a:solidFill>
                  <a:srgbClr val="002060"/>
                </a:solidFill>
                <a:latin typeface="NikoshBAN" panose="02000000000000000000" pitchFamily="2" charset="0"/>
                <a:cs typeface="NikoshBAN" panose="02000000000000000000" pitchFamily="2" charset="0"/>
              </a:rPr>
              <a:t> </a:t>
            </a:r>
            <a:r>
              <a:rPr lang="as-IN" sz="3000" b="1" dirty="0">
                <a:solidFill>
                  <a:srgbClr val="002060"/>
                </a:solidFill>
                <a:latin typeface="NikoshBAN" panose="02000000000000000000" pitchFamily="2" charset="0"/>
                <a:cs typeface="NikoshBAN" panose="02000000000000000000" pitchFamily="2" charset="0"/>
              </a:rPr>
              <a:t>। বণ্টনযোগ্য মুনাফা ১,০৮,০০০ টাকা হলে </a:t>
            </a:r>
            <a:r>
              <a:rPr lang="en-US" sz="3000" b="1" dirty="0">
                <a:solidFill>
                  <a:srgbClr val="002060"/>
                </a:solidFill>
                <a:latin typeface="NikoshBAN" panose="02000000000000000000" pitchFamily="2" charset="0"/>
                <a:cs typeface="NikoshBAN" panose="02000000000000000000" pitchFamily="2" charset="0"/>
              </a:rPr>
              <a:t>Z </a:t>
            </a:r>
            <a:r>
              <a:rPr lang="as-IN" sz="3000" b="1" dirty="0">
                <a:solidFill>
                  <a:srgbClr val="002060"/>
                </a:solidFill>
                <a:latin typeface="NikoshBAN" panose="02000000000000000000" pitchFamily="2" charset="0"/>
                <a:cs typeface="NikoshBAN" panose="02000000000000000000" pitchFamily="2" charset="0"/>
              </a:rPr>
              <a:t>এর মুনাফার পরিমাণ কত টাকা?</a:t>
            </a:r>
            <a:endParaRPr lang="en-US" sz="3000" b="1" dirty="0">
              <a:solidFill>
                <a:srgbClr val="002060"/>
              </a:solidFill>
              <a:latin typeface="NikoshBAN" panose="02000000000000000000" pitchFamily="2" charset="0"/>
              <a:cs typeface="NikoshBAN" panose="02000000000000000000" pitchFamily="2" charset="0"/>
            </a:endParaRPr>
          </a:p>
        </p:txBody>
      </p:sp>
      <p:pic>
        <p:nvPicPr>
          <p:cNvPr id="6" name="Graphic 5" descr="Badge Cross with solid fill">
            <a:extLst>
              <a:ext uri="{FF2B5EF4-FFF2-40B4-BE49-F238E27FC236}">
                <a16:creationId xmlns:a16="http://schemas.microsoft.com/office/drawing/2014/main" id="{94E43E0F-04A0-4361-BE0A-AB765A03138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590969" y="3507222"/>
            <a:ext cx="638207" cy="638207"/>
          </a:xfrm>
          <a:prstGeom prst="rect">
            <a:avLst/>
          </a:prstGeom>
        </p:spPr>
      </p:pic>
      <p:pic>
        <p:nvPicPr>
          <p:cNvPr id="9" name="Graphic 8" descr="Badge Cross with solid fill">
            <a:extLst>
              <a:ext uri="{FF2B5EF4-FFF2-40B4-BE49-F238E27FC236}">
                <a16:creationId xmlns:a16="http://schemas.microsoft.com/office/drawing/2014/main" id="{0215576E-EAE5-4D6A-863B-0226B0F0BE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582356" y="4026829"/>
            <a:ext cx="638207" cy="638207"/>
          </a:xfrm>
          <a:prstGeom prst="rect">
            <a:avLst/>
          </a:prstGeom>
        </p:spPr>
      </p:pic>
      <p:pic>
        <p:nvPicPr>
          <p:cNvPr id="10" name="Graphic 9" descr="Badge Cross with solid fill">
            <a:extLst>
              <a:ext uri="{FF2B5EF4-FFF2-40B4-BE49-F238E27FC236}">
                <a16:creationId xmlns:a16="http://schemas.microsoft.com/office/drawing/2014/main" id="{1E83FF09-9544-4581-9B6C-5F49575E381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582356" y="5298713"/>
            <a:ext cx="638207" cy="638207"/>
          </a:xfrm>
          <a:prstGeom prst="rect">
            <a:avLst/>
          </a:prstGeom>
        </p:spPr>
      </p:pic>
      <p:pic>
        <p:nvPicPr>
          <p:cNvPr id="12" name="Graphic 11" descr="Badge Tick1 with solid fill">
            <a:extLst>
              <a:ext uri="{FF2B5EF4-FFF2-40B4-BE49-F238E27FC236}">
                <a16:creationId xmlns:a16="http://schemas.microsoft.com/office/drawing/2014/main" id="{B76FB4BE-1664-40C9-9B6E-E44061F1584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582356" y="4540442"/>
            <a:ext cx="674225" cy="674225"/>
          </a:xfrm>
          <a:prstGeom prst="rect">
            <a:avLst/>
          </a:prstGeom>
        </p:spPr>
      </p:pic>
      <p:sp>
        <p:nvSpPr>
          <p:cNvPr id="14" name="TextBox 13">
            <a:extLst>
              <a:ext uri="{FF2B5EF4-FFF2-40B4-BE49-F238E27FC236}">
                <a16:creationId xmlns:a16="http://schemas.microsoft.com/office/drawing/2014/main" id="{BA356C9B-CD3F-4F35-95EC-64A306FC9A87}"/>
              </a:ext>
            </a:extLst>
          </p:cNvPr>
          <p:cNvSpPr txBox="1"/>
          <p:nvPr/>
        </p:nvSpPr>
        <p:spPr>
          <a:xfrm>
            <a:off x="606774" y="4693895"/>
            <a:ext cx="8966969" cy="477054"/>
          </a:xfrm>
          <a:prstGeom prst="rect">
            <a:avLst/>
          </a:prstGeom>
          <a:noFill/>
        </p:spPr>
        <p:txBody>
          <a:bodyPr wrap="square">
            <a:spAutoFit/>
          </a:bodyPr>
          <a:lstStyle/>
          <a:p>
            <a:r>
              <a:rPr lang="en-US" sz="2500" dirty="0">
                <a:latin typeface="NikoshBAN" panose="02000000000000000000" pitchFamily="2" charset="0"/>
                <a:cs typeface="NikoshBAN" panose="02000000000000000000" pitchFamily="2" charset="0"/>
              </a:rPr>
              <a:t>c. </a:t>
            </a:r>
            <a:r>
              <a:rPr lang="as-IN" sz="2500" dirty="0">
                <a:latin typeface="NikoshBAN" panose="02000000000000000000" pitchFamily="2" charset="0"/>
                <a:cs typeface="NikoshBAN" panose="02000000000000000000" pitchFamily="2" charset="0"/>
              </a:rPr>
              <a:t>১৮,০০০ টাকা</a:t>
            </a:r>
            <a:endParaRPr lang="en-US" sz="2500" dirty="0">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4CE17C8E-E732-47A1-AE58-22EEEF1FBBF9}"/>
              </a:ext>
            </a:extLst>
          </p:cNvPr>
          <p:cNvSpPr txBox="1"/>
          <p:nvPr/>
        </p:nvSpPr>
        <p:spPr>
          <a:xfrm>
            <a:off x="606774" y="3666150"/>
            <a:ext cx="8984195" cy="477054"/>
          </a:xfrm>
          <a:prstGeom prst="rect">
            <a:avLst/>
          </a:prstGeom>
          <a:noFill/>
        </p:spPr>
        <p:txBody>
          <a:bodyPr wrap="square">
            <a:spAutoFit/>
          </a:bodyPr>
          <a:lstStyle/>
          <a:p>
            <a:r>
              <a:rPr lang="en-US" sz="2500" dirty="0">
                <a:latin typeface="NikoshBAN" panose="02000000000000000000" pitchFamily="2" charset="0"/>
                <a:cs typeface="NikoshBAN" panose="02000000000000000000" pitchFamily="2" charset="0"/>
              </a:rPr>
              <a:t>a. </a:t>
            </a:r>
            <a:r>
              <a:rPr lang="as-IN" dirty="0"/>
              <a:t>৩০,০০০ টাকা</a:t>
            </a:r>
            <a:endParaRPr lang="en-US" sz="2500" dirty="0">
              <a:latin typeface="NikoshBAN" panose="02000000000000000000" pitchFamily="2" charset="0"/>
              <a:cs typeface="NikoshBAN" panose="02000000000000000000" pitchFamily="2" charset="0"/>
            </a:endParaRPr>
          </a:p>
        </p:txBody>
      </p:sp>
      <p:sp>
        <p:nvSpPr>
          <p:cNvPr id="16" name="TextBox 15">
            <a:extLst>
              <a:ext uri="{FF2B5EF4-FFF2-40B4-BE49-F238E27FC236}">
                <a16:creationId xmlns:a16="http://schemas.microsoft.com/office/drawing/2014/main" id="{B8855A52-289D-4301-A194-590F8CD87CC8}"/>
              </a:ext>
            </a:extLst>
          </p:cNvPr>
          <p:cNvSpPr txBox="1"/>
          <p:nvPr/>
        </p:nvSpPr>
        <p:spPr>
          <a:xfrm>
            <a:off x="606775" y="4147654"/>
            <a:ext cx="8984194" cy="477054"/>
          </a:xfrm>
          <a:prstGeom prst="rect">
            <a:avLst/>
          </a:prstGeom>
          <a:noFill/>
        </p:spPr>
        <p:txBody>
          <a:bodyPr wrap="square">
            <a:spAutoFit/>
          </a:bodyPr>
          <a:lstStyle/>
          <a:p>
            <a:r>
              <a:rPr lang="en-US" sz="2500" dirty="0">
                <a:latin typeface="NikoshBAN" panose="02000000000000000000" pitchFamily="2" charset="0"/>
                <a:cs typeface="NikoshBAN" panose="02000000000000000000" pitchFamily="2" charset="0"/>
              </a:rPr>
              <a:t>b. </a:t>
            </a:r>
            <a:r>
              <a:rPr lang="as-IN" sz="2500" dirty="0">
                <a:latin typeface="NikoshBAN" panose="02000000000000000000" pitchFamily="2" charset="0"/>
                <a:cs typeface="NikoshBAN" panose="02000000000000000000" pitchFamily="2" charset="0"/>
              </a:rPr>
              <a:t>৪৫,০০০ টাকা</a:t>
            </a:r>
            <a:endParaRPr lang="en-US" sz="2500" dirty="0">
              <a:latin typeface="NikoshBAN" panose="02000000000000000000" pitchFamily="2" charset="0"/>
              <a:cs typeface="NikoshBAN" panose="02000000000000000000" pitchFamily="2" charset="0"/>
            </a:endParaRPr>
          </a:p>
        </p:txBody>
      </p:sp>
      <p:sp>
        <p:nvSpPr>
          <p:cNvPr id="17" name="TextBox 16">
            <a:extLst>
              <a:ext uri="{FF2B5EF4-FFF2-40B4-BE49-F238E27FC236}">
                <a16:creationId xmlns:a16="http://schemas.microsoft.com/office/drawing/2014/main" id="{EB660A21-BDA8-4588-A17B-D9659FBF8B81}"/>
              </a:ext>
            </a:extLst>
          </p:cNvPr>
          <p:cNvSpPr txBox="1"/>
          <p:nvPr/>
        </p:nvSpPr>
        <p:spPr>
          <a:xfrm>
            <a:off x="615387" y="5258385"/>
            <a:ext cx="8984193" cy="477054"/>
          </a:xfrm>
          <a:prstGeom prst="rect">
            <a:avLst/>
          </a:prstGeom>
          <a:noFill/>
        </p:spPr>
        <p:txBody>
          <a:bodyPr wrap="square">
            <a:spAutoFit/>
          </a:bodyPr>
          <a:lstStyle/>
          <a:p>
            <a:r>
              <a:rPr lang="en-US" sz="2500" dirty="0">
                <a:latin typeface="NikoshBAN" panose="02000000000000000000" pitchFamily="2" charset="0"/>
                <a:cs typeface="NikoshBAN" panose="02000000000000000000" pitchFamily="2" charset="0"/>
              </a:rPr>
              <a:t>d. </a:t>
            </a:r>
            <a:r>
              <a:rPr lang="as-IN" sz="2500" dirty="0">
                <a:latin typeface="NikoshBAN" panose="02000000000000000000" pitchFamily="2" charset="0"/>
                <a:cs typeface="NikoshBAN" panose="02000000000000000000" pitchFamily="2" charset="0"/>
              </a:rPr>
              <a:t>৬০,০০০ টাকা</a:t>
            </a:r>
            <a:endParaRPr lang="en-US" sz="25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136160FB-D0F0-C19A-8782-5F71DDA734FF}"/>
              </a:ext>
            </a:extLst>
          </p:cNvPr>
          <p:cNvSpPr txBox="1"/>
          <p:nvPr/>
        </p:nvSpPr>
        <p:spPr>
          <a:xfrm>
            <a:off x="307693" y="1108942"/>
            <a:ext cx="11729136" cy="553998"/>
          </a:xfrm>
          <a:prstGeom prst="rect">
            <a:avLst/>
          </a:prstGeom>
          <a:noFill/>
        </p:spPr>
        <p:txBody>
          <a:bodyPr wrap="square" rtlCol="0">
            <a:spAutoFit/>
          </a:bodyPr>
          <a:lstStyle/>
          <a:p>
            <a:r>
              <a:rPr lang="en-US" sz="3000" b="1" dirty="0" smtClean="0">
                <a:solidFill>
                  <a:srgbClr val="002060"/>
                </a:solidFill>
                <a:latin typeface="NikoshBAN" panose="02000000000000000000" pitchFamily="2" charset="0"/>
                <a:cs typeface="NikoshBAN" panose="02000000000000000000" pitchFamily="2" charset="0"/>
              </a:rPr>
              <a:t>১। </a:t>
            </a:r>
            <a:r>
              <a:rPr lang="as-IN" sz="3000" b="1" dirty="0">
                <a:solidFill>
                  <a:srgbClr val="002060"/>
                </a:solidFill>
                <a:latin typeface="NikoshBAN" panose="02000000000000000000" pitchFamily="2" charset="0"/>
                <a:cs typeface="NikoshBAN" panose="02000000000000000000" pitchFamily="2" charset="0"/>
              </a:rPr>
              <a:t>কোনটি অংশীদারি </a:t>
            </a:r>
            <a:r>
              <a:rPr lang="as-IN" sz="3000" b="1" dirty="0" smtClean="0">
                <a:solidFill>
                  <a:srgbClr val="002060"/>
                </a:solidFill>
                <a:latin typeface="NikoshBAN" panose="02000000000000000000" pitchFamily="2" charset="0"/>
                <a:cs typeface="NikoshBAN" panose="02000000000000000000" pitchFamily="2" charset="0"/>
              </a:rPr>
              <a:t>ব্যবসা</a:t>
            </a:r>
            <a:r>
              <a:rPr lang="en-US" sz="3000" b="1" dirty="0" err="1" smtClean="0">
                <a:solidFill>
                  <a:srgbClr val="002060"/>
                </a:solidFill>
                <a:latin typeface="NikoshBAN" panose="02000000000000000000" pitchFamily="2" charset="0"/>
                <a:cs typeface="NikoshBAN" panose="02000000000000000000" pitchFamily="2" charset="0"/>
              </a:rPr>
              <a:t>য়ে</a:t>
            </a:r>
            <a:r>
              <a:rPr lang="as-IN" sz="3000" b="1" dirty="0" smtClean="0">
                <a:solidFill>
                  <a:srgbClr val="002060"/>
                </a:solidFill>
                <a:latin typeface="NikoshBAN" panose="02000000000000000000" pitchFamily="2" charset="0"/>
                <a:cs typeface="NikoshBAN" panose="02000000000000000000" pitchFamily="2" charset="0"/>
              </a:rPr>
              <a:t>র </a:t>
            </a:r>
            <a:r>
              <a:rPr lang="as-IN" sz="3000" b="1" dirty="0">
                <a:solidFill>
                  <a:srgbClr val="002060"/>
                </a:solidFill>
                <a:latin typeface="NikoshBAN" panose="02000000000000000000" pitchFamily="2" charset="0"/>
                <a:cs typeface="NikoshBAN" panose="02000000000000000000" pitchFamily="2" charset="0"/>
              </a:rPr>
              <a:t>মূল ভিত্তি?</a:t>
            </a:r>
            <a:endParaRPr lang="en-US" sz="3000" b="1" dirty="0">
              <a:solidFill>
                <a:srgbClr val="002060"/>
              </a:solidFill>
              <a:latin typeface="NikoshBAN" panose="02000000000000000000" pitchFamily="2" charset="0"/>
              <a:cs typeface="NikoshBAN" panose="02000000000000000000" pitchFamily="2" charset="0"/>
            </a:endParaRPr>
          </a:p>
        </p:txBody>
      </p:sp>
      <p:pic>
        <p:nvPicPr>
          <p:cNvPr id="5" name="Graphic 4" descr="Badge Cross with solid fill">
            <a:extLst>
              <a:ext uri="{FF2B5EF4-FFF2-40B4-BE49-F238E27FC236}">
                <a16:creationId xmlns:a16="http://schemas.microsoft.com/office/drawing/2014/main" id="{275997B1-2FCF-52F2-39C5-4169D81573D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926802" y="1542115"/>
            <a:ext cx="638207" cy="638207"/>
          </a:xfrm>
          <a:prstGeom prst="rect">
            <a:avLst/>
          </a:prstGeom>
        </p:spPr>
      </p:pic>
      <p:pic>
        <p:nvPicPr>
          <p:cNvPr id="7" name="Graphic 6" descr="Badge Cross with solid fill">
            <a:extLst>
              <a:ext uri="{FF2B5EF4-FFF2-40B4-BE49-F238E27FC236}">
                <a16:creationId xmlns:a16="http://schemas.microsoft.com/office/drawing/2014/main" id="{66F3F8AE-4A28-A487-EF8E-1AD56180C3F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443736" y="1594496"/>
            <a:ext cx="638207" cy="638207"/>
          </a:xfrm>
          <a:prstGeom prst="rect">
            <a:avLst/>
          </a:prstGeom>
        </p:spPr>
      </p:pic>
      <p:pic>
        <p:nvPicPr>
          <p:cNvPr id="8" name="Graphic 7" descr="Badge Cross with solid fill">
            <a:extLst>
              <a:ext uri="{FF2B5EF4-FFF2-40B4-BE49-F238E27FC236}">
                <a16:creationId xmlns:a16="http://schemas.microsoft.com/office/drawing/2014/main" id="{71B1C07F-3708-8765-B6C0-1910C7DAC5B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246099" y="1624507"/>
            <a:ext cx="638207" cy="638207"/>
          </a:xfrm>
          <a:prstGeom prst="rect">
            <a:avLst/>
          </a:prstGeom>
        </p:spPr>
      </p:pic>
      <p:pic>
        <p:nvPicPr>
          <p:cNvPr id="11" name="Graphic 10" descr="Badge Tick1 with solid fill">
            <a:extLst>
              <a:ext uri="{FF2B5EF4-FFF2-40B4-BE49-F238E27FC236}">
                <a16:creationId xmlns:a16="http://schemas.microsoft.com/office/drawing/2014/main" id="{799B43E7-850C-7DE4-BE77-1CCF1F2B73C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167078" y="1591903"/>
            <a:ext cx="674225" cy="674225"/>
          </a:xfrm>
          <a:prstGeom prst="rect">
            <a:avLst/>
          </a:prstGeom>
        </p:spPr>
      </p:pic>
      <p:sp>
        <p:nvSpPr>
          <p:cNvPr id="13" name="TextBox 12">
            <a:extLst>
              <a:ext uri="{FF2B5EF4-FFF2-40B4-BE49-F238E27FC236}">
                <a16:creationId xmlns:a16="http://schemas.microsoft.com/office/drawing/2014/main" id="{DB2E897D-9672-E7BB-AD6B-90B04EB8A188}"/>
              </a:ext>
            </a:extLst>
          </p:cNvPr>
          <p:cNvSpPr txBox="1"/>
          <p:nvPr/>
        </p:nvSpPr>
        <p:spPr>
          <a:xfrm>
            <a:off x="328666" y="1623473"/>
            <a:ext cx="2975051" cy="477054"/>
          </a:xfrm>
          <a:prstGeom prst="rect">
            <a:avLst/>
          </a:prstGeom>
          <a:noFill/>
        </p:spPr>
        <p:txBody>
          <a:bodyPr wrap="square">
            <a:spAutoFit/>
          </a:bodyPr>
          <a:lstStyle/>
          <a:p>
            <a:r>
              <a:rPr lang="en-US" sz="2500" dirty="0">
                <a:latin typeface="NikoshBAN" panose="02000000000000000000" pitchFamily="2" charset="0"/>
                <a:cs typeface="NikoshBAN" panose="02000000000000000000" pitchFamily="2" charset="0"/>
              </a:rPr>
              <a:t>a. </a:t>
            </a:r>
            <a:r>
              <a:rPr lang="as-IN" sz="2500" dirty="0">
                <a:latin typeface="NikoshBAN" panose="02000000000000000000" pitchFamily="2" charset="0"/>
                <a:cs typeface="NikoshBAN" panose="02000000000000000000" pitchFamily="2" charset="0"/>
              </a:rPr>
              <a:t>চুক্তিপত্র</a:t>
            </a:r>
            <a:endParaRPr lang="en-US" sz="2500" dirty="0">
              <a:latin typeface="NikoshBAN" panose="02000000000000000000" pitchFamily="2" charset="0"/>
              <a:cs typeface="NikoshBAN" panose="02000000000000000000" pitchFamily="2" charset="0"/>
            </a:endParaRPr>
          </a:p>
        </p:txBody>
      </p:sp>
      <p:sp>
        <p:nvSpPr>
          <p:cNvPr id="18" name="TextBox 17">
            <a:extLst>
              <a:ext uri="{FF2B5EF4-FFF2-40B4-BE49-F238E27FC236}">
                <a16:creationId xmlns:a16="http://schemas.microsoft.com/office/drawing/2014/main" id="{B8023149-D727-DA0A-7FBD-6DB94BAAF1D6}"/>
              </a:ext>
            </a:extLst>
          </p:cNvPr>
          <p:cNvSpPr txBox="1"/>
          <p:nvPr/>
        </p:nvSpPr>
        <p:spPr>
          <a:xfrm>
            <a:off x="4374486" y="1613372"/>
            <a:ext cx="1664647" cy="477054"/>
          </a:xfrm>
          <a:prstGeom prst="rect">
            <a:avLst/>
          </a:prstGeom>
          <a:noFill/>
        </p:spPr>
        <p:txBody>
          <a:bodyPr wrap="square">
            <a:spAutoFit/>
          </a:bodyPr>
          <a:lstStyle/>
          <a:p>
            <a:r>
              <a:rPr lang="en-US" sz="2500" dirty="0">
                <a:latin typeface="NikoshBAN" panose="02000000000000000000" pitchFamily="2" charset="0"/>
                <a:cs typeface="NikoshBAN" panose="02000000000000000000" pitchFamily="2" charset="0"/>
              </a:rPr>
              <a:t>b. </a:t>
            </a:r>
            <a:r>
              <a:rPr lang="as-IN" dirty="0"/>
              <a:t>নিবন্ধনপত্র</a:t>
            </a:r>
            <a:endParaRPr lang="en-US" sz="2500" dirty="0">
              <a:latin typeface="NikoshBAN" panose="02000000000000000000" pitchFamily="2" charset="0"/>
              <a:cs typeface="NikoshBAN" panose="02000000000000000000" pitchFamily="2" charset="0"/>
            </a:endParaRPr>
          </a:p>
        </p:txBody>
      </p:sp>
      <p:sp>
        <p:nvSpPr>
          <p:cNvPr id="19" name="TextBox 18">
            <a:extLst>
              <a:ext uri="{FF2B5EF4-FFF2-40B4-BE49-F238E27FC236}">
                <a16:creationId xmlns:a16="http://schemas.microsoft.com/office/drawing/2014/main" id="{E2D5302A-F97C-9D7D-083F-49C47DE9F1A0}"/>
              </a:ext>
            </a:extLst>
          </p:cNvPr>
          <p:cNvSpPr txBox="1"/>
          <p:nvPr/>
        </p:nvSpPr>
        <p:spPr>
          <a:xfrm>
            <a:off x="6612480" y="1590046"/>
            <a:ext cx="2386098" cy="477054"/>
          </a:xfrm>
          <a:prstGeom prst="rect">
            <a:avLst/>
          </a:prstGeom>
          <a:noFill/>
        </p:spPr>
        <p:txBody>
          <a:bodyPr wrap="square">
            <a:spAutoFit/>
          </a:bodyPr>
          <a:lstStyle/>
          <a:p>
            <a:r>
              <a:rPr lang="en-US" sz="2500" dirty="0">
                <a:latin typeface="NikoshBAN" panose="02000000000000000000" pitchFamily="2" charset="0"/>
                <a:cs typeface="NikoshBAN" panose="02000000000000000000" pitchFamily="2" charset="0"/>
              </a:rPr>
              <a:t>c. </a:t>
            </a:r>
            <a:r>
              <a:rPr lang="as-IN" dirty="0"/>
              <a:t>ট্রেড লাইসেন্স</a:t>
            </a:r>
            <a:endParaRPr lang="en-US" sz="2500" dirty="0">
              <a:latin typeface="NikoshBAN" panose="02000000000000000000" pitchFamily="2" charset="0"/>
              <a:cs typeface="NikoshBAN" panose="02000000000000000000" pitchFamily="2" charset="0"/>
            </a:endParaRPr>
          </a:p>
        </p:txBody>
      </p:sp>
      <p:sp>
        <p:nvSpPr>
          <p:cNvPr id="20" name="TextBox 19">
            <a:extLst>
              <a:ext uri="{FF2B5EF4-FFF2-40B4-BE49-F238E27FC236}">
                <a16:creationId xmlns:a16="http://schemas.microsoft.com/office/drawing/2014/main" id="{3E92B95D-B421-4036-4433-F7CCBD50063B}"/>
              </a:ext>
            </a:extLst>
          </p:cNvPr>
          <p:cNvSpPr txBox="1"/>
          <p:nvPr/>
        </p:nvSpPr>
        <p:spPr>
          <a:xfrm>
            <a:off x="9364079" y="1703268"/>
            <a:ext cx="1882020" cy="477054"/>
          </a:xfrm>
          <a:prstGeom prst="rect">
            <a:avLst/>
          </a:prstGeom>
          <a:noFill/>
        </p:spPr>
        <p:txBody>
          <a:bodyPr wrap="square">
            <a:spAutoFit/>
          </a:bodyPr>
          <a:lstStyle/>
          <a:p>
            <a:r>
              <a:rPr lang="en-US" sz="2500" dirty="0">
                <a:latin typeface="NikoshBAN" panose="02000000000000000000" pitchFamily="2" charset="0"/>
                <a:cs typeface="NikoshBAN" panose="02000000000000000000" pitchFamily="2" charset="0"/>
              </a:rPr>
              <a:t>d. </a:t>
            </a:r>
            <a:r>
              <a:rPr lang="as-IN" dirty="0"/>
              <a:t>অনুমতিপত্ৰ</a:t>
            </a:r>
            <a:endParaRPr lang="en-US" sz="25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032009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remove"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remove"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remove"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remove"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remove"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nextCondLst>
                <p:cond evt="onClick" delay="0">
                  <p:tgtEl>
                    <p:spTgt spid="13"/>
                  </p:tgtEl>
                </p:cond>
              </p:nextCondLst>
            </p:seq>
            <p:seq concurrent="1" nextAc="seek">
              <p:cTn id="32" restart="whenNotActive" fill="hold" evtFilter="cancelBubble" nodeType="interactiveSeq">
                <p:stCondLst>
                  <p:cond evt="onClick" delay="0">
                    <p:tgtEl>
                      <p:spTgt spid="18"/>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remove"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remove"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0"/>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remove"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childTnLst>
              </p:cTn>
              <p:nextCondLst>
                <p:cond evt="onClick" delay="0">
                  <p:tgtEl>
                    <p:spTgt spid="20"/>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5784D1-8ED4-4CD7-AA19-B666A98F14E2}"/>
              </a:ext>
            </a:extLst>
          </p:cNvPr>
          <p:cNvSpPr txBox="1"/>
          <p:nvPr/>
        </p:nvSpPr>
        <p:spPr>
          <a:xfrm>
            <a:off x="3728603" y="234500"/>
            <a:ext cx="4757195" cy="830997"/>
          </a:xfrm>
          <a:prstGeom prst="rect">
            <a:avLst/>
          </a:prstGeom>
          <a:noFill/>
        </p:spPr>
        <p:txBody>
          <a:bodyPr wrap="square" rtlCol="0">
            <a:spAutoFit/>
          </a:bodyPr>
          <a:lstStyle/>
          <a:p>
            <a:pPr algn="ctr"/>
            <a:r>
              <a:rPr lang="en-US" sz="4800" b="1" dirty="0">
                <a:latin typeface="NikoshBAN" panose="02000000000000000000" pitchFamily="2" charset="0"/>
                <a:cs typeface="NikoshBAN" panose="02000000000000000000" pitchFamily="2" charset="0"/>
              </a:rPr>
              <a:t>Assessment</a:t>
            </a:r>
          </a:p>
        </p:txBody>
      </p:sp>
      <p:sp>
        <p:nvSpPr>
          <p:cNvPr id="3" name="TextBox 2">
            <a:extLst>
              <a:ext uri="{FF2B5EF4-FFF2-40B4-BE49-F238E27FC236}">
                <a16:creationId xmlns:a16="http://schemas.microsoft.com/office/drawing/2014/main" id="{CEC90D3A-B02E-49F8-8BB4-952E33E6D001}"/>
              </a:ext>
            </a:extLst>
          </p:cNvPr>
          <p:cNvSpPr txBox="1"/>
          <p:nvPr/>
        </p:nvSpPr>
        <p:spPr>
          <a:xfrm>
            <a:off x="307693" y="3060967"/>
            <a:ext cx="11576613" cy="553998"/>
          </a:xfrm>
          <a:prstGeom prst="rect">
            <a:avLst/>
          </a:prstGeom>
          <a:noFill/>
        </p:spPr>
        <p:txBody>
          <a:bodyPr wrap="square" rtlCol="0">
            <a:spAutoFit/>
          </a:bodyPr>
          <a:lstStyle/>
          <a:p>
            <a:r>
              <a:rPr lang="en-US" sz="3000" b="1" dirty="0">
                <a:solidFill>
                  <a:srgbClr val="002060"/>
                </a:solidFill>
                <a:latin typeface="NikoshBAN" panose="02000000000000000000" pitchFamily="2" charset="0"/>
                <a:cs typeface="NikoshBAN" panose="02000000000000000000" pitchFamily="2" charset="0"/>
              </a:rPr>
              <a:t>৪</a:t>
            </a:r>
            <a:r>
              <a:rPr lang="en-US" sz="3000" b="1" dirty="0" smtClean="0">
                <a:solidFill>
                  <a:srgbClr val="002060"/>
                </a:solidFill>
                <a:latin typeface="NikoshBAN" panose="02000000000000000000" pitchFamily="2" charset="0"/>
                <a:cs typeface="NikoshBAN" panose="02000000000000000000" pitchFamily="2" charset="0"/>
              </a:rPr>
              <a:t>। </a:t>
            </a:r>
            <a:r>
              <a:rPr lang="as-IN" sz="3000" b="1" dirty="0">
                <a:solidFill>
                  <a:srgbClr val="002060"/>
                </a:solidFill>
                <a:latin typeface="NikoshBAN" panose="02000000000000000000" pitchFamily="2" charset="0"/>
                <a:cs typeface="NikoshBAN" panose="02000000000000000000" pitchFamily="2" charset="0"/>
              </a:rPr>
              <a:t>বাংলাদেশে প্রচলিত অংশীদারি আইন কত সালের?</a:t>
            </a:r>
            <a:endParaRPr lang="en-US" sz="3000" b="1" dirty="0">
              <a:solidFill>
                <a:srgbClr val="002060"/>
              </a:solidFill>
              <a:latin typeface="NikoshBAN" panose="02000000000000000000" pitchFamily="2" charset="0"/>
              <a:cs typeface="NikoshBAN" panose="02000000000000000000" pitchFamily="2" charset="0"/>
            </a:endParaRPr>
          </a:p>
        </p:txBody>
      </p:sp>
      <p:pic>
        <p:nvPicPr>
          <p:cNvPr id="6" name="Graphic 5" descr="Badge Cross with solid fill">
            <a:extLst>
              <a:ext uri="{FF2B5EF4-FFF2-40B4-BE49-F238E27FC236}">
                <a16:creationId xmlns:a16="http://schemas.microsoft.com/office/drawing/2014/main" id="{94E43E0F-04A0-4361-BE0A-AB765A03138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590969" y="3507222"/>
            <a:ext cx="638207" cy="638207"/>
          </a:xfrm>
          <a:prstGeom prst="rect">
            <a:avLst/>
          </a:prstGeom>
        </p:spPr>
      </p:pic>
      <p:pic>
        <p:nvPicPr>
          <p:cNvPr id="9" name="Graphic 8" descr="Badge Cross with solid fill">
            <a:extLst>
              <a:ext uri="{FF2B5EF4-FFF2-40B4-BE49-F238E27FC236}">
                <a16:creationId xmlns:a16="http://schemas.microsoft.com/office/drawing/2014/main" id="{0215576E-EAE5-4D6A-863B-0226B0F0BE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582356" y="4026829"/>
            <a:ext cx="638207" cy="638207"/>
          </a:xfrm>
          <a:prstGeom prst="rect">
            <a:avLst/>
          </a:prstGeom>
        </p:spPr>
      </p:pic>
      <p:pic>
        <p:nvPicPr>
          <p:cNvPr id="10" name="Graphic 9" descr="Badge Cross with solid fill">
            <a:extLst>
              <a:ext uri="{FF2B5EF4-FFF2-40B4-BE49-F238E27FC236}">
                <a16:creationId xmlns:a16="http://schemas.microsoft.com/office/drawing/2014/main" id="{1E83FF09-9544-4581-9B6C-5F49575E381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582356" y="5298713"/>
            <a:ext cx="638207" cy="638207"/>
          </a:xfrm>
          <a:prstGeom prst="rect">
            <a:avLst/>
          </a:prstGeom>
        </p:spPr>
      </p:pic>
      <p:pic>
        <p:nvPicPr>
          <p:cNvPr id="12" name="Graphic 11" descr="Badge Tick1 with solid fill">
            <a:extLst>
              <a:ext uri="{FF2B5EF4-FFF2-40B4-BE49-F238E27FC236}">
                <a16:creationId xmlns:a16="http://schemas.microsoft.com/office/drawing/2014/main" id="{B76FB4BE-1664-40C9-9B6E-E44061F1584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582356" y="4540442"/>
            <a:ext cx="674225" cy="674225"/>
          </a:xfrm>
          <a:prstGeom prst="rect">
            <a:avLst/>
          </a:prstGeom>
        </p:spPr>
      </p:pic>
      <p:sp>
        <p:nvSpPr>
          <p:cNvPr id="14" name="TextBox 13">
            <a:extLst>
              <a:ext uri="{FF2B5EF4-FFF2-40B4-BE49-F238E27FC236}">
                <a16:creationId xmlns:a16="http://schemas.microsoft.com/office/drawing/2014/main" id="{BA356C9B-CD3F-4F35-95EC-64A306FC9A87}"/>
              </a:ext>
            </a:extLst>
          </p:cNvPr>
          <p:cNvSpPr txBox="1"/>
          <p:nvPr/>
        </p:nvSpPr>
        <p:spPr>
          <a:xfrm>
            <a:off x="606774" y="4693895"/>
            <a:ext cx="8966969" cy="477054"/>
          </a:xfrm>
          <a:prstGeom prst="rect">
            <a:avLst/>
          </a:prstGeom>
          <a:noFill/>
        </p:spPr>
        <p:txBody>
          <a:bodyPr wrap="square">
            <a:spAutoFit/>
          </a:bodyPr>
          <a:lstStyle/>
          <a:p>
            <a:r>
              <a:rPr lang="en-US" sz="2500" dirty="0">
                <a:latin typeface="NikoshBAN" panose="02000000000000000000" pitchFamily="2" charset="0"/>
                <a:cs typeface="NikoshBAN" panose="02000000000000000000" pitchFamily="2" charset="0"/>
              </a:rPr>
              <a:t>c. </a:t>
            </a:r>
            <a:r>
              <a:rPr lang="as-IN" sz="2500" dirty="0">
                <a:latin typeface="NikoshBAN" panose="02000000000000000000" pitchFamily="2" charset="0"/>
                <a:cs typeface="NikoshBAN" panose="02000000000000000000" pitchFamily="2" charset="0"/>
              </a:rPr>
              <a:t>১৯৩২ </a:t>
            </a:r>
            <a:endParaRPr lang="en-US" sz="2500" dirty="0">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4CE17C8E-E732-47A1-AE58-22EEEF1FBBF9}"/>
              </a:ext>
            </a:extLst>
          </p:cNvPr>
          <p:cNvSpPr txBox="1"/>
          <p:nvPr/>
        </p:nvSpPr>
        <p:spPr>
          <a:xfrm>
            <a:off x="606774" y="3666150"/>
            <a:ext cx="8984195" cy="477054"/>
          </a:xfrm>
          <a:prstGeom prst="rect">
            <a:avLst/>
          </a:prstGeom>
          <a:noFill/>
        </p:spPr>
        <p:txBody>
          <a:bodyPr wrap="square">
            <a:spAutoFit/>
          </a:bodyPr>
          <a:lstStyle/>
          <a:p>
            <a:r>
              <a:rPr lang="en-US" sz="2500" dirty="0">
                <a:latin typeface="NikoshBAN" panose="02000000000000000000" pitchFamily="2" charset="0"/>
                <a:cs typeface="NikoshBAN" panose="02000000000000000000" pitchFamily="2" charset="0"/>
              </a:rPr>
              <a:t>a. </a:t>
            </a:r>
            <a:r>
              <a:rPr lang="as-IN" sz="2500" dirty="0">
                <a:latin typeface="NikoshBAN" panose="02000000000000000000" pitchFamily="2" charset="0"/>
                <a:cs typeface="NikoshBAN" panose="02000000000000000000" pitchFamily="2" charset="0"/>
              </a:rPr>
              <a:t>১৯২০ </a:t>
            </a:r>
            <a:endParaRPr lang="en-US" sz="2500" dirty="0">
              <a:latin typeface="NikoshBAN" panose="02000000000000000000" pitchFamily="2" charset="0"/>
              <a:cs typeface="NikoshBAN" panose="02000000000000000000" pitchFamily="2" charset="0"/>
            </a:endParaRPr>
          </a:p>
        </p:txBody>
      </p:sp>
      <p:sp>
        <p:nvSpPr>
          <p:cNvPr id="16" name="TextBox 15">
            <a:extLst>
              <a:ext uri="{FF2B5EF4-FFF2-40B4-BE49-F238E27FC236}">
                <a16:creationId xmlns:a16="http://schemas.microsoft.com/office/drawing/2014/main" id="{B8855A52-289D-4301-A194-590F8CD87CC8}"/>
              </a:ext>
            </a:extLst>
          </p:cNvPr>
          <p:cNvSpPr txBox="1"/>
          <p:nvPr/>
        </p:nvSpPr>
        <p:spPr>
          <a:xfrm>
            <a:off x="606775" y="4147654"/>
            <a:ext cx="8984194" cy="477054"/>
          </a:xfrm>
          <a:prstGeom prst="rect">
            <a:avLst/>
          </a:prstGeom>
          <a:noFill/>
        </p:spPr>
        <p:txBody>
          <a:bodyPr wrap="square">
            <a:spAutoFit/>
          </a:bodyPr>
          <a:lstStyle/>
          <a:p>
            <a:r>
              <a:rPr lang="en-US" sz="2500" dirty="0">
                <a:latin typeface="NikoshBAN" panose="02000000000000000000" pitchFamily="2" charset="0"/>
                <a:cs typeface="NikoshBAN" panose="02000000000000000000" pitchFamily="2" charset="0"/>
              </a:rPr>
              <a:t>b. </a:t>
            </a:r>
            <a:r>
              <a:rPr lang="as-IN" sz="2500" dirty="0">
                <a:latin typeface="NikoshBAN" panose="02000000000000000000" pitchFamily="2" charset="0"/>
                <a:cs typeface="NikoshBAN" panose="02000000000000000000" pitchFamily="2" charset="0"/>
              </a:rPr>
              <a:t>১৯৯৮</a:t>
            </a:r>
            <a:endParaRPr lang="en-US" sz="2500" dirty="0">
              <a:latin typeface="NikoshBAN" panose="02000000000000000000" pitchFamily="2" charset="0"/>
              <a:cs typeface="NikoshBAN" panose="02000000000000000000" pitchFamily="2" charset="0"/>
            </a:endParaRPr>
          </a:p>
        </p:txBody>
      </p:sp>
      <p:sp>
        <p:nvSpPr>
          <p:cNvPr id="17" name="TextBox 16">
            <a:extLst>
              <a:ext uri="{FF2B5EF4-FFF2-40B4-BE49-F238E27FC236}">
                <a16:creationId xmlns:a16="http://schemas.microsoft.com/office/drawing/2014/main" id="{EB660A21-BDA8-4588-A17B-D9659FBF8B81}"/>
              </a:ext>
            </a:extLst>
          </p:cNvPr>
          <p:cNvSpPr txBox="1"/>
          <p:nvPr/>
        </p:nvSpPr>
        <p:spPr>
          <a:xfrm>
            <a:off x="615387" y="5258385"/>
            <a:ext cx="8984193" cy="477054"/>
          </a:xfrm>
          <a:prstGeom prst="rect">
            <a:avLst/>
          </a:prstGeom>
          <a:noFill/>
        </p:spPr>
        <p:txBody>
          <a:bodyPr wrap="square">
            <a:spAutoFit/>
          </a:bodyPr>
          <a:lstStyle/>
          <a:p>
            <a:r>
              <a:rPr lang="en-US" sz="2500" dirty="0">
                <a:latin typeface="NikoshBAN" panose="02000000000000000000" pitchFamily="2" charset="0"/>
                <a:cs typeface="NikoshBAN" panose="02000000000000000000" pitchFamily="2" charset="0"/>
              </a:rPr>
              <a:t>d. </a:t>
            </a:r>
            <a:r>
              <a:rPr lang="as-IN" dirty="0"/>
              <a:t>১৯৯৯ </a:t>
            </a:r>
            <a:endParaRPr lang="en-US" sz="25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136160FB-D0F0-C19A-8782-5F71DDA734FF}"/>
              </a:ext>
            </a:extLst>
          </p:cNvPr>
          <p:cNvSpPr txBox="1"/>
          <p:nvPr/>
        </p:nvSpPr>
        <p:spPr>
          <a:xfrm>
            <a:off x="307693" y="1039779"/>
            <a:ext cx="11729136" cy="553998"/>
          </a:xfrm>
          <a:prstGeom prst="rect">
            <a:avLst/>
          </a:prstGeom>
          <a:noFill/>
        </p:spPr>
        <p:txBody>
          <a:bodyPr wrap="square" rtlCol="0">
            <a:spAutoFit/>
          </a:bodyPr>
          <a:lstStyle/>
          <a:p>
            <a:r>
              <a:rPr lang="en-US" sz="3000" b="1" dirty="0" smtClean="0">
                <a:solidFill>
                  <a:srgbClr val="002060"/>
                </a:solidFill>
                <a:latin typeface="NikoshBAN" panose="02000000000000000000" pitchFamily="2" charset="0"/>
                <a:cs typeface="NikoshBAN" panose="02000000000000000000" pitchFamily="2" charset="0"/>
              </a:rPr>
              <a:t>৩। </a:t>
            </a:r>
            <a:r>
              <a:rPr lang="as-IN" sz="3000" b="1" dirty="0">
                <a:solidFill>
                  <a:srgbClr val="002060"/>
                </a:solidFill>
                <a:latin typeface="NikoshBAN" panose="02000000000000000000" pitchFamily="2" charset="0"/>
                <a:cs typeface="NikoshBAN" panose="02000000000000000000" pitchFamily="2" charset="0"/>
              </a:rPr>
              <a:t>অংশীদারি চুক্তির অবর্তমানে একজন অংশীদার নিচের </a:t>
            </a:r>
            <a:r>
              <a:rPr lang="as-IN" sz="3000" b="1" dirty="0" smtClean="0">
                <a:solidFill>
                  <a:srgbClr val="002060"/>
                </a:solidFill>
                <a:latin typeface="NikoshBAN" panose="02000000000000000000" pitchFamily="2" charset="0"/>
                <a:cs typeface="NikoshBAN" panose="02000000000000000000" pitchFamily="2" charset="0"/>
              </a:rPr>
              <a:t>কোনটি </a:t>
            </a:r>
            <a:r>
              <a:rPr lang="as-IN" sz="3000" b="1" dirty="0">
                <a:solidFill>
                  <a:srgbClr val="002060"/>
                </a:solidFill>
                <a:latin typeface="NikoshBAN" panose="02000000000000000000" pitchFamily="2" charset="0"/>
                <a:cs typeface="NikoshBAN" panose="02000000000000000000" pitchFamily="2" charset="0"/>
              </a:rPr>
              <a:t>প্রাপ্য হবেন?</a:t>
            </a:r>
            <a:endParaRPr lang="en-US" sz="3000" b="1" dirty="0">
              <a:solidFill>
                <a:srgbClr val="002060"/>
              </a:solidFill>
              <a:latin typeface="NikoshBAN" panose="02000000000000000000" pitchFamily="2" charset="0"/>
              <a:cs typeface="NikoshBAN" panose="02000000000000000000" pitchFamily="2" charset="0"/>
            </a:endParaRPr>
          </a:p>
        </p:txBody>
      </p:sp>
      <p:pic>
        <p:nvPicPr>
          <p:cNvPr id="5" name="Graphic 4" descr="Badge Cross with solid fill">
            <a:extLst>
              <a:ext uri="{FF2B5EF4-FFF2-40B4-BE49-F238E27FC236}">
                <a16:creationId xmlns:a16="http://schemas.microsoft.com/office/drawing/2014/main" id="{275997B1-2FCF-52F2-39C5-4169D81573D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672025" y="1519411"/>
            <a:ext cx="638207" cy="638207"/>
          </a:xfrm>
          <a:prstGeom prst="rect">
            <a:avLst/>
          </a:prstGeom>
        </p:spPr>
      </p:pic>
      <p:pic>
        <p:nvPicPr>
          <p:cNvPr id="7" name="Graphic 6" descr="Badge Cross with solid fill">
            <a:extLst>
              <a:ext uri="{FF2B5EF4-FFF2-40B4-BE49-F238E27FC236}">
                <a16:creationId xmlns:a16="http://schemas.microsoft.com/office/drawing/2014/main" id="{66F3F8AE-4A28-A487-EF8E-1AD56180C3F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255441" y="1609177"/>
            <a:ext cx="638207" cy="638207"/>
          </a:xfrm>
          <a:prstGeom prst="rect">
            <a:avLst/>
          </a:prstGeom>
        </p:spPr>
      </p:pic>
      <p:pic>
        <p:nvPicPr>
          <p:cNvPr id="8" name="Graphic 7" descr="Badge Cross with solid fill">
            <a:extLst>
              <a:ext uri="{FF2B5EF4-FFF2-40B4-BE49-F238E27FC236}">
                <a16:creationId xmlns:a16="http://schemas.microsoft.com/office/drawing/2014/main" id="{71B1C07F-3708-8765-B6C0-1910C7DAC5B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275483" y="1613392"/>
            <a:ext cx="638207" cy="638207"/>
          </a:xfrm>
          <a:prstGeom prst="rect">
            <a:avLst/>
          </a:prstGeom>
        </p:spPr>
      </p:pic>
      <p:pic>
        <p:nvPicPr>
          <p:cNvPr id="11" name="Graphic 10" descr="Badge Tick1 with solid fill">
            <a:extLst>
              <a:ext uri="{FF2B5EF4-FFF2-40B4-BE49-F238E27FC236}">
                <a16:creationId xmlns:a16="http://schemas.microsoft.com/office/drawing/2014/main" id="{799B43E7-850C-7DE4-BE77-1CCF1F2B73C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256470" y="1607884"/>
            <a:ext cx="674225" cy="674225"/>
          </a:xfrm>
          <a:prstGeom prst="rect">
            <a:avLst/>
          </a:prstGeom>
        </p:spPr>
      </p:pic>
      <p:sp>
        <p:nvSpPr>
          <p:cNvPr id="13" name="TextBox 12">
            <a:extLst>
              <a:ext uri="{FF2B5EF4-FFF2-40B4-BE49-F238E27FC236}">
                <a16:creationId xmlns:a16="http://schemas.microsoft.com/office/drawing/2014/main" id="{DB2E897D-9672-E7BB-AD6B-90B04EB8A188}"/>
              </a:ext>
            </a:extLst>
          </p:cNvPr>
          <p:cNvSpPr txBox="1"/>
          <p:nvPr/>
        </p:nvSpPr>
        <p:spPr>
          <a:xfrm>
            <a:off x="6108963" y="1613557"/>
            <a:ext cx="2147507" cy="523220"/>
          </a:xfrm>
          <a:prstGeom prst="rect">
            <a:avLst/>
          </a:prstGeom>
          <a:noFill/>
        </p:spPr>
        <p:txBody>
          <a:bodyPr wrap="square">
            <a:spAutoFit/>
          </a:bodyPr>
          <a:lstStyle/>
          <a:p>
            <a:r>
              <a:rPr lang="en-US" sz="2500" dirty="0">
                <a:latin typeface="NikoshBAN" panose="02000000000000000000" pitchFamily="2" charset="0"/>
                <a:cs typeface="NikoshBAN" panose="02000000000000000000" pitchFamily="2" charset="0"/>
              </a:rPr>
              <a:t>c. </a:t>
            </a:r>
            <a:r>
              <a:rPr lang="as-IN" sz="2800" dirty="0">
                <a:latin typeface="NikoshBAN" panose="02000000000000000000" pitchFamily="2" charset="0"/>
                <a:cs typeface="NikoshBAN" panose="02000000000000000000" pitchFamily="2" charset="0"/>
              </a:rPr>
              <a:t>ঋণের সুদ</a:t>
            </a:r>
            <a:endParaRPr lang="en-US" sz="2800" dirty="0">
              <a:latin typeface="NikoshBAN" panose="02000000000000000000" pitchFamily="2" charset="0"/>
              <a:cs typeface="NikoshBAN" panose="02000000000000000000" pitchFamily="2" charset="0"/>
            </a:endParaRPr>
          </a:p>
        </p:txBody>
      </p:sp>
      <p:sp>
        <p:nvSpPr>
          <p:cNvPr id="18" name="TextBox 17">
            <a:extLst>
              <a:ext uri="{FF2B5EF4-FFF2-40B4-BE49-F238E27FC236}">
                <a16:creationId xmlns:a16="http://schemas.microsoft.com/office/drawing/2014/main" id="{B8023149-D727-DA0A-7FBD-6DB94BAAF1D6}"/>
              </a:ext>
            </a:extLst>
          </p:cNvPr>
          <p:cNvSpPr txBox="1"/>
          <p:nvPr/>
        </p:nvSpPr>
        <p:spPr>
          <a:xfrm>
            <a:off x="3000647" y="1611856"/>
            <a:ext cx="1607168" cy="523220"/>
          </a:xfrm>
          <a:prstGeom prst="rect">
            <a:avLst/>
          </a:prstGeom>
          <a:noFill/>
        </p:spPr>
        <p:txBody>
          <a:bodyPr wrap="square">
            <a:spAutoFit/>
          </a:bodyPr>
          <a:lstStyle/>
          <a:p>
            <a:r>
              <a:rPr lang="en-US" sz="2500" dirty="0">
                <a:latin typeface="NikoshBAN" panose="02000000000000000000" pitchFamily="2" charset="0"/>
                <a:cs typeface="NikoshBAN" panose="02000000000000000000" pitchFamily="2" charset="0"/>
              </a:rPr>
              <a:t>b. </a:t>
            </a:r>
            <a:r>
              <a:rPr lang="as-IN" sz="2800" dirty="0">
                <a:latin typeface="NikoshBAN" panose="02000000000000000000" pitchFamily="2" charset="0"/>
                <a:cs typeface="NikoshBAN" panose="02000000000000000000" pitchFamily="2" charset="0"/>
              </a:rPr>
              <a:t>বেতন</a:t>
            </a:r>
            <a:endParaRPr lang="en-US" sz="2800" dirty="0">
              <a:latin typeface="NikoshBAN" panose="02000000000000000000" pitchFamily="2" charset="0"/>
              <a:cs typeface="NikoshBAN" panose="02000000000000000000" pitchFamily="2" charset="0"/>
            </a:endParaRPr>
          </a:p>
        </p:txBody>
      </p:sp>
      <p:sp>
        <p:nvSpPr>
          <p:cNvPr id="19" name="TextBox 18">
            <a:extLst>
              <a:ext uri="{FF2B5EF4-FFF2-40B4-BE49-F238E27FC236}">
                <a16:creationId xmlns:a16="http://schemas.microsoft.com/office/drawing/2014/main" id="{E2D5302A-F97C-9D7D-083F-49C47DE9F1A0}"/>
              </a:ext>
            </a:extLst>
          </p:cNvPr>
          <p:cNvSpPr txBox="1"/>
          <p:nvPr/>
        </p:nvSpPr>
        <p:spPr>
          <a:xfrm>
            <a:off x="322355" y="1609266"/>
            <a:ext cx="1982615" cy="523220"/>
          </a:xfrm>
          <a:prstGeom prst="rect">
            <a:avLst/>
          </a:prstGeom>
          <a:noFill/>
        </p:spPr>
        <p:txBody>
          <a:bodyPr wrap="square">
            <a:spAutoFit/>
          </a:bodyPr>
          <a:lstStyle/>
          <a:p>
            <a:r>
              <a:rPr lang="en-US" sz="2500" dirty="0" smtClean="0">
                <a:latin typeface="NikoshBAN" panose="02000000000000000000" pitchFamily="2" charset="0"/>
                <a:cs typeface="NikoshBAN" panose="02000000000000000000" pitchFamily="2" charset="0"/>
              </a:rPr>
              <a:t>a</a:t>
            </a:r>
            <a:r>
              <a:rPr lang="en-US" sz="25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মূলধনের সুদ</a:t>
            </a:r>
          </a:p>
        </p:txBody>
      </p:sp>
      <p:sp>
        <p:nvSpPr>
          <p:cNvPr id="20" name="TextBox 19">
            <a:extLst>
              <a:ext uri="{FF2B5EF4-FFF2-40B4-BE49-F238E27FC236}">
                <a16:creationId xmlns:a16="http://schemas.microsoft.com/office/drawing/2014/main" id="{3E92B95D-B421-4036-4433-F7CCBD50063B}"/>
              </a:ext>
            </a:extLst>
          </p:cNvPr>
          <p:cNvSpPr txBox="1"/>
          <p:nvPr/>
        </p:nvSpPr>
        <p:spPr>
          <a:xfrm>
            <a:off x="9141561" y="1608806"/>
            <a:ext cx="2234130" cy="523220"/>
          </a:xfrm>
          <a:prstGeom prst="rect">
            <a:avLst/>
          </a:prstGeom>
          <a:noFill/>
        </p:spPr>
        <p:txBody>
          <a:bodyPr wrap="square">
            <a:spAutoFit/>
          </a:bodyPr>
          <a:lstStyle/>
          <a:p>
            <a:r>
              <a:rPr lang="en-US" sz="2500" dirty="0">
                <a:latin typeface="NikoshBAN" panose="02000000000000000000" pitchFamily="2" charset="0"/>
                <a:cs typeface="NikoshBAN" panose="02000000000000000000" pitchFamily="2" charset="0"/>
              </a:rPr>
              <a:t>d. </a:t>
            </a:r>
            <a:r>
              <a:rPr lang="as-IN" sz="2800" dirty="0">
                <a:latin typeface="NikoshBAN" panose="02000000000000000000" pitchFamily="2" charset="0"/>
                <a:cs typeface="NikoshBAN" panose="02000000000000000000" pitchFamily="2" charset="0"/>
              </a:rPr>
              <a:t>কমিশন</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831933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remove"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remove"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remove"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remove"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remove"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nextCondLst>
                <p:cond evt="onClick" delay="0">
                  <p:tgtEl>
                    <p:spTgt spid="13"/>
                  </p:tgtEl>
                </p:cond>
              </p:nextCondLst>
            </p:seq>
            <p:seq concurrent="1" nextAc="seek">
              <p:cTn id="32" restart="whenNotActive" fill="hold" evtFilter="cancelBubble" nodeType="interactiveSeq">
                <p:stCondLst>
                  <p:cond evt="onClick" delay="0">
                    <p:tgtEl>
                      <p:spTgt spid="18"/>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remove"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remove"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0"/>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remove"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childTnLst>
              </p:cTn>
              <p:nextCondLst>
                <p:cond evt="onClick" delay="0">
                  <p:tgtEl>
                    <p:spTgt spid="2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81600" y="1082987"/>
            <a:ext cx="5590032" cy="1044518"/>
          </a:xfrm>
          <a:prstGeom prst="rect">
            <a:avLst/>
          </a:prstGeom>
        </p:spPr>
        <p:txBody>
          <a:bodyPr wrap="square" lIns="120015" tIns="60008" rIns="120015" bIns="60008">
            <a:spAutoFit/>
          </a:bodyPr>
          <a:lstStyle/>
          <a:p>
            <a:r>
              <a:rPr lang="en-US" sz="2000" b="1" dirty="0" smtClean="0">
                <a:solidFill>
                  <a:srgbClr val="002060"/>
                </a:solidFill>
                <a:latin typeface="Times New Roman" panose="02020603050405020304" pitchFamily="18" charset="0"/>
                <a:cs typeface="Times New Roman" panose="02020603050405020304" pitchFamily="18" charset="0"/>
              </a:rPr>
              <a:t>Monoar Hossen Chowdhury</a:t>
            </a:r>
            <a:endParaRPr lang="en-US" sz="2000" b="1" dirty="0">
              <a:solidFill>
                <a:srgbClr val="002060"/>
              </a:solidFill>
              <a:latin typeface="Times New Roman" panose="02020603050405020304" pitchFamily="18" charset="0"/>
              <a:cs typeface="Times New Roman" panose="02020603050405020304" pitchFamily="18" charset="0"/>
            </a:endParaRPr>
          </a:p>
          <a:p>
            <a:r>
              <a:rPr lang="en-US" sz="2000" b="1" dirty="0" smtClean="0">
                <a:solidFill>
                  <a:srgbClr val="002060"/>
                </a:solidFill>
                <a:latin typeface="Times New Roman" panose="02020603050405020304" pitchFamily="18" charset="0"/>
                <a:cs typeface="Times New Roman" panose="02020603050405020304" pitchFamily="18" charset="0"/>
              </a:rPr>
              <a:t>	</a:t>
            </a:r>
            <a:r>
              <a:rPr lang="en-US" sz="1600" b="1" dirty="0" err="1" smtClean="0">
                <a:solidFill>
                  <a:srgbClr val="002060"/>
                </a:solidFill>
                <a:latin typeface="Times New Roman" panose="02020603050405020304" pitchFamily="18" charset="0"/>
                <a:cs typeface="Times New Roman" panose="02020603050405020304" pitchFamily="18" charset="0"/>
              </a:rPr>
              <a:t>M.Ed</a:t>
            </a:r>
            <a:r>
              <a:rPr lang="en-US" sz="1600" b="1" dirty="0" smtClean="0">
                <a:solidFill>
                  <a:srgbClr val="002060"/>
                </a:solidFill>
                <a:latin typeface="Times New Roman" panose="02020603050405020304" pitchFamily="18" charset="0"/>
                <a:cs typeface="Times New Roman" panose="02020603050405020304" pitchFamily="18" charset="0"/>
              </a:rPr>
              <a:t>, </a:t>
            </a:r>
            <a:r>
              <a:rPr lang="en-US" sz="1600" b="1" dirty="0" err="1" smtClean="0">
                <a:solidFill>
                  <a:srgbClr val="002060"/>
                </a:solidFill>
                <a:latin typeface="Times New Roman" panose="02020603050405020304" pitchFamily="18" charset="0"/>
                <a:cs typeface="Times New Roman" panose="02020603050405020304" pitchFamily="18" charset="0"/>
              </a:rPr>
              <a:t>B.Ed</a:t>
            </a:r>
            <a:r>
              <a:rPr lang="en-US" sz="1600" b="1" dirty="0">
                <a:solidFill>
                  <a:srgbClr val="002060"/>
                </a:solidFill>
                <a:latin typeface="Times New Roman" panose="02020603050405020304" pitchFamily="18" charset="0"/>
                <a:cs typeface="Times New Roman" panose="02020603050405020304" pitchFamily="18" charset="0"/>
              </a:rPr>
              <a:t>, M.B.S (Accounting), B.B.S (Honors</a:t>
            </a:r>
            <a:r>
              <a:rPr lang="en-US" sz="1600" b="1" dirty="0" smtClean="0">
                <a:solidFill>
                  <a:srgbClr val="002060"/>
                </a:solidFill>
                <a:latin typeface="Times New Roman" panose="02020603050405020304" pitchFamily="18" charset="0"/>
                <a:cs typeface="Times New Roman" panose="02020603050405020304" pitchFamily="18" charset="0"/>
              </a:rPr>
              <a:t>)</a:t>
            </a:r>
            <a:endParaRPr lang="en-US" sz="2000" b="1" dirty="0" smtClean="0">
              <a:solidFill>
                <a:srgbClr val="002060"/>
              </a:solidFill>
              <a:latin typeface="Times New Roman" panose="02020603050405020304" pitchFamily="18" charset="0"/>
              <a:cs typeface="Times New Roman" panose="02020603050405020304" pitchFamily="18" charset="0"/>
            </a:endParaRPr>
          </a:p>
          <a:p>
            <a:endParaRPr lang="en-US" sz="2000" b="1" dirty="0" smtClean="0">
              <a:solidFill>
                <a:srgbClr val="002060"/>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461" y="274320"/>
            <a:ext cx="3672851" cy="6308333"/>
          </a:xfrm>
          <a:prstGeom prst="rect">
            <a:avLst/>
          </a:prstGeom>
        </p:spPr>
      </p:pic>
      <p:grpSp>
        <p:nvGrpSpPr>
          <p:cNvPr id="9" name="Group 8"/>
          <p:cNvGrpSpPr/>
          <p:nvPr/>
        </p:nvGrpSpPr>
        <p:grpSpPr>
          <a:xfrm>
            <a:off x="5181600" y="2138462"/>
            <a:ext cx="4809744" cy="1477334"/>
            <a:chOff x="5181600" y="1818422"/>
            <a:chExt cx="4809744" cy="147733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818422"/>
              <a:ext cx="4809744" cy="1477334"/>
            </a:xfrm>
            <a:prstGeom prst="rect">
              <a:avLst/>
            </a:prstGeom>
          </p:spPr>
        </p:pic>
        <p:sp>
          <p:nvSpPr>
            <p:cNvPr id="15" name="Rectangle 14"/>
            <p:cNvSpPr/>
            <p:nvPr/>
          </p:nvSpPr>
          <p:spPr>
            <a:xfrm>
              <a:off x="5181600" y="2087517"/>
              <a:ext cx="4809744" cy="382798"/>
            </a:xfrm>
            <a:prstGeom prst="rect">
              <a:avLst/>
            </a:prstGeom>
          </p:spPr>
          <p:txBody>
            <a:bodyPr wrap="square" lIns="120015" tIns="60008" rIns="120015" bIns="60008">
              <a:spAutoFit/>
            </a:bodyPr>
            <a:lstStyle/>
            <a:p>
              <a:pPr>
                <a:buFont typeface="Arial" pitchFamily="34" charset="0"/>
                <a:buChar char="•"/>
              </a:pPr>
              <a:r>
                <a:rPr lang="en-US" sz="1700" b="1" dirty="0">
                  <a:solidFill>
                    <a:srgbClr val="002060"/>
                  </a:solidFill>
                  <a:latin typeface="Times New Roman" panose="02020603050405020304" pitchFamily="18" charset="0"/>
                  <a:cs typeface="Times New Roman" panose="02020603050405020304" pitchFamily="18" charset="0"/>
                </a:rPr>
                <a:t>ICT4E District Ambassador, Dhaka</a:t>
              </a:r>
              <a:r>
                <a:rPr lang="en-US" sz="1700" b="1" dirty="0" smtClean="0">
                  <a:solidFill>
                    <a:srgbClr val="002060"/>
                  </a:solidFill>
                  <a:latin typeface="Times New Roman" panose="02020603050405020304" pitchFamily="18" charset="0"/>
                  <a:cs typeface="Times New Roman" panose="02020603050405020304" pitchFamily="18" charset="0"/>
                </a:rPr>
                <a:t>.</a:t>
              </a:r>
              <a:endParaRPr lang="en-US" sz="1700" b="1" dirty="0">
                <a:solidFill>
                  <a:srgbClr val="002060"/>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5181600" y="3893421"/>
            <a:ext cx="6324600" cy="903262"/>
            <a:chOff x="5181600" y="3531424"/>
            <a:chExt cx="6324600" cy="903262"/>
          </a:xfrm>
        </p:grpSpPr>
        <p:sp>
          <p:nvSpPr>
            <p:cNvPr id="12" name="Rectangle 11"/>
            <p:cNvSpPr/>
            <p:nvPr/>
          </p:nvSpPr>
          <p:spPr>
            <a:xfrm>
              <a:off x="5181600" y="3620185"/>
              <a:ext cx="6324600" cy="675186"/>
            </a:xfrm>
            <a:prstGeom prst="rect">
              <a:avLst/>
            </a:prstGeom>
          </p:spPr>
          <p:txBody>
            <a:bodyPr wrap="square" lIns="120015" tIns="60008" rIns="120015" bIns="60008">
              <a:spAutoFit/>
            </a:bodyPr>
            <a:lstStyle/>
            <a:p>
              <a:pPr>
                <a:buFont typeface="Arial" pitchFamily="34" charset="0"/>
                <a:buChar char="•"/>
              </a:pPr>
              <a:r>
                <a:rPr lang="en-US" b="1" dirty="0" smtClean="0">
                  <a:solidFill>
                    <a:srgbClr val="002060"/>
                  </a:solidFill>
                </a:rPr>
                <a:t>Lecturer (Accounting</a:t>
              </a:r>
              <a:r>
                <a:rPr lang="en-US" b="1" dirty="0">
                  <a:solidFill>
                    <a:srgbClr val="002060"/>
                  </a:solidFill>
                </a:rPr>
                <a:t>)</a:t>
              </a:r>
            </a:p>
            <a:p>
              <a:r>
                <a:rPr lang="en-US" b="1" dirty="0" smtClean="0">
                  <a:solidFill>
                    <a:srgbClr val="002060"/>
                  </a:solidFill>
                </a:rPr>
                <a:t>Cambrian School </a:t>
              </a:r>
              <a:r>
                <a:rPr lang="en-US" b="1" dirty="0">
                  <a:solidFill>
                    <a:srgbClr val="002060"/>
                  </a:solidFill>
                </a:rPr>
                <a:t>&amp; </a:t>
              </a:r>
              <a:r>
                <a:rPr lang="en-US" b="1" dirty="0" smtClean="0">
                  <a:solidFill>
                    <a:srgbClr val="002060"/>
                  </a:solidFill>
                </a:rPr>
                <a:t>College</a:t>
              </a:r>
              <a:endParaRPr lang="en-US" b="1" dirty="0">
                <a:solidFill>
                  <a:srgbClr val="002060"/>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8130" y="3531424"/>
              <a:ext cx="903262" cy="903262"/>
            </a:xfrm>
            <a:prstGeom prst="rect">
              <a:avLst/>
            </a:prstGeom>
          </p:spPr>
        </p:pic>
      </p:grpSp>
      <p:grpSp>
        <p:nvGrpSpPr>
          <p:cNvPr id="8" name="Group 7"/>
          <p:cNvGrpSpPr/>
          <p:nvPr/>
        </p:nvGrpSpPr>
        <p:grpSpPr>
          <a:xfrm>
            <a:off x="5181600" y="4976911"/>
            <a:ext cx="6096000" cy="1197864"/>
            <a:chOff x="5181600" y="2207360"/>
            <a:chExt cx="6096000" cy="1197864"/>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76102" y="2207360"/>
              <a:ext cx="1074322" cy="1197864"/>
            </a:xfrm>
            <a:prstGeom prst="rect">
              <a:avLst/>
            </a:prstGeom>
          </p:spPr>
        </p:pic>
        <p:sp>
          <p:nvSpPr>
            <p:cNvPr id="7" name="Rectangle 6"/>
            <p:cNvSpPr/>
            <p:nvPr/>
          </p:nvSpPr>
          <p:spPr>
            <a:xfrm>
              <a:off x="5181600" y="2463499"/>
              <a:ext cx="6096000" cy="707886"/>
            </a:xfrm>
            <a:prstGeom prst="rect">
              <a:avLst/>
            </a:prstGeom>
          </p:spPr>
          <p:txBody>
            <a:bodyPr>
              <a:spAutoFit/>
            </a:bodyPr>
            <a:lstStyle/>
            <a:p>
              <a:pPr>
                <a:buFont typeface="Arial" pitchFamily="34" charset="0"/>
                <a:buChar char="•"/>
              </a:pPr>
              <a:r>
                <a:rPr lang="en-US" sz="2000" b="1" dirty="0" smtClean="0">
                  <a:solidFill>
                    <a:srgbClr val="002060"/>
                  </a:solidFill>
                  <a:latin typeface="Times New Roman" panose="02020603050405020304" pitchFamily="18" charset="0"/>
                  <a:cs typeface="Times New Roman" panose="02020603050405020304" pitchFamily="18" charset="0"/>
                </a:rPr>
                <a:t>Rover </a:t>
              </a:r>
              <a:r>
                <a:rPr lang="en-US" sz="2000" b="1" dirty="0">
                  <a:solidFill>
                    <a:srgbClr val="002060"/>
                  </a:solidFill>
                  <a:latin typeface="Times New Roman" panose="02020603050405020304" pitchFamily="18" charset="0"/>
                  <a:cs typeface="Times New Roman" panose="02020603050405020304" pitchFamily="18" charset="0"/>
                </a:rPr>
                <a:t>Scout </a:t>
              </a:r>
              <a:r>
                <a:rPr lang="en-US" sz="2000" b="1" dirty="0" smtClean="0">
                  <a:solidFill>
                    <a:srgbClr val="002060"/>
                  </a:solidFill>
                  <a:latin typeface="Times New Roman" panose="02020603050405020304" pitchFamily="18" charset="0"/>
                  <a:cs typeface="Times New Roman" panose="02020603050405020304" pitchFamily="18" charset="0"/>
                </a:rPr>
                <a:t>Leader </a:t>
              </a:r>
              <a:r>
                <a:rPr lang="en-US" sz="1600" b="1" dirty="0" smtClean="0">
                  <a:solidFill>
                    <a:srgbClr val="002060"/>
                  </a:solidFill>
                  <a:latin typeface="Times New Roman" panose="02020603050405020304" pitchFamily="18" charset="0"/>
                  <a:cs typeface="Times New Roman" panose="02020603050405020304" pitchFamily="18" charset="0"/>
                </a:rPr>
                <a:t>(</a:t>
              </a:r>
              <a:r>
                <a:rPr lang="en-US" sz="1600" b="1" dirty="0">
                  <a:solidFill>
                    <a:srgbClr val="002060"/>
                  </a:solidFill>
                  <a:latin typeface="Times New Roman" panose="02020603050405020304" pitchFamily="18" charset="0"/>
                  <a:cs typeface="Times New Roman" panose="02020603050405020304" pitchFamily="18" charset="0"/>
                </a:rPr>
                <a:t>BS ID: </a:t>
              </a:r>
              <a:r>
                <a:rPr lang="en-US" sz="1600" b="1" dirty="0" smtClean="0">
                  <a:solidFill>
                    <a:srgbClr val="002060"/>
                  </a:solidFill>
                  <a:latin typeface="Times New Roman" panose="02020603050405020304" pitchFamily="18" charset="0"/>
                  <a:cs typeface="Times New Roman" panose="02020603050405020304" pitchFamily="18" charset="0"/>
                </a:rPr>
                <a:t>AU1528)</a:t>
              </a:r>
              <a:endParaRPr lang="en-US" sz="1600" b="1" dirty="0">
                <a:solidFill>
                  <a:srgbClr val="002060"/>
                </a:solidFill>
                <a:latin typeface="Times New Roman" panose="02020603050405020304" pitchFamily="18" charset="0"/>
                <a:cs typeface="Times New Roman" panose="02020603050405020304" pitchFamily="18" charset="0"/>
              </a:endParaRPr>
            </a:p>
            <a:p>
              <a:r>
                <a:rPr lang="en-US" sz="2000" b="1" dirty="0">
                  <a:solidFill>
                    <a:srgbClr val="002060"/>
                  </a:solidFill>
                  <a:latin typeface="Times New Roman" panose="02020603050405020304" pitchFamily="18" charset="0"/>
                  <a:cs typeface="Times New Roman" panose="02020603050405020304" pitchFamily="18" charset="0"/>
                </a:rPr>
                <a:t>Troop21 Open Scout Group, Dhaka</a:t>
              </a:r>
            </a:p>
          </p:txBody>
        </p:sp>
      </p:grpSp>
    </p:spTree>
    <p:extLst>
      <p:ext uri="{BB962C8B-B14F-4D97-AF65-F5344CB8AC3E}">
        <p14:creationId xmlns:p14="http://schemas.microsoft.com/office/powerpoint/2010/main" val="428345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5784D1-8ED4-4CD7-AA19-B666A98F14E2}"/>
              </a:ext>
            </a:extLst>
          </p:cNvPr>
          <p:cNvSpPr txBox="1"/>
          <p:nvPr/>
        </p:nvSpPr>
        <p:spPr>
          <a:xfrm>
            <a:off x="3728603" y="126925"/>
            <a:ext cx="4757195" cy="553998"/>
          </a:xfrm>
          <a:prstGeom prst="rect">
            <a:avLst/>
          </a:prstGeom>
          <a:noFill/>
        </p:spPr>
        <p:txBody>
          <a:bodyPr wrap="square" rtlCol="0">
            <a:spAutoFit/>
          </a:bodyPr>
          <a:lstStyle/>
          <a:p>
            <a:pPr algn="ctr"/>
            <a:r>
              <a:rPr lang="en-US" sz="3000" b="1" dirty="0">
                <a:latin typeface="Times New Roman" panose="02020603050405020304" pitchFamily="18" charset="0"/>
                <a:cs typeface="Times New Roman" panose="02020603050405020304" pitchFamily="18" charset="0"/>
              </a:rPr>
              <a:t>Assessment</a:t>
            </a:r>
          </a:p>
        </p:txBody>
      </p:sp>
      <p:sp>
        <p:nvSpPr>
          <p:cNvPr id="35" name="TextBox 34">
            <a:extLst>
              <a:ext uri="{FF2B5EF4-FFF2-40B4-BE49-F238E27FC236}">
                <a16:creationId xmlns:a16="http://schemas.microsoft.com/office/drawing/2014/main" id="{14A1E80C-EAB1-1ECD-689C-67CFA23BC201}"/>
              </a:ext>
            </a:extLst>
          </p:cNvPr>
          <p:cNvSpPr txBox="1"/>
          <p:nvPr/>
        </p:nvSpPr>
        <p:spPr>
          <a:xfrm>
            <a:off x="606773" y="531603"/>
            <a:ext cx="10885980" cy="477054"/>
          </a:xfrm>
          <a:prstGeom prst="rect">
            <a:avLst/>
          </a:prstGeom>
          <a:noFill/>
        </p:spPr>
        <p:txBody>
          <a:bodyPr wrap="square">
            <a:spAutoFit/>
          </a:bodyPr>
          <a:lstStyle/>
          <a:p>
            <a:r>
              <a:rPr lang="en-US" sz="2500" dirty="0">
                <a:latin typeface="Times New Roman" panose="02020603050405020304" pitchFamily="18" charset="0"/>
                <a:cs typeface="Times New Roman" panose="02020603050405020304" pitchFamily="18" charset="0"/>
              </a:rPr>
              <a:t>Considering the following information answer questions nos</a:t>
            </a:r>
            <a:r>
              <a:rPr lang="en-US" sz="2500" dirty="0" smtClean="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rPr>
              <a:t>5</a:t>
            </a:r>
            <a:r>
              <a:rPr lang="en-US" sz="2500" dirty="0" smtClean="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rPr>
              <a:t>&amp; </a:t>
            </a:r>
            <a:r>
              <a:rPr lang="en-US" sz="2500" dirty="0" smtClean="0">
                <a:latin typeface="Times New Roman" panose="02020603050405020304" pitchFamily="18" charset="0"/>
                <a:cs typeface="Times New Roman" panose="02020603050405020304" pitchFamily="18" charset="0"/>
              </a:rPr>
              <a:t>6:</a:t>
            </a:r>
            <a:endParaRPr lang="en-US" sz="25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13DF0C0A-589C-21F3-6EAB-55E2A55402BD}"/>
              </a:ext>
            </a:extLst>
          </p:cNvPr>
          <p:cNvSpPr txBox="1"/>
          <p:nvPr/>
        </p:nvSpPr>
        <p:spPr>
          <a:xfrm>
            <a:off x="304800" y="997848"/>
            <a:ext cx="11618259" cy="1815882"/>
          </a:xfrm>
          <a:prstGeom prst="rect">
            <a:avLst/>
          </a:prstGeom>
          <a:noFill/>
        </p:spPr>
        <p:txBody>
          <a:bodyPr wrap="square">
            <a:spAutoFit/>
          </a:bodyPr>
          <a:lstStyle/>
          <a:p>
            <a:pPr algn="just"/>
            <a:r>
              <a:rPr lang="as-IN" sz="2800" dirty="0">
                <a:latin typeface="Times New Roman" panose="02020603050405020304" pitchFamily="18" charset="0"/>
                <a:cs typeface="Times New Roman" panose="02020603050405020304" pitchFamily="18" charset="0"/>
              </a:rPr>
              <a:t>ক, খ ও গ একটি অংশীদারি কারবারের তিনজন অংশীদার। তারা কারবারের লাভ-লোকসান ১/২, ১/৩, ১/৬ অনুপাতে ভাগ করে নেয় । ক গ-কে এককভাবে নিশ্চয়তা প্রদান করে যে, সে লাভের অংশ বাবদ কমপক্ষে ২৫,০০০ টাকা পাবে। বছর শেষে কারবারের লাভের পরিমাণ দাঁড়ায় ১,২০,০০০ টাকা</a:t>
            </a:r>
          </a:p>
        </p:txBody>
      </p:sp>
      <p:sp>
        <p:nvSpPr>
          <p:cNvPr id="38" name="TextBox 37">
            <a:extLst>
              <a:ext uri="{FF2B5EF4-FFF2-40B4-BE49-F238E27FC236}">
                <a16:creationId xmlns:a16="http://schemas.microsoft.com/office/drawing/2014/main" id="{7B281E77-ED3F-2657-28C8-61BAF33FC525}"/>
              </a:ext>
            </a:extLst>
          </p:cNvPr>
          <p:cNvSpPr txBox="1"/>
          <p:nvPr/>
        </p:nvSpPr>
        <p:spPr>
          <a:xfrm>
            <a:off x="304800" y="2917797"/>
            <a:ext cx="11594768" cy="553998"/>
          </a:xfrm>
          <a:prstGeom prst="rect">
            <a:avLst/>
          </a:prstGeom>
          <a:noFill/>
        </p:spPr>
        <p:txBody>
          <a:bodyPr wrap="square" rtlCol="0">
            <a:spAutoFit/>
          </a:bodyPr>
          <a:lstStyle/>
          <a:p>
            <a:r>
              <a:rPr lang="en-US" sz="3000" b="1" dirty="0">
                <a:solidFill>
                  <a:srgbClr val="002060"/>
                </a:solidFill>
                <a:latin typeface="NikoshBAN" panose="02000000000000000000" pitchFamily="2" charset="0"/>
                <a:cs typeface="NikoshBAN" panose="02000000000000000000" pitchFamily="2" charset="0"/>
              </a:rPr>
              <a:t>৫</a:t>
            </a:r>
            <a:r>
              <a:rPr lang="en-US" sz="3000" b="1" dirty="0" smtClean="0">
                <a:solidFill>
                  <a:srgbClr val="002060"/>
                </a:solidFill>
                <a:latin typeface="Times New Roman" panose="02020603050405020304" pitchFamily="18" charset="0"/>
                <a:cs typeface="Times New Roman" panose="02020603050405020304" pitchFamily="18" charset="0"/>
              </a:rPr>
              <a:t>. </a:t>
            </a:r>
            <a:r>
              <a:rPr lang="as-IN" sz="3000" b="1" dirty="0">
                <a:solidFill>
                  <a:srgbClr val="002060"/>
                </a:solidFill>
                <a:latin typeface="NikoshBAN" panose="02000000000000000000" pitchFamily="2" charset="0"/>
                <a:cs typeface="NikoshBAN" panose="02000000000000000000" pitchFamily="2" charset="0"/>
              </a:rPr>
              <a:t>খ লাভের অংশ বাবদ কত টাকা পাবে?</a:t>
            </a:r>
            <a:endParaRPr lang="en-US" sz="3000" b="1" dirty="0">
              <a:solidFill>
                <a:srgbClr val="002060"/>
              </a:solidFill>
              <a:latin typeface="NikoshBAN" panose="02000000000000000000" pitchFamily="2" charset="0"/>
              <a:cs typeface="NikoshBAN" panose="02000000000000000000" pitchFamily="2" charset="0"/>
            </a:endParaRPr>
          </a:p>
        </p:txBody>
      </p:sp>
      <p:pic>
        <p:nvPicPr>
          <p:cNvPr id="39" name="Graphic 38" descr="Badge Cross with solid fill">
            <a:extLst>
              <a:ext uri="{FF2B5EF4-FFF2-40B4-BE49-F238E27FC236}">
                <a16:creationId xmlns:a16="http://schemas.microsoft.com/office/drawing/2014/main" id="{23A7A8BD-0A30-9385-4219-9DEB6BA36EF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143917" y="3603873"/>
            <a:ext cx="638207" cy="638207"/>
          </a:xfrm>
          <a:prstGeom prst="rect">
            <a:avLst/>
          </a:prstGeom>
        </p:spPr>
      </p:pic>
      <p:pic>
        <p:nvPicPr>
          <p:cNvPr id="40" name="Graphic 39" descr="Badge Cross with solid fill">
            <a:extLst>
              <a:ext uri="{FF2B5EF4-FFF2-40B4-BE49-F238E27FC236}">
                <a16:creationId xmlns:a16="http://schemas.microsoft.com/office/drawing/2014/main" id="{5339DF6C-1340-096B-668F-D564EAAD54B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569180" y="3756927"/>
            <a:ext cx="638207" cy="638207"/>
          </a:xfrm>
          <a:prstGeom prst="rect">
            <a:avLst/>
          </a:prstGeom>
        </p:spPr>
      </p:pic>
      <p:pic>
        <p:nvPicPr>
          <p:cNvPr id="41" name="Graphic 40" descr="Badge Cross with solid fill">
            <a:extLst>
              <a:ext uri="{FF2B5EF4-FFF2-40B4-BE49-F238E27FC236}">
                <a16:creationId xmlns:a16="http://schemas.microsoft.com/office/drawing/2014/main" id="{532C131C-03F6-8E4E-7752-755FA120F8D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923194" y="3704195"/>
            <a:ext cx="638207" cy="638207"/>
          </a:xfrm>
          <a:prstGeom prst="rect">
            <a:avLst/>
          </a:prstGeom>
        </p:spPr>
      </p:pic>
      <p:pic>
        <p:nvPicPr>
          <p:cNvPr id="42" name="Graphic 41" descr="Badge Tick1 with solid fill">
            <a:extLst>
              <a:ext uri="{FF2B5EF4-FFF2-40B4-BE49-F238E27FC236}">
                <a16:creationId xmlns:a16="http://schemas.microsoft.com/office/drawing/2014/main" id="{A41491BD-E4EF-95DA-8BA5-AF4FA555356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228178" y="3638368"/>
            <a:ext cx="674225" cy="674225"/>
          </a:xfrm>
          <a:prstGeom prst="rect">
            <a:avLst/>
          </a:prstGeom>
        </p:spPr>
      </p:pic>
      <p:sp>
        <p:nvSpPr>
          <p:cNvPr id="43" name="TextBox 42">
            <a:extLst>
              <a:ext uri="{FF2B5EF4-FFF2-40B4-BE49-F238E27FC236}">
                <a16:creationId xmlns:a16="http://schemas.microsoft.com/office/drawing/2014/main" id="{6533715B-47C0-FE0A-980D-C293AF13CACE}"/>
              </a:ext>
            </a:extLst>
          </p:cNvPr>
          <p:cNvSpPr txBox="1"/>
          <p:nvPr/>
        </p:nvSpPr>
        <p:spPr>
          <a:xfrm>
            <a:off x="3380066" y="3757179"/>
            <a:ext cx="1849556" cy="477054"/>
          </a:xfrm>
          <a:prstGeom prst="rect">
            <a:avLst/>
          </a:prstGeom>
          <a:noFill/>
        </p:spPr>
        <p:txBody>
          <a:bodyPr wrap="square">
            <a:spAutoFit/>
          </a:bodyPr>
          <a:lstStyle/>
          <a:p>
            <a:r>
              <a:rPr lang="en-US" sz="2500" dirty="0">
                <a:latin typeface="Times New Roman" panose="02020603050405020304" pitchFamily="18" charset="0"/>
                <a:cs typeface="Times New Roman" panose="02020603050405020304" pitchFamily="18" charset="0"/>
              </a:rPr>
              <a:t>b.</a:t>
            </a:r>
            <a:r>
              <a:rPr lang="en-US" sz="2500" dirty="0">
                <a:latin typeface="NikoshBAN" panose="02000000000000000000" pitchFamily="2" charset="0"/>
                <a:cs typeface="NikoshBAN" panose="02000000000000000000" pitchFamily="2" charset="0"/>
              </a:rPr>
              <a:t> </a:t>
            </a:r>
            <a:r>
              <a:rPr lang="as-IN" sz="2500" dirty="0">
                <a:latin typeface="NikoshBAN" panose="02000000000000000000" pitchFamily="2" charset="0"/>
                <a:cs typeface="NikoshBAN" panose="02000000000000000000" pitchFamily="2" charset="0"/>
              </a:rPr>
              <a:t>৪০,০০০ টাকা</a:t>
            </a:r>
            <a:endParaRPr lang="en-US" sz="2500" dirty="0">
              <a:latin typeface="NikoshBAN" panose="02000000000000000000" pitchFamily="2" charset="0"/>
              <a:cs typeface="NikoshBAN" panose="02000000000000000000" pitchFamily="2" charset="0"/>
            </a:endParaRPr>
          </a:p>
        </p:txBody>
      </p:sp>
      <p:sp>
        <p:nvSpPr>
          <p:cNvPr id="44" name="TextBox 43">
            <a:extLst>
              <a:ext uri="{FF2B5EF4-FFF2-40B4-BE49-F238E27FC236}">
                <a16:creationId xmlns:a16="http://schemas.microsoft.com/office/drawing/2014/main" id="{A34D1DAD-B655-52F6-4376-86CF1EB84AAF}"/>
              </a:ext>
            </a:extLst>
          </p:cNvPr>
          <p:cNvSpPr txBox="1"/>
          <p:nvPr/>
        </p:nvSpPr>
        <p:spPr>
          <a:xfrm>
            <a:off x="8865677" y="3710765"/>
            <a:ext cx="2135870" cy="477054"/>
          </a:xfrm>
          <a:prstGeom prst="rect">
            <a:avLst/>
          </a:prstGeom>
          <a:noFill/>
        </p:spPr>
        <p:txBody>
          <a:bodyPr wrap="square">
            <a:spAutoFit/>
          </a:bodyPr>
          <a:lstStyle/>
          <a:p>
            <a:r>
              <a:rPr lang="en-US" sz="2500" dirty="0">
                <a:latin typeface="Times New Roman" panose="02020603050405020304" pitchFamily="18" charset="0"/>
                <a:cs typeface="Times New Roman" panose="02020603050405020304" pitchFamily="18" charset="0"/>
              </a:rPr>
              <a:t>d. </a:t>
            </a:r>
            <a:r>
              <a:rPr lang="as-IN" sz="2500" dirty="0">
                <a:latin typeface="NikoshBAN" panose="02000000000000000000" pitchFamily="2" charset="0"/>
                <a:cs typeface="NikoshBAN" panose="02000000000000000000" pitchFamily="2" charset="0"/>
              </a:rPr>
              <a:t>৬৬,০০০ টাকা</a:t>
            </a:r>
            <a:endParaRPr lang="en-US" sz="2500" dirty="0">
              <a:latin typeface="NikoshBAN" panose="02000000000000000000" pitchFamily="2" charset="0"/>
              <a:cs typeface="NikoshBAN" panose="02000000000000000000" pitchFamily="2" charset="0"/>
            </a:endParaRPr>
          </a:p>
        </p:txBody>
      </p:sp>
      <p:sp>
        <p:nvSpPr>
          <p:cNvPr id="45" name="TextBox 44">
            <a:extLst>
              <a:ext uri="{FF2B5EF4-FFF2-40B4-BE49-F238E27FC236}">
                <a16:creationId xmlns:a16="http://schemas.microsoft.com/office/drawing/2014/main" id="{FB12A8C4-B224-672A-A342-E3603FB8A4B7}"/>
              </a:ext>
            </a:extLst>
          </p:cNvPr>
          <p:cNvSpPr txBox="1"/>
          <p:nvPr/>
        </p:nvSpPr>
        <p:spPr>
          <a:xfrm>
            <a:off x="332343" y="3839469"/>
            <a:ext cx="1849554" cy="477054"/>
          </a:xfrm>
          <a:prstGeom prst="rect">
            <a:avLst/>
          </a:prstGeom>
          <a:noFill/>
        </p:spPr>
        <p:txBody>
          <a:bodyPr wrap="square">
            <a:spAutoFit/>
          </a:bodyPr>
          <a:lstStyle/>
          <a:p>
            <a:r>
              <a:rPr lang="en-US" sz="2500" dirty="0">
                <a:latin typeface="Times New Roman" panose="02020603050405020304" pitchFamily="18" charset="0"/>
                <a:cs typeface="Times New Roman" panose="02020603050405020304" pitchFamily="18" charset="0"/>
              </a:rPr>
              <a:t>a. </a:t>
            </a:r>
            <a:r>
              <a:rPr lang="as-IN" sz="2500" dirty="0">
                <a:latin typeface="NikoshBAN" panose="02000000000000000000" pitchFamily="2" charset="0"/>
                <a:cs typeface="NikoshBAN" panose="02000000000000000000" pitchFamily="2" charset="0"/>
              </a:rPr>
              <a:t>৫৫,০০০ টাকা</a:t>
            </a:r>
            <a:endParaRPr lang="en-US" sz="2500" dirty="0">
              <a:latin typeface="NikoshBAN" panose="02000000000000000000" pitchFamily="2" charset="0"/>
              <a:cs typeface="NikoshBAN" panose="02000000000000000000" pitchFamily="2" charset="0"/>
            </a:endParaRPr>
          </a:p>
        </p:txBody>
      </p:sp>
      <p:sp>
        <p:nvSpPr>
          <p:cNvPr id="46" name="TextBox 45">
            <a:extLst>
              <a:ext uri="{FF2B5EF4-FFF2-40B4-BE49-F238E27FC236}">
                <a16:creationId xmlns:a16="http://schemas.microsoft.com/office/drawing/2014/main" id="{4DBF42CE-13D0-AC24-360E-1EFBAD392CB9}"/>
              </a:ext>
            </a:extLst>
          </p:cNvPr>
          <p:cNvSpPr txBox="1"/>
          <p:nvPr/>
        </p:nvSpPr>
        <p:spPr>
          <a:xfrm>
            <a:off x="6069982" y="3768637"/>
            <a:ext cx="1947472" cy="477054"/>
          </a:xfrm>
          <a:prstGeom prst="rect">
            <a:avLst/>
          </a:prstGeom>
          <a:noFill/>
        </p:spPr>
        <p:txBody>
          <a:bodyPr wrap="square">
            <a:spAutoFit/>
          </a:bodyPr>
          <a:lstStyle/>
          <a:p>
            <a:r>
              <a:rPr lang="en-US" sz="2500" dirty="0">
                <a:latin typeface="Times New Roman" panose="02020603050405020304" pitchFamily="18" charset="0"/>
                <a:cs typeface="Times New Roman" panose="02020603050405020304" pitchFamily="18" charset="0"/>
              </a:rPr>
              <a:t>c. </a:t>
            </a:r>
            <a:r>
              <a:rPr lang="en-US" sz="2500" dirty="0" smtClean="0">
                <a:latin typeface="NikoshBAN" panose="02000000000000000000" pitchFamily="2" charset="0"/>
                <a:cs typeface="NikoshBAN" panose="02000000000000000000" pitchFamily="2" charset="0"/>
              </a:rPr>
              <a:t>৫৮</a:t>
            </a:r>
            <a:r>
              <a:rPr lang="as-IN" sz="2500" dirty="0" smtClean="0">
                <a:latin typeface="NikoshBAN" panose="02000000000000000000" pitchFamily="2" charset="0"/>
                <a:cs typeface="NikoshBAN" panose="02000000000000000000" pitchFamily="2" charset="0"/>
              </a:rPr>
              <a:t>,০০০ </a:t>
            </a:r>
            <a:r>
              <a:rPr lang="as-IN" sz="2500" dirty="0">
                <a:latin typeface="NikoshBAN" panose="02000000000000000000" pitchFamily="2" charset="0"/>
                <a:cs typeface="NikoshBAN" panose="02000000000000000000" pitchFamily="2" charset="0"/>
              </a:rPr>
              <a:t>টাকা</a:t>
            </a:r>
            <a:endParaRPr lang="en-US" sz="2500" dirty="0">
              <a:latin typeface="NikoshBAN" panose="02000000000000000000" pitchFamily="2" charset="0"/>
              <a:cs typeface="NikoshBAN" panose="02000000000000000000" pitchFamily="2" charset="0"/>
            </a:endParaRPr>
          </a:p>
        </p:txBody>
      </p:sp>
      <p:sp>
        <p:nvSpPr>
          <p:cNvPr id="47" name="TextBox 46">
            <a:extLst>
              <a:ext uri="{FF2B5EF4-FFF2-40B4-BE49-F238E27FC236}">
                <a16:creationId xmlns:a16="http://schemas.microsoft.com/office/drawing/2014/main" id="{773AEF00-2D77-A9AD-1832-6155F1FD1819}"/>
              </a:ext>
            </a:extLst>
          </p:cNvPr>
          <p:cNvSpPr txBox="1"/>
          <p:nvPr/>
        </p:nvSpPr>
        <p:spPr>
          <a:xfrm>
            <a:off x="304800" y="5034439"/>
            <a:ext cx="11100363" cy="553998"/>
          </a:xfrm>
          <a:prstGeom prst="rect">
            <a:avLst/>
          </a:prstGeom>
          <a:noFill/>
        </p:spPr>
        <p:txBody>
          <a:bodyPr wrap="square" rtlCol="0">
            <a:spAutoFit/>
          </a:bodyPr>
          <a:lstStyle/>
          <a:p>
            <a:r>
              <a:rPr lang="en-US" sz="3000" b="1" dirty="0">
                <a:solidFill>
                  <a:srgbClr val="002060"/>
                </a:solidFill>
                <a:latin typeface="NikoshBAN" panose="02000000000000000000" pitchFamily="2" charset="0"/>
                <a:cs typeface="NikoshBAN" panose="02000000000000000000" pitchFamily="2" charset="0"/>
              </a:rPr>
              <a:t>৬</a:t>
            </a:r>
            <a:r>
              <a:rPr lang="en-US" sz="3000" b="1" dirty="0" smtClean="0">
                <a:solidFill>
                  <a:srgbClr val="002060"/>
                </a:solidFill>
                <a:latin typeface="Times New Roman" panose="02020603050405020304" pitchFamily="18" charset="0"/>
                <a:cs typeface="Times New Roman" panose="02020603050405020304" pitchFamily="18" charset="0"/>
              </a:rPr>
              <a:t>. </a:t>
            </a:r>
            <a:r>
              <a:rPr lang="as-IN" sz="3000" b="1" dirty="0">
                <a:solidFill>
                  <a:srgbClr val="002060"/>
                </a:solidFill>
                <a:latin typeface="NikoshBAN" panose="02000000000000000000" pitchFamily="2" charset="0"/>
                <a:cs typeface="NikoshBAN" panose="02000000000000000000" pitchFamily="2" charset="0"/>
              </a:rPr>
              <a:t>লাভের নিশ্চয়তা ঠিক রাখতে 'ক' ব্যক্তিগতভাবে </a:t>
            </a:r>
            <a:r>
              <a:rPr lang="as-IN" sz="3000" b="1" dirty="0" smtClean="0">
                <a:solidFill>
                  <a:srgbClr val="002060"/>
                </a:solidFill>
                <a:latin typeface="NikoshBAN" panose="02000000000000000000" pitchFamily="2" charset="0"/>
                <a:cs typeface="NikoshBAN" panose="02000000000000000000" pitchFamily="2" charset="0"/>
              </a:rPr>
              <a:t>গ-কে</a:t>
            </a:r>
            <a:r>
              <a:rPr lang="en-US" sz="3000" b="1" dirty="0" smtClean="0">
                <a:solidFill>
                  <a:srgbClr val="002060"/>
                </a:solidFill>
                <a:latin typeface="NikoshBAN" panose="02000000000000000000" pitchFamily="2" charset="0"/>
                <a:cs typeface="NikoshBAN" panose="02000000000000000000" pitchFamily="2" charset="0"/>
              </a:rPr>
              <a:t> </a:t>
            </a:r>
            <a:r>
              <a:rPr lang="as-IN" sz="3000" b="1" dirty="0">
                <a:solidFill>
                  <a:srgbClr val="002060"/>
                </a:solidFill>
                <a:latin typeface="NikoshBAN" panose="02000000000000000000" pitchFamily="2" charset="0"/>
                <a:cs typeface="NikoshBAN" panose="02000000000000000000" pitchFamily="2" charset="0"/>
              </a:rPr>
              <a:t>কত টাকা প্রদান করবে?</a:t>
            </a:r>
            <a:endParaRPr lang="en-US" sz="3000" b="1" dirty="0">
              <a:solidFill>
                <a:srgbClr val="002060"/>
              </a:solidFill>
              <a:latin typeface="NikoshBAN" panose="02000000000000000000" pitchFamily="2" charset="0"/>
              <a:cs typeface="NikoshBAN" panose="02000000000000000000" pitchFamily="2" charset="0"/>
            </a:endParaRPr>
          </a:p>
        </p:txBody>
      </p:sp>
      <p:pic>
        <p:nvPicPr>
          <p:cNvPr id="48" name="Graphic 47" descr="Badge Cross with solid fill">
            <a:extLst>
              <a:ext uri="{FF2B5EF4-FFF2-40B4-BE49-F238E27FC236}">
                <a16:creationId xmlns:a16="http://schemas.microsoft.com/office/drawing/2014/main" id="{E8E07ADB-DF17-35AB-BD10-A25340FC83C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261361" y="5537061"/>
            <a:ext cx="638207" cy="638207"/>
          </a:xfrm>
          <a:prstGeom prst="rect">
            <a:avLst/>
          </a:prstGeom>
        </p:spPr>
      </p:pic>
      <p:pic>
        <p:nvPicPr>
          <p:cNvPr id="49" name="Graphic 48" descr="Badge Cross with solid fill">
            <a:extLst>
              <a:ext uri="{FF2B5EF4-FFF2-40B4-BE49-F238E27FC236}">
                <a16:creationId xmlns:a16="http://schemas.microsoft.com/office/drawing/2014/main" id="{9AC1D1DE-71E5-776A-7534-A0B7168DA63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640780" y="5621087"/>
            <a:ext cx="638207" cy="638207"/>
          </a:xfrm>
          <a:prstGeom prst="rect">
            <a:avLst/>
          </a:prstGeom>
        </p:spPr>
      </p:pic>
      <p:pic>
        <p:nvPicPr>
          <p:cNvPr id="50" name="Graphic 49" descr="Badge Cross with solid fill">
            <a:extLst>
              <a:ext uri="{FF2B5EF4-FFF2-40B4-BE49-F238E27FC236}">
                <a16:creationId xmlns:a16="http://schemas.microsoft.com/office/drawing/2014/main" id="{8A2A6B6F-3095-4A26-6346-B207BEB1FAC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043308" y="5604393"/>
            <a:ext cx="638207" cy="638207"/>
          </a:xfrm>
          <a:prstGeom prst="rect">
            <a:avLst/>
          </a:prstGeom>
        </p:spPr>
      </p:pic>
      <p:pic>
        <p:nvPicPr>
          <p:cNvPr id="51" name="Graphic 50" descr="Badge Tick1 with solid fill">
            <a:extLst>
              <a:ext uri="{FF2B5EF4-FFF2-40B4-BE49-F238E27FC236}">
                <a16:creationId xmlns:a16="http://schemas.microsoft.com/office/drawing/2014/main" id="{0DFF1157-D677-3E00-FB8E-5485FE2C5C4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908690" y="5599964"/>
            <a:ext cx="674225" cy="674225"/>
          </a:xfrm>
          <a:prstGeom prst="rect">
            <a:avLst/>
          </a:prstGeom>
        </p:spPr>
      </p:pic>
      <p:sp>
        <p:nvSpPr>
          <p:cNvPr id="52" name="TextBox 51">
            <a:extLst>
              <a:ext uri="{FF2B5EF4-FFF2-40B4-BE49-F238E27FC236}">
                <a16:creationId xmlns:a16="http://schemas.microsoft.com/office/drawing/2014/main" id="{8E595FCC-C42A-0C57-3893-271038EF04FB}"/>
              </a:ext>
            </a:extLst>
          </p:cNvPr>
          <p:cNvSpPr txBox="1"/>
          <p:nvPr/>
        </p:nvSpPr>
        <p:spPr>
          <a:xfrm>
            <a:off x="252547" y="5717141"/>
            <a:ext cx="2898234" cy="477054"/>
          </a:xfrm>
          <a:prstGeom prst="rect">
            <a:avLst/>
          </a:prstGeom>
          <a:noFill/>
        </p:spPr>
        <p:txBody>
          <a:bodyPr wrap="square">
            <a:spAutoFit/>
          </a:bodyPr>
          <a:lstStyle/>
          <a:p>
            <a:r>
              <a:rPr lang="en-US" sz="2500" dirty="0">
                <a:latin typeface="Times New Roman" panose="02020603050405020304" pitchFamily="18" charset="0"/>
                <a:cs typeface="Times New Roman" panose="02020603050405020304" pitchFamily="18" charset="0"/>
              </a:rPr>
              <a:t>a. </a:t>
            </a:r>
            <a:r>
              <a:rPr lang="as-IN" sz="2500" dirty="0" smtClean="0">
                <a:latin typeface="NikoshBAN" panose="02000000000000000000" pitchFamily="2" charset="0"/>
                <a:cs typeface="NikoshBAN" panose="02000000000000000000" pitchFamily="2" charset="0"/>
              </a:rPr>
              <a:t>৫,০০০ </a:t>
            </a:r>
            <a:r>
              <a:rPr lang="as-IN" sz="2500" dirty="0">
                <a:latin typeface="NikoshBAN" panose="02000000000000000000" pitchFamily="2" charset="0"/>
                <a:cs typeface="NikoshBAN" panose="02000000000000000000" pitchFamily="2" charset="0"/>
              </a:rPr>
              <a:t>টাকা</a:t>
            </a:r>
            <a:endParaRPr lang="en-US" sz="2500" dirty="0">
              <a:latin typeface="NikoshBAN" panose="02000000000000000000" pitchFamily="2" charset="0"/>
              <a:cs typeface="NikoshBAN" panose="02000000000000000000" pitchFamily="2" charset="0"/>
            </a:endParaRPr>
          </a:p>
        </p:txBody>
      </p:sp>
      <p:sp>
        <p:nvSpPr>
          <p:cNvPr id="53" name="TextBox 52">
            <a:extLst>
              <a:ext uri="{FF2B5EF4-FFF2-40B4-BE49-F238E27FC236}">
                <a16:creationId xmlns:a16="http://schemas.microsoft.com/office/drawing/2014/main" id="{849EB49B-DED1-4031-D6DA-40B802EB1B23}"/>
              </a:ext>
            </a:extLst>
          </p:cNvPr>
          <p:cNvSpPr txBox="1"/>
          <p:nvPr/>
        </p:nvSpPr>
        <p:spPr>
          <a:xfrm>
            <a:off x="9543753" y="5643953"/>
            <a:ext cx="1886784" cy="477054"/>
          </a:xfrm>
          <a:prstGeom prst="rect">
            <a:avLst/>
          </a:prstGeom>
          <a:noFill/>
        </p:spPr>
        <p:txBody>
          <a:bodyPr wrap="square">
            <a:spAutoFit/>
          </a:bodyPr>
          <a:lstStyle/>
          <a:p>
            <a:r>
              <a:rPr lang="en-US" sz="2500" dirty="0">
                <a:latin typeface="Times New Roman" panose="02020603050405020304" pitchFamily="18" charset="0"/>
                <a:cs typeface="Times New Roman" panose="02020603050405020304" pitchFamily="18" charset="0"/>
              </a:rPr>
              <a:t>d. </a:t>
            </a:r>
            <a:r>
              <a:rPr lang="as-IN" sz="2500" dirty="0" smtClean="0">
                <a:latin typeface="NikoshBAN" panose="02000000000000000000" pitchFamily="2" charset="0"/>
                <a:cs typeface="NikoshBAN" panose="02000000000000000000" pitchFamily="2" charset="0"/>
              </a:rPr>
              <a:t>৫</a:t>
            </a:r>
            <a:r>
              <a:rPr lang="en-US" sz="2500" dirty="0" smtClean="0">
                <a:latin typeface="NikoshBAN" panose="02000000000000000000" pitchFamily="2" charset="0"/>
                <a:cs typeface="NikoshBAN" panose="02000000000000000000" pitchFamily="2" charset="0"/>
              </a:rPr>
              <a:t>৮</a:t>
            </a:r>
            <a:r>
              <a:rPr lang="as-IN" sz="2500" dirty="0" smtClean="0">
                <a:latin typeface="NikoshBAN" panose="02000000000000000000" pitchFamily="2" charset="0"/>
                <a:cs typeface="NikoshBAN" panose="02000000000000000000" pitchFamily="2" charset="0"/>
              </a:rPr>
              <a:t>,০০০ </a:t>
            </a:r>
            <a:r>
              <a:rPr lang="as-IN" sz="2500" dirty="0">
                <a:latin typeface="NikoshBAN" panose="02000000000000000000" pitchFamily="2" charset="0"/>
                <a:cs typeface="NikoshBAN" panose="02000000000000000000" pitchFamily="2" charset="0"/>
              </a:rPr>
              <a:t>টাকা</a:t>
            </a:r>
            <a:endParaRPr lang="en-US" sz="2500" dirty="0">
              <a:latin typeface="NikoshBAN" panose="02000000000000000000" pitchFamily="2" charset="0"/>
              <a:cs typeface="NikoshBAN" panose="02000000000000000000" pitchFamily="2" charset="0"/>
            </a:endParaRPr>
          </a:p>
        </p:txBody>
      </p:sp>
      <p:sp>
        <p:nvSpPr>
          <p:cNvPr id="54" name="TextBox 53">
            <a:extLst>
              <a:ext uri="{FF2B5EF4-FFF2-40B4-BE49-F238E27FC236}">
                <a16:creationId xmlns:a16="http://schemas.microsoft.com/office/drawing/2014/main" id="{502D76E1-E98F-3A52-FEFD-32C3E9FC10C5}"/>
              </a:ext>
            </a:extLst>
          </p:cNvPr>
          <p:cNvSpPr txBox="1"/>
          <p:nvPr/>
        </p:nvSpPr>
        <p:spPr>
          <a:xfrm>
            <a:off x="3728809" y="5707706"/>
            <a:ext cx="2186669" cy="477054"/>
          </a:xfrm>
          <a:prstGeom prst="rect">
            <a:avLst/>
          </a:prstGeom>
          <a:noFill/>
        </p:spPr>
        <p:txBody>
          <a:bodyPr wrap="square">
            <a:spAutoFit/>
          </a:bodyPr>
          <a:lstStyle/>
          <a:p>
            <a:r>
              <a:rPr lang="en-US" sz="2500" dirty="0">
                <a:latin typeface="Times New Roman" panose="02020603050405020304" pitchFamily="18" charset="0"/>
                <a:cs typeface="Times New Roman" panose="02020603050405020304" pitchFamily="18" charset="0"/>
              </a:rPr>
              <a:t>b. </a:t>
            </a:r>
            <a:r>
              <a:rPr lang="en-US" sz="2500" dirty="0" smtClean="0">
                <a:latin typeface="NikoshBAN" panose="02000000000000000000" pitchFamily="2" charset="0"/>
                <a:cs typeface="NikoshBAN" panose="02000000000000000000" pitchFamily="2" charset="0"/>
              </a:rPr>
              <a:t>৬</a:t>
            </a:r>
            <a:r>
              <a:rPr lang="as-IN" sz="2500" dirty="0" smtClean="0">
                <a:latin typeface="NikoshBAN" panose="02000000000000000000" pitchFamily="2" charset="0"/>
                <a:cs typeface="NikoshBAN" panose="02000000000000000000" pitchFamily="2" charset="0"/>
              </a:rPr>
              <a:t>,০০০ </a:t>
            </a:r>
            <a:r>
              <a:rPr lang="as-IN" sz="2500" dirty="0">
                <a:latin typeface="NikoshBAN" panose="02000000000000000000" pitchFamily="2" charset="0"/>
                <a:cs typeface="NikoshBAN" panose="02000000000000000000" pitchFamily="2" charset="0"/>
              </a:rPr>
              <a:t>টাকা</a:t>
            </a:r>
            <a:endParaRPr lang="en-US" sz="2500" dirty="0">
              <a:latin typeface="NikoshBAN" panose="02000000000000000000" pitchFamily="2" charset="0"/>
              <a:cs typeface="NikoshBAN" panose="02000000000000000000" pitchFamily="2" charset="0"/>
            </a:endParaRPr>
          </a:p>
        </p:txBody>
      </p:sp>
      <p:sp>
        <p:nvSpPr>
          <p:cNvPr id="55" name="TextBox 54">
            <a:extLst>
              <a:ext uri="{FF2B5EF4-FFF2-40B4-BE49-F238E27FC236}">
                <a16:creationId xmlns:a16="http://schemas.microsoft.com/office/drawing/2014/main" id="{699249DA-AED2-02DD-0128-6AD84E9F6A33}"/>
              </a:ext>
            </a:extLst>
          </p:cNvPr>
          <p:cNvSpPr txBox="1"/>
          <p:nvPr/>
        </p:nvSpPr>
        <p:spPr>
          <a:xfrm>
            <a:off x="6331237" y="5701825"/>
            <a:ext cx="2846748" cy="477054"/>
          </a:xfrm>
          <a:prstGeom prst="rect">
            <a:avLst/>
          </a:prstGeom>
          <a:noFill/>
        </p:spPr>
        <p:txBody>
          <a:bodyPr wrap="square">
            <a:spAutoFit/>
          </a:bodyPr>
          <a:lstStyle/>
          <a:p>
            <a:r>
              <a:rPr lang="en-US" sz="2500" dirty="0">
                <a:latin typeface="Times New Roman" panose="02020603050405020304" pitchFamily="18" charset="0"/>
                <a:cs typeface="Times New Roman" panose="02020603050405020304" pitchFamily="18" charset="0"/>
              </a:rPr>
              <a:t>c. </a:t>
            </a:r>
            <a:r>
              <a:rPr lang="as-IN" sz="2500" dirty="0">
                <a:latin typeface="NikoshBAN" panose="02000000000000000000" pitchFamily="2" charset="0"/>
                <a:cs typeface="NikoshBAN" panose="02000000000000000000" pitchFamily="2" charset="0"/>
              </a:rPr>
              <a:t>৫৫,০০০ টাকা</a:t>
            </a:r>
            <a:endParaRPr lang="en-US" sz="25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599776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remove"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nextCondLst>
                <p:cond evt="onClick" delay="0">
                  <p:tgtEl>
                    <p:spTgt spid="43"/>
                  </p:tgtEl>
                </p:cond>
              </p:nextCondLst>
            </p:seq>
            <p:seq concurrent="1" nextAc="seek">
              <p:cTn id="8" restart="whenNotActive" fill="hold" evtFilter="cancelBubble" nodeType="interactiveSeq">
                <p:stCondLst>
                  <p:cond evt="onClick" delay="0">
                    <p:tgtEl>
                      <p:spTgt spid="4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remove" nodeType="click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childTnLst>
                          </p:cTn>
                        </p:par>
                      </p:childTnLst>
                    </p:cTn>
                  </p:par>
                </p:childTnLst>
              </p:cTn>
              <p:nextCondLst>
                <p:cond evt="onClick" delay="0">
                  <p:tgtEl>
                    <p:spTgt spid="44"/>
                  </p:tgtEl>
                </p:cond>
              </p:nextCondLst>
            </p:seq>
            <p:seq concurrent="1" nextAc="seek">
              <p:cTn id="14" restart="whenNotActive" fill="hold" evtFilter="cancelBubble" nodeType="interactiveSeq">
                <p:stCondLst>
                  <p:cond evt="onClick" delay="0">
                    <p:tgtEl>
                      <p:spTgt spid="45"/>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remove"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childTnLst>
                    </p:cTn>
                  </p:par>
                </p:childTnLst>
              </p:cTn>
              <p:nextCondLst>
                <p:cond evt="onClick" delay="0">
                  <p:tgtEl>
                    <p:spTgt spid="45"/>
                  </p:tgtEl>
                </p:cond>
              </p:nextCondLst>
            </p:seq>
            <p:seq concurrent="1" nextAc="seek">
              <p:cTn id="20" restart="whenNotActive" fill="hold" evtFilter="cancelBubble" nodeType="interactiveSeq">
                <p:stCondLst>
                  <p:cond evt="onClick" delay="0">
                    <p:tgtEl>
                      <p:spTgt spid="46"/>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remove"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childTnLst>
              </p:cTn>
              <p:nextCondLst>
                <p:cond evt="onClick" delay="0">
                  <p:tgtEl>
                    <p:spTgt spid="46"/>
                  </p:tgtEl>
                </p:cond>
              </p:nextCondLst>
            </p:seq>
            <p:seq concurrent="1" nextAc="seek">
              <p:cTn id="26" restart="whenNotActive" fill="hold" evtFilter="cancelBubble" nodeType="interactiveSeq">
                <p:stCondLst>
                  <p:cond evt="onClick" delay="0">
                    <p:tgtEl>
                      <p:spTgt spid="52"/>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remove" nodeType="click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childTnLst>
                          </p:cTn>
                        </p:par>
                      </p:childTnLst>
                    </p:cTn>
                  </p:par>
                </p:childTnLst>
              </p:cTn>
              <p:nextCondLst>
                <p:cond evt="onClick" delay="0">
                  <p:tgtEl>
                    <p:spTgt spid="52"/>
                  </p:tgtEl>
                </p:cond>
              </p:nextCondLst>
            </p:seq>
            <p:seq concurrent="1" nextAc="seek">
              <p:cTn id="32" restart="whenNotActive" fill="hold" evtFilter="cancelBubble" nodeType="interactiveSeq">
                <p:stCondLst>
                  <p:cond evt="onClick" delay="0">
                    <p:tgtEl>
                      <p:spTgt spid="53"/>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remove"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childTnLst>
                          </p:cTn>
                        </p:par>
                      </p:childTnLst>
                    </p:cTn>
                  </p:par>
                </p:childTnLst>
              </p:cTn>
              <p:nextCondLst>
                <p:cond evt="onClick" delay="0">
                  <p:tgtEl>
                    <p:spTgt spid="53"/>
                  </p:tgtEl>
                </p:cond>
              </p:nextCondLst>
            </p:seq>
            <p:seq concurrent="1" nextAc="seek">
              <p:cTn id="38" restart="whenNotActive" fill="hold" evtFilter="cancelBubble" nodeType="interactiveSeq">
                <p:stCondLst>
                  <p:cond evt="onClick" delay="0">
                    <p:tgtEl>
                      <p:spTgt spid="54"/>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remove" nodeType="click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childTnLst>
                          </p:cTn>
                        </p:par>
                      </p:childTnLst>
                    </p:cTn>
                  </p:par>
                </p:childTnLst>
              </p:cTn>
              <p:nextCondLst>
                <p:cond evt="onClick" delay="0">
                  <p:tgtEl>
                    <p:spTgt spid="54"/>
                  </p:tgtEl>
                </p:cond>
              </p:nextCondLst>
            </p:seq>
            <p:seq concurrent="1" nextAc="seek">
              <p:cTn id="44" restart="whenNotActive" fill="hold" evtFilter="cancelBubble" nodeType="interactiveSeq">
                <p:stCondLst>
                  <p:cond evt="onClick" delay="0">
                    <p:tgtEl>
                      <p:spTgt spid="55"/>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remove" nodeType="click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childTnLst>
                                </p:cTn>
                              </p:par>
                            </p:childTnLst>
                          </p:cTn>
                        </p:par>
                      </p:childTnLst>
                    </p:cTn>
                  </p:par>
                </p:childTnLst>
              </p:cTn>
              <p:nextCondLst>
                <p:cond evt="onClick" delay="0">
                  <p:tgtEl>
                    <p:spTgt spid="5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5784D1-8ED4-4CD7-AA19-B666A98F14E2}"/>
              </a:ext>
            </a:extLst>
          </p:cNvPr>
          <p:cNvSpPr txBox="1"/>
          <p:nvPr/>
        </p:nvSpPr>
        <p:spPr>
          <a:xfrm>
            <a:off x="3728603" y="234500"/>
            <a:ext cx="4757195" cy="830997"/>
          </a:xfrm>
          <a:prstGeom prst="rect">
            <a:avLst/>
          </a:prstGeom>
          <a:noFill/>
        </p:spPr>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Assessment</a:t>
            </a:r>
          </a:p>
        </p:txBody>
      </p:sp>
      <p:sp>
        <p:nvSpPr>
          <p:cNvPr id="3" name="TextBox 2">
            <a:extLst>
              <a:ext uri="{FF2B5EF4-FFF2-40B4-BE49-F238E27FC236}">
                <a16:creationId xmlns:a16="http://schemas.microsoft.com/office/drawing/2014/main" id="{CEC90D3A-B02E-49F8-8BB4-952E33E6D001}"/>
              </a:ext>
            </a:extLst>
          </p:cNvPr>
          <p:cNvSpPr txBox="1"/>
          <p:nvPr/>
        </p:nvSpPr>
        <p:spPr>
          <a:xfrm>
            <a:off x="307692" y="3259400"/>
            <a:ext cx="11576613" cy="1015663"/>
          </a:xfrm>
          <a:prstGeom prst="rect">
            <a:avLst/>
          </a:prstGeom>
          <a:noFill/>
        </p:spPr>
        <p:txBody>
          <a:bodyPr wrap="square" rtlCol="0">
            <a:spAutoFit/>
          </a:bodyPr>
          <a:lstStyle/>
          <a:p>
            <a:r>
              <a:rPr lang="en-US" sz="3000" b="1" dirty="0" smtClean="0">
                <a:solidFill>
                  <a:srgbClr val="002060"/>
                </a:solidFill>
                <a:latin typeface="NikoshBAN" panose="02000000000000000000" pitchFamily="2" charset="0"/>
                <a:cs typeface="NikoshBAN" panose="02000000000000000000" pitchFamily="2" charset="0"/>
              </a:rPr>
              <a:t>৮</a:t>
            </a:r>
            <a:r>
              <a:rPr lang="en-US" sz="3000" b="1" dirty="0" smtClean="0">
                <a:solidFill>
                  <a:srgbClr val="002060"/>
                </a:solidFill>
                <a:latin typeface="Times New Roman" panose="02020603050405020304" pitchFamily="18" charset="0"/>
                <a:cs typeface="Times New Roman" panose="02020603050405020304" pitchFamily="18" charset="0"/>
              </a:rPr>
              <a:t>. </a:t>
            </a:r>
            <a:r>
              <a:rPr lang="as-IN" sz="3000" b="1" dirty="0">
                <a:solidFill>
                  <a:srgbClr val="002060"/>
                </a:solidFill>
                <a:latin typeface="NikoshBAN" panose="02000000000000000000" pitchFamily="2" charset="0"/>
                <a:cs typeface="NikoshBAN" panose="02000000000000000000" pitchFamily="2" charset="0"/>
              </a:rPr>
              <a:t>টম ও জেরি দুজন একটি ফার্মের অংশীদার । মূলধনের সুদ না ধরে তারা </a:t>
            </a:r>
            <a:r>
              <a:rPr lang="as-IN" sz="3000" b="1" dirty="0" smtClean="0">
                <a:solidFill>
                  <a:srgbClr val="002060"/>
                </a:solidFill>
                <a:latin typeface="NikoshBAN" panose="02000000000000000000" pitchFamily="2" charset="0"/>
                <a:cs typeface="NikoshBAN" panose="02000000000000000000" pitchFamily="2" charset="0"/>
              </a:rPr>
              <a:t>ব্যবসা</a:t>
            </a:r>
            <a:r>
              <a:rPr lang="en-US" sz="3000" b="1" dirty="0" err="1" smtClean="0">
                <a:solidFill>
                  <a:srgbClr val="002060"/>
                </a:solidFill>
                <a:latin typeface="NikoshBAN" panose="02000000000000000000" pitchFamily="2" charset="0"/>
                <a:cs typeface="NikoshBAN" panose="02000000000000000000" pitchFamily="2" charset="0"/>
              </a:rPr>
              <a:t>য়ে</a:t>
            </a:r>
            <a:r>
              <a:rPr lang="as-IN" sz="3000" b="1" dirty="0" smtClean="0">
                <a:solidFill>
                  <a:srgbClr val="002060"/>
                </a:solidFill>
                <a:latin typeface="NikoshBAN" panose="02000000000000000000" pitchFamily="2" charset="0"/>
                <a:cs typeface="NikoshBAN" panose="02000000000000000000" pitchFamily="2" charset="0"/>
              </a:rPr>
              <a:t>র </a:t>
            </a:r>
            <a:r>
              <a:rPr lang="as-IN" sz="3000" b="1" dirty="0">
                <a:solidFill>
                  <a:srgbClr val="002060"/>
                </a:solidFill>
                <a:latin typeface="NikoshBAN" panose="02000000000000000000" pitchFamily="2" charset="0"/>
                <a:cs typeface="NikoshBAN" panose="02000000000000000000" pitchFamily="2" charset="0"/>
              </a:rPr>
              <a:t>মুনাফা নির্ধারণ ও বণ্টন করে । মূলধনের সুদ না ধরার ফলে তাদের হিসাবে কী প্রভাব </a:t>
            </a:r>
            <a:r>
              <a:rPr lang="as-IN" sz="3000" b="1" dirty="0" smtClean="0">
                <a:solidFill>
                  <a:srgbClr val="002060"/>
                </a:solidFill>
                <a:latin typeface="NikoshBAN" panose="02000000000000000000" pitchFamily="2" charset="0"/>
                <a:cs typeface="NikoshBAN" panose="02000000000000000000" pitchFamily="2" charset="0"/>
              </a:rPr>
              <a:t>প</a:t>
            </a:r>
            <a:r>
              <a:rPr lang="en-US" sz="3000" b="1" dirty="0" smtClean="0">
                <a:solidFill>
                  <a:srgbClr val="002060"/>
                </a:solidFill>
                <a:latin typeface="NikoshBAN" panose="02000000000000000000" pitchFamily="2" charset="0"/>
                <a:cs typeface="NikoshBAN" panose="02000000000000000000" pitchFamily="2" charset="0"/>
              </a:rPr>
              <a:t>ড়</a:t>
            </a:r>
            <a:r>
              <a:rPr lang="as-IN" sz="3000" b="1" dirty="0" smtClean="0">
                <a:solidFill>
                  <a:srgbClr val="002060"/>
                </a:solidFill>
                <a:latin typeface="NikoshBAN" panose="02000000000000000000" pitchFamily="2" charset="0"/>
                <a:cs typeface="NikoshBAN" panose="02000000000000000000" pitchFamily="2" charset="0"/>
              </a:rPr>
              <a:t>বে</a:t>
            </a:r>
            <a:r>
              <a:rPr lang="as-IN" sz="3000" b="1" dirty="0">
                <a:solidFill>
                  <a:srgbClr val="002060"/>
                </a:solidFill>
                <a:latin typeface="NikoshBAN" panose="02000000000000000000" pitchFamily="2" charset="0"/>
                <a:cs typeface="NikoshBAN" panose="02000000000000000000" pitchFamily="2" charset="0"/>
              </a:rPr>
              <a:t>?</a:t>
            </a:r>
            <a:endParaRPr lang="en-US" sz="3000" b="1" dirty="0">
              <a:solidFill>
                <a:srgbClr val="002060"/>
              </a:solidFill>
              <a:latin typeface="NikoshBAN" panose="02000000000000000000" pitchFamily="2" charset="0"/>
              <a:cs typeface="NikoshBAN" panose="02000000000000000000" pitchFamily="2" charset="0"/>
            </a:endParaRPr>
          </a:p>
        </p:txBody>
      </p:sp>
      <p:pic>
        <p:nvPicPr>
          <p:cNvPr id="6" name="Graphic 5" descr="Badge Cross with solid fill">
            <a:extLst>
              <a:ext uri="{FF2B5EF4-FFF2-40B4-BE49-F238E27FC236}">
                <a16:creationId xmlns:a16="http://schemas.microsoft.com/office/drawing/2014/main" id="{94E43E0F-04A0-4361-BE0A-AB765A03138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590969" y="4120996"/>
            <a:ext cx="638207" cy="638207"/>
          </a:xfrm>
          <a:prstGeom prst="rect">
            <a:avLst/>
          </a:prstGeom>
        </p:spPr>
      </p:pic>
      <p:pic>
        <p:nvPicPr>
          <p:cNvPr id="9" name="Graphic 8" descr="Badge Cross with solid fill">
            <a:extLst>
              <a:ext uri="{FF2B5EF4-FFF2-40B4-BE49-F238E27FC236}">
                <a16:creationId xmlns:a16="http://schemas.microsoft.com/office/drawing/2014/main" id="{0215576E-EAE5-4D6A-863B-0226B0F0BE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582356" y="4640603"/>
            <a:ext cx="638207" cy="638207"/>
          </a:xfrm>
          <a:prstGeom prst="rect">
            <a:avLst/>
          </a:prstGeom>
        </p:spPr>
      </p:pic>
      <p:pic>
        <p:nvPicPr>
          <p:cNvPr id="10" name="Graphic 9" descr="Badge Cross with solid fill">
            <a:extLst>
              <a:ext uri="{FF2B5EF4-FFF2-40B4-BE49-F238E27FC236}">
                <a16:creationId xmlns:a16="http://schemas.microsoft.com/office/drawing/2014/main" id="{1E83FF09-9544-4581-9B6C-5F49575E381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582356" y="5784723"/>
            <a:ext cx="638207" cy="638207"/>
          </a:xfrm>
          <a:prstGeom prst="rect">
            <a:avLst/>
          </a:prstGeom>
        </p:spPr>
      </p:pic>
      <p:pic>
        <p:nvPicPr>
          <p:cNvPr id="12" name="Graphic 11" descr="Badge Tick1 with solid fill">
            <a:extLst>
              <a:ext uri="{FF2B5EF4-FFF2-40B4-BE49-F238E27FC236}">
                <a16:creationId xmlns:a16="http://schemas.microsoft.com/office/drawing/2014/main" id="{B76FB4BE-1664-40C9-9B6E-E44061F1584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582356" y="5154216"/>
            <a:ext cx="674225" cy="674225"/>
          </a:xfrm>
          <a:prstGeom prst="rect">
            <a:avLst/>
          </a:prstGeom>
        </p:spPr>
      </p:pic>
      <p:sp>
        <p:nvSpPr>
          <p:cNvPr id="14" name="TextBox 13">
            <a:extLst>
              <a:ext uri="{FF2B5EF4-FFF2-40B4-BE49-F238E27FC236}">
                <a16:creationId xmlns:a16="http://schemas.microsoft.com/office/drawing/2014/main" id="{BA356C9B-CD3F-4F35-95EC-64A306FC9A87}"/>
              </a:ext>
            </a:extLst>
          </p:cNvPr>
          <p:cNvSpPr txBox="1"/>
          <p:nvPr/>
        </p:nvSpPr>
        <p:spPr>
          <a:xfrm>
            <a:off x="606774" y="5307669"/>
            <a:ext cx="8966969" cy="584775"/>
          </a:xfrm>
          <a:prstGeom prst="rect">
            <a:avLst/>
          </a:prstGeom>
          <a:noFill/>
        </p:spPr>
        <p:txBody>
          <a:bodyPr wrap="square">
            <a:spAutoFit/>
          </a:bodyPr>
          <a:lstStyle/>
          <a:p>
            <a:r>
              <a:rPr lang="en-US" sz="2500" dirty="0">
                <a:latin typeface="Times New Roman" panose="02020603050405020304" pitchFamily="18" charset="0"/>
                <a:cs typeface="Times New Roman" panose="02020603050405020304" pitchFamily="18" charset="0"/>
              </a:rPr>
              <a:t>c. </a:t>
            </a:r>
            <a:r>
              <a:rPr lang="as-IN" sz="3200" dirty="0">
                <a:latin typeface="NikoshBAN" panose="02000000000000000000" pitchFamily="2" charset="0"/>
                <a:cs typeface="NikoshBAN" panose="02000000000000000000" pitchFamily="2" charset="0"/>
              </a:rPr>
              <a:t>মুনাফার অংশ বৃদ্ধি পাবে</a:t>
            </a:r>
            <a:endParaRPr lang="en-US" sz="3200" dirty="0">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4CE17C8E-E732-47A1-AE58-22EEEF1FBBF9}"/>
              </a:ext>
            </a:extLst>
          </p:cNvPr>
          <p:cNvSpPr txBox="1"/>
          <p:nvPr/>
        </p:nvSpPr>
        <p:spPr>
          <a:xfrm>
            <a:off x="606774" y="4279924"/>
            <a:ext cx="8984195" cy="584775"/>
          </a:xfrm>
          <a:prstGeom prst="rect">
            <a:avLst/>
          </a:prstGeom>
          <a:noFill/>
        </p:spPr>
        <p:txBody>
          <a:bodyPr wrap="square">
            <a:spAutoFit/>
          </a:bodyPr>
          <a:lstStyle/>
          <a:p>
            <a:r>
              <a:rPr lang="en-US" sz="2500" dirty="0">
                <a:latin typeface="Times New Roman" panose="02020603050405020304" pitchFamily="18" charset="0"/>
                <a:cs typeface="Times New Roman" panose="02020603050405020304" pitchFamily="18" charset="0"/>
              </a:rPr>
              <a:t>a. </a:t>
            </a:r>
            <a:r>
              <a:rPr lang="as-IN" sz="3200" dirty="0">
                <a:latin typeface="NikoshBAN" panose="02000000000000000000" pitchFamily="2" charset="0"/>
                <a:cs typeface="NikoshBAN" panose="02000000000000000000" pitchFamily="2" charset="0"/>
              </a:rPr>
              <a:t>মুনাফার অংশ হ্রাস পাবে</a:t>
            </a:r>
            <a:endParaRPr lang="en-US" sz="3200" dirty="0">
              <a:latin typeface="NikoshBAN" panose="02000000000000000000" pitchFamily="2" charset="0"/>
              <a:cs typeface="NikoshBAN" panose="02000000000000000000" pitchFamily="2" charset="0"/>
            </a:endParaRPr>
          </a:p>
        </p:txBody>
      </p:sp>
      <p:sp>
        <p:nvSpPr>
          <p:cNvPr id="16" name="TextBox 15">
            <a:extLst>
              <a:ext uri="{FF2B5EF4-FFF2-40B4-BE49-F238E27FC236}">
                <a16:creationId xmlns:a16="http://schemas.microsoft.com/office/drawing/2014/main" id="{B8855A52-289D-4301-A194-590F8CD87CC8}"/>
              </a:ext>
            </a:extLst>
          </p:cNvPr>
          <p:cNvSpPr txBox="1"/>
          <p:nvPr/>
        </p:nvSpPr>
        <p:spPr>
          <a:xfrm>
            <a:off x="606775" y="4761428"/>
            <a:ext cx="8984194" cy="584775"/>
          </a:xfrm>
          <a:prstGeom prst="rect">
            <a:avLst/>
          </a:prstGeom>
          <a:noFill/>
        </p:spPr>
        <p:txBody>
          <a:bodyPr wrap="square">
            <a:spAutoFit/>
          </a:bodyPr>
          <a:lstStyle/>
          <a:p>
            <a:r>
              <a:rPr lang="en-US" sz="2500" dirty="0">
                <a:latin typeface="Times New Roman" panose="02020603050405020304" pitchFamily="18" charset="0"/>
                <a:cs typeface="Times New Roman" panose="02020603050405020304" pitchFamily="18" charset="0"/>
              </a:rPr>
              <a:t>b. </a:t>
            </a:r>
            <a:r>
              <a:rPr lang="as-IN" sz="3200" dirty="0">
                <a:latin typeface="NikoshBAN" panose="02000000000000000000" pitchFamily="2" charset="0"/>
                <a:cs typeface="NikoshBAN" panose="02000000000000000000" pitchFamily="2" charset="0"/>
              </a:rPr>
              <a:t>মুনাফা অপরিবর্তিত থাকবে</a:t>
            </a:r>
            <a:endParaRPr lang="en-US" sz="3200" dirty="0">
              <a:latin typeface="NikoshBAN" panose="02000000000000000000" pitchFamily="2" charset="0"/>
              <a:cs typeface="NikoshBAN" panose="02000000000000000000" pitchFamily="2" charset="0"/>
            </a:endParaRPr>
          </a:p>
        </p:txBody>
      </p:sp>
      <p:sp>
        <p:nvSpPr>
          <p:cNvPr id="17" name="TextBox 16">
            <a:extLst>
              <a:ext uri="{FF2B5EF4-FFF2-40B4-BE49-F238E27FC236}">
                <a16:creationId xmlns:a16="http://schemas.microsoft.com/office/drawing/2014/main" id="{EB660A21-BDA8-4588-A17B-D9659FBF8B81}"/>
              </a:ext>
            </a:extLst>
          </p:cNvPr>
          <p:cNvSpPr txBox="1"/>
          <p:nvPr/>
        </p:nvSpPr>
        <p:spPr>
          <a:xfrm>
            <a:off x="615387" y="5872159"/>
            <a:ext cx="8984193" cy="646331"/>
          </a:xfrm>
          <a:prstGeom prst="rect">
            <a:avLst/>
          </a:prstGeom>
          <a:noFill/>
        </p:spPr>
        <p:txBody>
          <a:bodyPr wrap="square">
            <a:spAutoFit/>
          </a:bodyPr>
          <a:lstStyle/>
          <a:p>
            <a:r>
              <a:rPr lang="en-US" sz="2500" dirty="0">
                <a:latin typeface="Times New Roman" panose="02020603050405020304" pitchFamily="18" charset="0"/>
                <a:cs typeface="Times New Roman" panose="02020603050405020304" pitchFamily="18" charset="0"/>
              </a:rPr>
              <a:t>d. </a:t>
            </a:r>
            <a:r>
              <a:rPr lang="as-IN" sz="3600" dirty="0" smtClean="0">
                <a:latin typeface="NikoshBAN" panose="02000000000000000000" pitchFamily="2" charset="0"/>
                <a:ea typeface="Verdana" panose="020B0604030504040204" pitchFamily="34" charset="0"/>
                <a:cs typeface="NikoshBAN" panose="02000000000000000000" pitchFamily="2" charset="0"/>
              </a:rPr>
              <a:t>কোন</a:t>
            </a:r>
            <a:r>
              <a:rPr lang="en-US" sz="3600" dirty="0" smtClean="0">
                <a:latin typeface="NikoshBAN" panose="02000000000000000000" pitchFamily="2" charset="0"/>
                <a:ea typeface="Verdana" panose="020B0604030504040204" pitchFamily="34" charset="0"/>
                <a:cs typeface="NikoshBAN" panose="02000000000000000000" pitchFamily="2" charset="0"/>
              </a:rPr>
              <a:t> </a:t>
            </a:r>
            <a:r>
              <a:rPr lang="as-IN" sz="3600" dirty="0">
                <a:latin typeface="NikoshBAN" panose="02000000000000000000" pitchFamily="2" charset="0"/>
                <a:ea typeface="Verdana" panose="020B0604030504040204" pitchFamily="34" charset="0"/>
                <a:cs typeface="NikoshBAN" panose="02000000000000000000" pitchFamily="2" charset="0"/>
              </a:rPr>
              <a:t>প্রভাব প</a:t>
            </a:r>
            <a:r>
              <a:rPr lang="en-US" sz="3600" dirty="0">
                <a:latin typeface="NikoshBAN" panose="02000000000000000000" pitchFamily="2" charset="0"/>
                <a:ea typeface="Verdana" panose="020B0604030504040204" pitchFamily="34" charset="0"/>
                <a:cs typeface="NikoshBAN" panose="02000000000000000000" pitchFamily="2" charset="0"/>
              </a:rPr>
              <a:t>ড়</a:t>
            </a:r>
            <a:r>
              <a:rPr lang="as-IN" sz="3600" dirty="0" smtClean="0">
                <a:latin typeface="NikoshBAN" panose="02000000000000000000" pitchFamily="2" charset="0"/>
                <a:ea typeface="Verdana" panose="020B0604030504040204" pitchFamily="34" charset="0"/>
                <a:cs typeface="NikoshBAN" panose="02000000000000000000" pitchFamily="2" charset="0"/>
              </a:rPr>
              <a:t>বে</a:t>
            </a:r>
            <a:r>
              <a:rPr lang="en-US" sz="3600" dirty="0" smtClean="0">
                <a:latin typeface="NikoshBAN" panose="02000000000000000000" pitchFamily="2" charset="0"/>
                <a:ea typeface="Verdana" panose="020B0604030504040204" pitchFamily="34" charset="0"/>
                <a:cs typeface="NikoshBAN" panose="02000000000000000000" pitchFamily="2" charset="0"/>
              </a:rPr>
              <a:t> </a:t>
            </a:r>
            <a:r>
              <a:rPr lang="as-IN" sz="3600" dirty="0">
                <a:latin typeface="NikoshBAN" panose="02000000000000000000" pitchFamily="2" charset="0"/>
                <a:ea typeface="Verdana" panose="020B0604030504040204" pitchFamily="34" charset="0"/>
                <a:cs typeface="NikoshBAN" panose="02000000000000000000" pitchFamily="2" charset="0"/>
              </a:rPr>
              <a:t>না</a:t>
            </a:r>
            <a:r>
              <a:rPr lang="en-US" sz="3600" dirty="0" smtClean="0">
                <a:latin typeface="NikoshBAN" panose="02000000000000000000" pitchFamily="2" charset="0"/>
                <a:ea typeface="Verdana" panose="020B0604030504040204" pitchFamily="34" charset="0"/>
                <a:cs typeface="NikoshBAN" panose="02000000000000000000" pitchFamily="2" charset="0"/>
              </a:rPr>
              <a:t>  </a:t>
            </a:r>
            <a:endParaRPr lang="en-US" sz="3600" dirty="0">
              <a:latin typeface="NikoshBAN" panose="02000000000000000000" pitchFamily="2" charset="0"/>
              <a:ea typeface="Verdana" panose="020B0604030504040204" pitchFamily="34" charset="0"/>
              <a:cs typeface="NikoshBAN" panose="02000000000000000000" pitchFamily="2" charset="0"/>
            </a:endParaRPr>
          </a:p>
        </p:txBody>
      </p:sp>
      <p:sp>
        <p:nvSpPr>
          <p:cNvPr id="4" name="TextBox 3">
            <a:extLst>
              <a:ext uri="{FF2B5EF4-FFF2-40B4-BE49-F238E27FC236}">
                <a16:creationId xmlns:a16="http://schemas.microsoft.com/office/drawing/2014/main" id="{136160FB-D0F0-C19A-8782-5F71DDA734FF}"/>
              </a:ext>
            </a:extLst>
          </p:cNvPr>
          <p:cNvSpPr txBox="1"/>
          <p:nvPr/>
        </p:nvSpPr>
        <p:spPr>
          <a:xfrm>
            <a:off x="307693" y="1135562"/>
            <a:ext cx="11729136" cy="553998"/>
          </a:xfrm>
          <a:prstGeom prst="rect">
            <a:avLst/>
          </a:prstGeom>
          <a:noFill/>
        </p:spPr>
        <p:txBody>
          <a:bodyPr wrap="square" rtlCol="0">
            <a:spAutoFit/>
          </a:bodyPr>
          <a:lstStyle/>
          <a:p>
            <a:r>
              <a:rPr lang="en-US" sz="3000" b="1" dirty="0" smtClean="0">
                <a:solidFill>
                  <a:srgbClr val="002060"/>
                </a:solidFill>
                <a:latin typeface="NikoshBAN" panose="02000000000000000000" pitchFamily="2" charset="0"/>
                <a:cs typeface="NikoshBAN" panose="02000000000000000000" pitchFamily="2" charset="0"/>
              </a:rPr>
              <a:t>৭</a:t>
            </a:r>
            <a:r>
              <a:rPr lang="en-US" sz="3000" b="1" dirty="0" smtClean="0">
                <a:solidFill>
                  <a:srgbClr val="002060"/>
                </a:solidFill>
                <a:latin typeface="Times New Roman" panose="02020603050405020304" pitchFamily="18" charset="0"/>
                <a:cs typeface="Times New Roman" panose="02020603050405020304" pitchFamily="18" charset="0"/>
              </a:rPr>
              <a:t>. </a:t>
            </a:r>
            <a:r>
              <a:rPr lang="as-IN" sz="3000" b="1" dirty="0">
                <a:solidFill>
                  <a:srgbClr val="002060"/>
                </a:solidFill>
                <a:latin typeface="NikoshBAN" panose="02000000000000000000" pitchFamily="2" charset="0"/>
                <a:cs typeface="NikoshBAN" panose="02000000000000000000" pitchFamily="2" charset="0"/>
              </a:rPr>
              <a:t>অংশীদারদের চলতি হিসাবের মধ্যে অন্তর্ভুক্ত থাকে-</a:t>
            </a:r>
            <a:endParaRPr lang="en-US" sz="3000" b="1" dirty="0">
              <a:solidFill>
                <a:srgbClr val="002060"/>
              </a:solidFill>
              <a:latin typeface="NikoshBAN" panose="02000000000000000000" pitchFamily="2" charset="0"/>
              <a:cs typeface="NikoshBAN" panose="02000000000000000000" pitchFamily="2" charset="0"/>
            </a:endParaRPr>
          </a:p>
        </p:txBody>
      </p:sp>
      <p:pic>
        <p:nvPicPr>
          <p:cNvPr id="5" name="Graphic 4" descr="Badge Cross with solid fill">
            <a:extLst>
              <a:ext uri="{FF2B5EF4-FFF2-40B4-BE49-F238E27FC236}">
                <a16:creationId xmlns:a16="http://schemas.microsoft.com/office/drawing/2014/main" id="{275997B1-2FCF-52F2-39C5-4169D81573D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452108" y="2608999"/>
            <a:ext cx="638207" cy="638207"/>
          </a:xfrm>
          <a:prstGeom prst="rect">
            <a:avLst/>
          </a:prstGeom>
        </p:spPr>
      </p:pic>
      <p:pic>
        <p:nvPicPr>
          <p:cNvPr id="7" name="Graphic 6" descr="Badge Cross with solid fill">
            <a:extLst>
              <a:ext uri="{FF2B5EF4-FFF2-40B4-BE49-F238E27FC236}">
                <a16:creationId xmlns:a16="http://schemas.microsoft.com/office/drawing/2014/main" id="{66F3F8AE-4A28-A487-EF8E-1AD56180C3F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008445" y="2641301"/>
            <a:ext cx="638207" cy="638207"/>
          </a:xfrm>
          <a:prstGeom prst="rect">
            <a:avLst/>
          </a:prstGeom>
        </p:spPr>
      </p:pic>
      <p:pic>
        <p:nvPicPr>
          <p:cNvPr id="8" name="Graphic 7" descr="Badge Cross with solid fill">
            <a:extLst>
              <a:ext uri="{FF2B5EF4-FFF2-40B4-BE49-F238E27FC236}">
                <a16:creationId xmlns:a16="http://schemas.microsoft.com/office/drawing/2014/main" id="{71B1C07F-3708-8765-B6C0-1910C7DAC5B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606249" y="2668592"/>
            <a:ext cx="638207" cy="638207"/>
          </a:xfrm>
          <a:prstGeom prst="rect">
            <a:avLst/>
          </a:prstGeom>
        </p:spPr>
      </p:pic>
      <p:pic>
        <p:nvPicPr>
          <p:cNvPr id="11" name="Graphic 10" descr="Badge Tick1 with solid fill">
            <a:extLst>
              <a:ext uri="{FF2B5EF4-FFF2-40B4-BE49-F238E27FC236}">
                <a16:creationId xmlns:a16="http://schemas.microsoft.com/office/drawing/2014/main" id="{799B43E7-850C-7DE4-BE77-1CCF1F2B73C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686065" y="2543085"/>
            <a:ext cx="674225" cy="674225"/>
          </a:xfrm>
          <a:prstGeom prst="rect">
            <a:avLst/>
          </a:prstGeom>
        </p:spPr>
      </p:pic>
      <p:sp>
        <p:nvSpPr>
          <p:cNvPr id="13" name="TextBox 12">
            <a:extLst>
              <a:ext uri="{FF2B5EF4-FFF2-40B4-BE49-F238E27FC236}">
                <a16:creationId xmlns:a16="http://schemas.microsoft.com/office/drawing/2014/main" id="{DB2E897D-9672-E7BB-AD6B-90B04EB8A188}"/>
              </a:ext>
            </a:extLst>
          </p:cNvPr>
          <p:cNvSpPr txBox="1"/>
          <p:nvPr/>
        </p:nvSpPr>
        <p:spPr>
          <a:xfrm>
            <a:off x="537675" y="2641301"/>
            <a:ext cx="1228532" cy="477054"/>
          </a:xfrm>
          <a:prstGeom prst="rect">
            <a:avLst/>
          </a:prstGeom>
          <a:noFill/>
        </p:spPr>
        <p:txBody>
          <a:bodyPr wrap="square">
            <a:spAutoFit/>
          </a:bodyPr>
          <a:lstStyle/>
          <a:p>
            <a:r>
              <a:rPr lang="en-US" sz="2500" dirty="0">
                <a:latin typeface="Times New Roman" panose="02020603050405020304" pitchFamily="18" charset="0"/>
                <a:cs typeface="Times New Roman" panose="02020603050405020304" pitchFamily="18" charset="0"/>
              </a:rPr>
              <a:t>a. </a:t>
            </a:r>
            <a:r>
              <a:rPr lang="en-US" sz="2500" dirty="0" err="1">
                <a:latin typeface="Times New Roman" panose="02020603050405020304" pitchFamily="18" charset="0"/>
                <a:cs typeface="Times New Roman" panose="02020603050405020304" pitchFamily="18" charset="0"/>
              </a:rPr>
              <a:t>i</a:t>
            </a:r>
            <a:r>
              <a:rPr lang="en-US" sz="2500" dirty="0">
                <a:latin typeface="Times New Roman" panose="02020603050405020304" pitchFamily="18" charset="0"/>
                <a:cs typeface="Times New Roman" panose="02020603050405020304" pitchFamily="18" charset="0"/>
              </a:rPr>
              <a:t> &amp; ii</a:t>
            </a:r>
          </a:p>
        </p:txBody>
      </p:sp>
      <p:sp>
        <p:nvSpPr>
          <p:cNvPr id="18" name="TextBox 17">
            <a:extLst>
              <a:ext uri="{FF2B5EF4-FFF2-40B4-BE49-F238E27FC236}">
                <a16:creationId xmlns:a16="http://schemas.microsoft.com/office/drawing/2014/main" id="{B8023149-D727-DA0A-7FBD-6DB94BAAF1D6}"/>
              </a:ext>
            </a:extLst>
          </p:cNvPr>
          <p:cNvSpPr txBox="1"/>
          <p:nvPr/>
        </p:nvSpPr>
        <p:spPr>
          <a:xfrm>
            <a:off x="3303718" y="2668592"/>
            <a:ext cx="1334749" cy="477054"/>
          </a:xfrm>
          <a:prstGeom prst="rect">
            <a:avLst/>
          </a:prstGeom>
          <a:noFill/>
        </p:spPr>
        <p:txBody>
          <a:bodyPr wrap="square">
            <a:spAutoFit/>
          </a:bodyPr>
          <a:lstStyle/>
          <a:p>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i</a:t>
            </a:r>
            <a:r>
              <a:rPr lang="en-US" sz="2500" dirty="0">
                <a:latin typeface="Times New Roman" panose="02020603050405020304" pitchFamily="18" charset="0"/>
                <a:cs typeface="Times New Roman" panose="02020603050405020304" pitchFamily="18" charset="0"/>
              </a:rPr>
              <a:t> &amp; iii</a:t>
            </a:r>
          </a:p>
        </p:txBody>
      </p:sp>
      <p:sp>
        <p:nvSpPr>
          <p:cNvPr id="19" name="TextBox 18">
            <a:extLst>
              <a:ext uri="{FF2B5EF4-FFF2-40B4-BE49-F238E27FC236}">
                <a16:creationId xmlns:a16="http://schemas.microsoft.com/office/drawing/2014/main" id="{E2D5302A-F97C-9D7D-083F-49C47DE9F1A0}"/>
              </a:ext>
            </a:extLst>
          </p:cNvPr>
          <p:cNvSpPr txBox="1"/>
          <p:nvPr/>
        </p:nvSpPr>
        <p:spPr>
          <a:xfrm>
            <a:off x="5757975" y="2697217"/>
            <a:ext cx="1422063" cy="477054"/>
          </a:xfrm>
          <a:prstGeom prst="rect">
            <a:avLst/>
          </a:prstGeom>
          <a:noFill/>
        </p:spPr>
        <p:txBody>
          <a:bodyPr wrap="square">
            <a:spAutoFit/>
          </a:bodyPr>
          <a:lstStyle/>
          <a:p>
            <a:r>
              <a:rPr lang="en-US" sz="2500" dirty="0">
                <a:latin typeface="Times New Roman" panose="02020603050405020304" pitchFamily="18" charset="0"/>
                <a:cs typeface="Times New Roman" panose="02020603050405020304" pitchFamily="18" charset="0"/>
              </a:rPr>
              <a:t>c. ii &amp; iii</a:t>
            </a:r>
          </a:p>
        </p:txBody>
      </p:sp>
      <p:sp>
        <p:nvSpPr>
          <p:cNvPr id="20" name="TextBox 19">
            <a:extLst>
              <a:ext uri="{FF2B5EF4-FFF2-40B4-BE49-F238E27FC236}">
                <a16:creationId xmlns:a16="http://schemas.microsoft.com/office/drawing/2014/main" id="{3E92B95D-B421-4036-4433-F7CCBD50063B}"/>
              </a:ext>
            </a:extLst>
          </p:cNvPr>
          <p:cNvSpPr txBox="1"/>
          <p:nvPr/>
        </p:nvSpPr>
        <p:spPr>
          <a:xfrm>
            <a:off x="8022451" y="2721877"/>
            <a:ext cx="1599884" cy="477054"/>
          </a:xfrm>
          <a:prstGeom prst="rect">
            <a:avLst/>
          </a:prstGeom>
          <a:noFill/>
        </p:spPr>
        <p:txBody>
          <a:bodyPr wrap="square">
            <a:spAutoFit/>
          </a:bodyPr>
          <a:lstStyle/>
          <a:p>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i</a:t>
            </a:r>
            <a:r>
              <a:rPr lang="en-US" sz="2500" dirty="0">
                <a:latin typeface="Times New Roman" panose="02020603050405020304" pitchFamily="18" charset="0"/>
                <a:cs typeface="Times New Roman" panose="02020603050405020304" pitchFamily="18" charset="0"/>
              </a:rPr>
              <a:t>, ii &amp; iii</a:t>
            </a:r>
          </a:p>
        </p:txBody>
      </p:sp>
      <p:sp>
        <p:nvSpPr>
          <p:cNvPr id="21" name="Rectangle 20">
            <a:extLst>
              <a:ext uri="{FF2B5EF4-FFF2-40B4-BE49-F238E27FC236}">
                <a16:creationId xmlns:a16="http://schemas.microsoft.com/office/drawing/2014/main" id="{160DF9C4-91FA-8AB6-0192-403583E3D9D5}"/>
              </a:ext>
            </a:extLst>
          </p:cNvPr>
          <p:cNvSpPr/>
          <p:nvPr/>
        </p:nvSpPr>
        <p:spPr>
          <a:xfrm>
            <a:off x="307693" y="1709304"/>
            <a:ext cx="11576613" cy="477054"/>
          </a:xfrm>
          <a:prstGeom prst="rect">
            <a:avLst/>
          </a:prstGeom>
        </p:spPr>
        <p:txBody>
          <a:bodyPr wrap="square">
            <a:spAutoFit/>
          </a:bodyPr>
          <a:lstStyle/>
          <a:p>
            <a:r>
              <a:rPr lang="en-US" sz="2500" dirty="0" err="1">
                <a:latin typeface="Times New Roman" panose="02020603050405020304" pitchFamily="18" charset="0"/>
                <a:cs typeface="Times New Roman" panose="02020603050405020304" pitchFamily="18" charset="0"/>
              </a:rPr>
              <a:t>i</a:t>
            </a:r>
            <a:r>
              <a:rPr lang="en-US" sz="2500" dirty="0">
                <a:latin typeface="Times New Roman" panose="02020603050405020304" pitchFamily="18" charset="0"/>
                <a:cs typeface="Times New Roman" panose="02020603050405020304" pitchFamily="18" charset="0"/>
              </a:rPr>
              <a:t>. </a:t>
            </a:r>
            <a:r>
              <a:rPr lang="as-IN" sz="2500" dirty="0">
                <a:latin typeface="NikoshBAN" panose="02000000000000000000" pitchFamily="2" charset="0"/>
                <a:cs typeface="NikoshBAN" panose="02000000000000000000" pitchFamily="2" charset="0"/>
              </a:rPr>
              <a:t>মূলধনের সুদ</a:t>
            </a:r>
            <a:r>
              <a:rPr lang="en-US" sz="2500" dirty="0">
                <a:latin typeface="Times New Roman" panose="02020603050405020304" pitchFamily="18" charset="0"/>
                <a:cs typeface="Times New Roman" panose="02020603050405020304" pitchFamily="18" charset="0"/>
              </a:rPr>
              <a:t>		ii. </a:t>
            </a:r>
            <a:r>
              <a:rPr lang="as-IN" sz="2500" dirty="0">
                <a:latin typeface="NikoshBAN" panose="02000000000000000000" pitchFamily="2" charset="0"/>
                <a:cs typeface="NikoshBAN" panose="02000000000000000000" pitchFamily="2" charset="0"/>
              </a:rPr>
              <a:t>মুনাফার অংশ </a:t>
            </a:r>
            <a:r>
              <a:rPr lang="en-US" sz="2500" dirty="0">
                <a:latin typeface="Times New Roman" panose="02020603050405020304" pitchFamily="18" charset="0"/>
                <a:cs typeface="Times New Roman" panose="02020603050405020304" pitchFamily="18" charset="0"/>
              </a:rPr>
              <a:t>		iii. </a:t>
            </a:r>
            <a:r>
              <a:rPr lang="as-IN" sz="2500" dirty="0">
                <a:latin typeface="NikoshBAN" panose="02000000000000000000" pitchFamily="2" charset="0"/>
                <a:cs typeface="NikoshBAN" panose="02000000000000000000" pitchFamily="2" charset="0"/>
              </a:rPr>
              <a:t>অতিরিক্ত মূলধন</a:t>
            </a:r>
            <a:endParaRPr lang="en-US" sz="2500" dirty="0">
              <a:latin typeface="NikoshBAN" panose="02000000000000000000" pitchFamily="2" charset="0"/>
              <a:cs typeface="NikoshBAN" panose="02000000000000000000" pitchFamily="2" charset="0"/>
            </a:endParaRPr>
          </a:p>
        </p:txBody>
      </p:sp>
      <p:sp>
        <p:nvSpPr>
          <p:cNvPr id="22" name="Rectangle 21">
            <a:extLst>
              <a:ext uri="{FF2B5EF4-FFF2-40B4-BE49-F238E27FC236}">
                <a16:creationId xmlns:a16="http://schemas.microsoft.com/office/drawing/2014/main" id="{9D348FBC-719F-CCFF-012F-5A065E424FD3}"/>
              </a:ext>
            </a:extLst>
          </p:cNvPr>
          <p:cNvSpPr/>
          <p:nvPr/>
        </p:nvSpPr>
        <p:spPr>
          <a:xfrm>
            <a:off x="537675" y="2169536"/>
            <a:ext cx="3340979" cy="477054"/>
          </a:xfrm>
          <a:prstGeom prst="rect">
            <a:avLst/>
          </a:prstGeom>
        </p:spPr>
        <p:txBody>
          <a:bodyPr wrap="none">
            <a:spAutoFit/>
          </a:bodyPr>
          <a:lstStyle/>
          <a:p>
            <a:pPr marL="342900" indent="-342900">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Which one is correct?</a:t>
            </a:r>
          </a:p>
        </p:txBody>
      </p:sp>
    </p:spTree>
    <p:extLst>
      <p:ext uri="{BB962C8B-B14F-4D97-AF65-F5344CB8AC3E}">
        <p14:creationId xmlns:p14="http://schemas.microsoft.com/office/powerpoint/2010/main" val="30534982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remove"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remove"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remove"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remove"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remove"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nextCondLst>
                <p:cond evt="onClick" delay="0">
                  <p:tgtEl>
                    <p:spTgt spid="13"/>
                  </p:tgtEl>
                </p:cond>
              </p:nextCondLst>
            </p:seq>
            <p:seq concurrent="1" nextAc="seek">
              <p:cTn id="32" restart="whenNotActive" fill="hold" evtFilter="cancelBubble" nodeType="interactiveSeq">
                <p:stCondLst>
                  <p:cond evt="onClick" delay="0">
                    <p:tgtEl>
                      <p:spTgt spid="18"/>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remove"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remove"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0"/>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remove"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childTnLst>
              </p:cTn>
              <p:nextCondLst>
                <p:cond evt="onClick" delay="0">
                  <p:tgtEl>
                    <p:spTgt spid="20"/>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5784D1-8ED4-4CD7-AA19-B666A98F14E2}"/>
              </a:ext>
            </a:extLst>
          </p:cNvPr>
          <p:cNvSpPr txBox="1"/>
          <p:nvPr/>
        </p:nvSpPr>
        <p:spPr>
          <a:xfrm>
            <a:off x="3717402" y="-1365"/>
            <a:ext cx="4757195" cy="830997"/>
          </a:xfrm>
          <a:prstGeom prst="rect">
            <a:avLst/>
          </a:prstGeom>
          <a:noFill/>
        </p:spPr>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Assessment</a:t>
            </a:r>
          </a:p>
        </p:txBody>
      </p:sp>
      <p:sp>
        <p:nvSpPr>
          <p:cNvPr id="3" name="TextBox 2">
            <a:extLst>
              <a:ext uri="{FF2B5EF4-FFF2-40B4-BE49-F238E27FC236}">
                <a16:creationId xmlns:a16="http://schemas.microsoft.com/office/drawing/2014/main" id="{CEC90D3A-B02E-49F8-8BB4-952E33E6D001}"/>
              </a:ext>
            </a:extLst>
          </p:cNvPr>
          <p:cNvSpPr txBox="1"/>
          <p:nvPr/>
        </p:nvSpPr>
        <p:spPr>
          <a:xfrm>
            <a:off x="300943" y="2513504"/>
            <a:ext cx="11609406" cy="1046440"/>
          </a:xfrm>
          <a:prstGeom prst="rect">
            <a:avLst/>
          </a:prstGeom>
          <a:noFill/>
        </p:spPr>
        <p:txBody>
          <a:bodyPr wrap="square" rtlCol="0">
            <a:spAutoFit/>
          </a:bodyPr>
          <a:lstStyle/>
          <a:p>
            <a:r>
              <a:rPr lang="en-US" sz="3000" b="1" dirty="0" smtClean="0">
                <a:solidFill>
                  <a:srgbClr val="002060"/>
                </a:solidFill>
                <a:latin typeface="NikoshBAN" panose="02000000000000000000" pitchFamily="2" charset="0"/>
                <a:cs typeface="NikoshBAN" panose="02000000000000000000" pitchFamily="2" charset="0"/>
              </a:rPr>
              <a:t>১০</a:t>
            </a:r>
            <a:r>
              <a:rPr lang="en-US" sz="3200" b="1" dirty="0" smtClean="0">
                <a:solidFill>
                  <a:srgbClr val="002060"/>
                </a:solidFill>
                <a:latin typeface="NikoshBAN" panose="02000000000000000000" pitchFamily="2" charset="0"/>
                <a:cs typeface="NikoshBAN" panose="02000000000000000000" pitchFamily="2" charset="0"/>
              </a:rPr>
              <a:t>.</a:t>
            </a:r>
            <a:r>
              <a:rPr lang="en-US" sz="3000" b="1" dirty="0" smtClean="0">
                <a:solidFill>
                  <a:srgbClr val="002060"/>
                </a:solidFill>
                <a:latin typeface="NikoshBAN" panose="02000000000000000000" pitchFamily="2" charset="0"/>
                <a:cs typeface="NikoshBAN" panose="02000000000000000000" pitchFamily="2" charset="0"/>
              </a:rPr>
              <a:t> </a:t>
            </a:r>
            <a:r>
              <a:rPr lang="as-IN" sz="3000" b="1" dirty="0">
                <a:solidFill>
                  <a:srgbClr val="002060"/>
                </a:solidFill>
                <a:latin typeface="NikoshBAN" panose="02000000000000000000" pitchFamily="2" charset="0"/>
                <a:cs typeface="NikoshBAN" panose="02000000000000000000" pitchFamily="2" charset="0"/>
              </a:rPr>
              <a:t>কোনো অংশীদার প্রতি মাসের শুরুতে কারবার হতে সমপরিমাণ অর্থ উত্তোলন করলে মোট টাকার ওপর কত মাসের সুদ ধরা </a:t>
            </a:r>
            <a:r>
              <a:rPr lang="as-IN" sz="3000" b="1" dirty="0" smtClean="0">
                <a:solidFill>
                  <a:srgbClr val="002060"/>
                </a:solidFill>
                <a:latin typeface="NikoshBAN" panose="02000000000000000000" pitchFamily="2" charset="0"/>
                <a:cs typeface="NikoshBAN" panose="02000000000000000000" pitchFamily="2" charset="0"/>
              </a:rPr>
              <a:t>হ</a:t>
            </a:r>
            <a:r>
              <a:rPr lang="en-US" sz="3000" b="1" dirty="0" smtClean="0">
                <a:solidFill>
                  <a:srgbClr val="002060"/>
                </a:solidFill>
                <a:latin typeface="NikoshBAN" panose="02000000000000000000" pitchFamily="2" charset="0"/>
                <a:cs typeface="NikoshBAN" panose="02000000000000000000" pitchFamily="2" charset="0"/>
              </a:rPr>
              <a:t>য়</a:t>
            </a:r>
            <a:r>
              <a:rPr lang="as-IN" sz="3000" b="1" dirty="0" smtClean="0">
                <a:solidFill>
                  <a:srgbClr val="002060"/>
                </a:solidFill>
                <a:latin typeface="NikoshBAN" panose="02000000000000000000" pitchFamily="2" charset="0"/>
                <a:cs typeface="NikoshBAN" panose="02000000000000000000" pitchFamily="2" charset="0"/>
              </a:rPr>
              <a:t>?</a:t>
            </a:r>
            <a:endParaRPr lang="en-US" sz="3000" b="1" dirty="0">
              <a:solidFill>
                <a:srgbClr val="002060"/>
              </a:solidFill>
              <a:latin typeface="NikoshBAN" panose="02000000000000000000" pitchFamily="2" charset="0"/>
              <a:cs typeface="NikoshBAN" panose="02000000000000000000" pitchFamily="2" charset="0"/>
            </a:endParaRPr>
          </a:p>
        </p:txBody>
      </p:sp>
      <p:pic>
        <p:nvPicPr>
          <p:cNvPr id="6" name="Graphic 5" descr="Badge Cross with solid fill">
            <a:extLst>
              <a:ext uri="{FF2B5EF4-FFF2-40B4-BE49-F238E27FC236}">
                <a16:creationId xmlns:a16="http://schemas.microsoft.com/office/drawing/2014/main" id="{94E43E0F-04A0-4361-BE0A-AB765A03138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582356" y="4954877"/>
            <a:ext cx="638207" cy="638207"/>
          </a:xfrm>
          <a:prstGeom prst="rect">
            <a:avLst/>
          </a:prstGeom>
        </p:spPr>
      </p:pic>
      <p:pic>
        <p:nvPicPr>
          <p:cNvPr id="9" name="Graphic 8" descr="Badge Cross with solid fill">
            <a:extLst>
              <a:ext uri="{FF2B5EF4-FFF2-40B4-BE49-F238E27FC236}">
                <a16:creationId xmlns:a16="http://schemas.microsoft.com/office/drawing/2014/main" id="{0215576E-EAE5-4D6A-863B-0226B0F0BE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582356" y="3925702"/>
            <a:ext cx="638207" cy="638207"/>
          </a:xfrm>
          <a:prstGeom prst="rect">
            <a:avLst/>
          </a:prstGeom>
        </p:spPr>
      </p:pic>
      <p:pic>
        <p:nvPicPr>
          <p:cNvPr id="10" name="Graphic 9" descr="Badge Cross with solid fill">
            <a:extLst>
              <a:ext uri="{FF2B5EF4-FFF2-40B4-BE49-F238E27FC236}">
                <a16:creationId xmlns:a16="http://schemas.microsoft.com/office/drawing/2014/main" id="{1E83FF09-9544-4581-9B6C-5F49575E381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582356" y="4456852"/>
            <a:ext cx="638207" cy="638207"/>
          </a:xfrm>
          <a:prstGeom prst="rect">
            <a:avLst/>
          </a:prstGeom>
        </p:spPr>
      </p:pic>
      <p:pic>
        <p:nvPicPr>
          <p:cNvPr id="12" name="Graphic 11" descr="Badge Tick1 with solid fill">
            <a:extLst>
              <a:ext uri="{FF2B5EF4-FFF2-40B4-BE49-F238E27FC236}">
                <a16:creationId xmlns:a16="http://schemas.microsoft.com/office/drawing/2014/main" id="{B76FB4BE-1664-40C9-9B6E-E44061F1584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546338" y="3323988"/>
            <a:ext cx="674225" cy="674225"/>
          </a:xfrm>
          <a:prstGeom prst="rect">
            <a:avLst/>
          </a:prstGeom>
        </p:spPr>
      </p:pic>
      <p:sp>
        <p:nvSpPr>
          <p:cNvPr id="14" name="TextBox 13">
            <a:extLst>
              <a:ext uri="{FF2B5EF4-FFF2-40B4-BE49-F238E27FC236}">
                <a16:creationId xmlns:a16="http://schemas.microsoft.com/office/drawing/2014/main" id="{BA356C9B-CD3F-4F35-95EC-64A306FC9A87}"/>
              </a:ext>
            </a:extLst>
          </p:cNvPr>
          <p:cNvSpPr txBox="1"/>
          <p:nvPr/>
        </p:nvSpPr>
        <p:spPr>
          <a:xfrm>
            <a:off x="570756" y="3426988"/>
            <a:ext cx="9200818" cy="477054"/>
          </a:xfrm>
          <a:prstGeom prst="rect">
            <a:avLst/>
          </a:prstGeom>
          <a:noFill/>
        </p:spPr>
        <p:txBody>
          <a:bodyPr wrap="square">
            <a:spAutoFit/>
          </a:bodyPr>
          <a:lstStyle/>
          <a:p>
            <a:r>
              <a:rPr lang="en-US" sz="2500" dirty="0">
                <a:latin typeface="Times New Roman" panose="02020603050405020304" pitchFamily="18" charset="0"/>
                <a:cs typeface="Times New Roman" panose="02020603050405020304" pitchFamily="18" charset="0"/>
              </a:rPr>
              <a:t>a. </a:t>
            </a:r>
            <a:r>
              <a:rPr lang="as-IN" sz="2500" dirty="0">
                <a:latin typeface="Times New Roman" panose="02020603050405020304" pitchFamily="18" charset="0"/>
                <a:cs typeface="Times New Roman" panose="02020603050405020304" pitchFamily="18" charset="0"/>
              </a:rPr>
              <a:t>৬.৫ মাসের</a:t>
            </a:r>
            <a:endParaRPr lang="en-US" sz="25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4CE17C8E-E732-47A1-AE58-22EEEF1FBBF9}"/>
              </a:ext>
            </a:extLst>
          </p:cNvPr>
          <p:cNvSpPr txBox="1"/>
          <p:nvPr/>
        </p:nvSpPr>
        <p:spPr>
          <a:xfrm>
            <a:off x="606774" y="5024972"/>
            <a:ext cx="8975582" cy="477054"/>
          </a:xfrm>
          <a:prstGeom prst="rect">
            <a:avLst/>
          </a:prstGeom>
          <a:noFill/>
        </p:spPr>
        <p:txBody>
          <a:bodyPr wrap="square">
            <a:spAutoFit/>
          </a:bodyPr>
          <a:lstStyle/>
          <a:p>
            <a:r>
              <a:rPr lang="en-US" sz="2500" dirty="0">
                <a:latin typeface="Times New Roman" panose="02020603050405020304" pitchFamily="18" charset="0"/>
                <a:cs typeface="Times New Roman" panose="02020603050405020304" pitchFamily="18" charset="0"/>
              </a:rPr>
              <a:t>d. </a:t>
            </a:r>
            <a:r>
              <a:rPr lang="en-US" sz="2500" dirty="0" smtClean="0">
                <a:latin typeface="Times New Roman" panose="02020603050405020304" pitchFamily="18" charset="0"/>
                <a:cs typeface="Times New Roman" panose="02020603050405020304" pitchFamily="18" charset="0"/>
              </a:rPr>
              <a:t>৫</a:t>
            </a:r>
            <a:r>
              <a:rPr lang="as-IN" sz="2500" dirty="0" smtClean="0">
                <a:latin typeface="Times New Roman" panose="02020603050405020304" pitchFamily="18" charset="0"/>
                <a:cs typeface="Times New Roman" panose="02020603050405020304" pitchFamily="18" charset="0"/>
              </a:rPr>
              <a:t>.</a:t>
            </a:r>
            <a:r>
              <a:rPr lang="en-US" sz="2500" dirty="0" smtClean="0">
                <a:latin typeface="Times New Roman" panose="02020603050405020304" pitchFamily="18" charset="0"/>
                <a:cs typeface="Times New Roman" panose="02020603050405020304" pitchFamily="18" charset="0"/>
              </a:rPr>
              <a:t>০</a:t>
            </a:r>
            <a:r>
              <a:rPr lang="as-IN" sz="2500" dirty="0" smtClean="0">
                <a:latin typeface="Times New Roman" panose="02020603050405020304" pitchFamily="18" charset="0"/>
                <a:cs typeface="Times New Roman" panose="02020603050405020304" pitchFamily="18" charset="0"/>
              </a:rPr>
              <a:t> </a:t>
            </a:r>
            <a:r>
              <a:rPr lang="as-IN" sz="2500" dirty="0">
                <a:latin typeface="Times New Roman" panose="02020603050405020304" pitchFamily="18" charset="0"/>
                <a:cs typeface="Times New Roman" panose="02020603050405020304" pitchFamily="18" charset="0"/>
              </a:rPr>
              <a:t>মাসের</a:t>
            </a:r>
            <a:endParaRPr lang="en-US" sz="25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8855A52-289D-4301-A194-590F8CD87CC8}"/>
              </a:ext>
            </a:extLst>
          </p:cNvPr>
          <p:cNvSpPr txBox="1"/>
          <p:nvPr/>
        </p:nvSpPr>
        <p:spPr>
          <a:xfrm>
            <a:off x="606774" y="4013138"/>
            <a:ext cx="8939563" cy="477054"/>
          </a:xfrm>
          <a:prstGeom prst="rect">
            <a:avLst/>
          </a:prstGeom>
          <a:noFill/>
        </p:spPr>
        <p:txBody>
          <a:bodyPr wrap="square">
            <a:spAutoFit/>
          </a:bodyPr>
          <a:lstStyle/>
          <a:p>
            <a:r>
              <a:rPr lang="en-US" sz="2500" dirty="0">
                <a:latin typeface="Times New Roman" panose="02020603050405020304" pitchFamily="18" charset="0"/>
                <a:cs typeface="Times New Roman" panose="02020603050405020304" pitchFamily="18" charset="0"/>
              </a:rPr>
              <a:t>b. </a:t>
            </a:r>
            <a:r>
              <a:rPr lang="as-IN" sz="2500" dirty="0" smtClean="0">
                <a:latin typeface="Times New Roman" panose="02020603050405020304" pitchFamily="18" charset="0"/>
                <a:cs typeface="Times New Roman" panose="02020603050405020304" pitchFamily="18" charset="0"/>
              </a:rPr>
              <a:t>৬.</a:t>
            </a:r>
            <a:r>
              <a:rPr lang="en-US" sz="2500" dirty="0">
                <a:latin typeface="Times New Roman" panose="02020603050405020304" pitchFamily="18" charset="0"/>
                <a:cs typeface="Times New Roman" panose="02020603050405020304" pitchFamily="18" charset="0"/>
              </a:rPr>
              <a:t>০</a:t>
            </a:r>
            <a:r>
              <a:rPr lang="as-IN" sz="2500" dirty="0" smtClean="0">
                <a:latin typeface="Times New Roman" panose="02020603050405020304" pitchFamily="18" charset="0"/>
                <a:cs typeface="Times New Roman" panose="02020603050405020304" pitchFamily="18" charset="0"/>
              </a:rPr>
              <a:t> </a:t>
            </a:r>
            <a:r>
              <a:rPr lang="as-IN" sz="2500" dirty="0">
                <a:latin typeface="Times New Roman" panose="02020603050405020304" pitchFamily="18" charset="0"/>
                <a:cs typeface="Times New Roman" panose="02020603050405020304" pitchFamily="18" charset="0"/>
              </a:rPr>
              <a:t>মাসের</a:t>
            </a:r>
            <a:endParaRPr lang="en-US" sz="25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EB660A21-BDA8-4588-A17B-D9659FBF8B81}"/>
              </a:ext>
            </a:extLst>
          </p:cNvPr>
          <p:cNvSpPr txBox="1"/>
          <p:nvPr/>
        </p:nvSpPr>
        <p:spPr>
          <a:xfrm>
            <a:off x="615387" y="4537429"/>
            <a:ext cx="8930949" cy="477054"/>
          </a:xfrm>
          <a:prstGeom prst="rect">
            <a:avLst/>
          </a:prstGeom>
          <a:noFill/>
        </p:spPr>
        <p:txBody>
          <a:bodyPr wrap="square">
            <a:spAutoFit/>
          </a:bodyPr>
          <a:lstStyle/>
          <a:p>
            <a:r>
              <a:rPr lang="en-US" sz="2500" dirty="0">
                <a:latin typeface="Times New Roman" panose="02020603050405020304" pitchFamily="18" charset="0"/>
                <a:cs typeface="Times New Roman" panose="02020603050405020304" pitchFamily="18" charset="0"/>
              </a:rPr>
              <a:t>c. </a:t>
            </a:r>
            <a:r>
              <a:rPr lang="en-US" sz="2500" dirty="0" smtClean="0">
                <a:latin typeface="Times New Roman" panose="02020603050405020304" pitchFamily="18" charset="0"/>
                <a:cs typeface="Times New Roman" panose="02020603050405020304" pitchFamily="18" charset="0"/>
              </a:rPr>
              <a:t>৫</a:t>
            </a:r>
            <a:r>
              <a:rPr lang="as-IN" sz="2500" dirty="0" smtClean="0">
                <a:latin typeface="Times New Roman" panose="02020603050405020304" pitchFamily="18" charset="0"/>
                <a:cs typeface="Times New Roman" panose="02020603050405020304" pitchFamily="18" charset="0"/>
              </a:rPr>
              <a:t>.৫ </a:t>
            </a:r>
            <a:r>
              <a:rPr lang="as-IN" sz="2500" dirty="0">
                <a:latin typeface="Times New Roman" panose="02020603050405020304" pitchFamily="18" charset="0"/>
                <a:cs typeface="Times New Roman" panose="02020603050405020304" pitchFamily="18" charset="0"/>
              </a:rPr>
              <a:t>মাসের</a:t>
            </a:r>
            <a:endParaRPr lang="en-US" sz="25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A638582-DC46-6F83-5B60-B426013A429B}"/>
              </a:ext>
            </a:extLst>
          </p:cNvPr>
          <p:cNvSpPr txBox="1"/>
          <p:nvPr/>
        </p:nvSpPr>
        <p:spPr>
          <a:xfrm>
            <a:off x="606774" y="793295"/>
            <a:ext cx="11404817" cy="523220"/>
          </a:xfrm>
          <a:prstGeom prst="rect">
            <a:avLst/>
          </a:prstGeom>
          <a:noFill/>
        </p:spPr>
        <p:txBody>
          <a:bodyPr wrap="square" rtlCol="0">
            <a:spAutoFit/>
          </a:bodyPr>
          <a:lstStyle/>
          <a:p>
            <a:r>
              <a:rPr lang="en-US" sz="2800" b="1" dirty="0" smtClean="0">
                <a:solidFill>
                  <a:srgbClr val="002060"/>
                </a:solidFill>
                <a:latin typeface="NikoshBAN" panose="02000000000000000000" pitchFamily="2" charset="0"/>
                <a:cs typeface="NikoshBAN" panose="02000000000000000000" pitchFamily="2" charset="0"/>
              </a:rPr>
              <a:t>৯. </a:t>
            </a:r>
            <a:r>
              <a:rPr lang="as-IN" sz="2800" b="1" dirty="0">
                <a:solidFill>
                  <a:srgbClr val="002060"/>
                </a:solidFill>
                <a:latin typeface="NikoshBAN" panose="02000000000000000000" pitchFamily="2" charset="0"/>
                <a:cs typeface="NikoshBAN" panose="02000000000000000000" pitchFamily="2" charset="0"/>
              </a:rPr>
              <a:t>অংশীদারি </a:t>
            </a:r>
            <a:r>
              <a:rPr lang="as-IN" sz="2800" b="1" dirty="0" smtClean="0">
                <a:solidFill>
                  <a:srgbClr val="002060"/>
                </a:solidFill>
                <a:latin typeface="NikoshBAN" panose="02000000000000000000" pitchFamily="2" charset="0"/>
                <a:cs typeface="NikoshBAN" panose="02000000000000000000" pitchFamily="2" charset="0"/>
              </a:rPr>
              <a:t>ব্যবসা</a:t>
            </a:r>
            <a:r>
              <a:rPr lang="en-US" sz="2800" b="1" dirty="0" err="1" smtClean="0">
                <a:solidFill>
                  <a:srgbClr val="002060"/>
                </a:solidFill>
                <a:latin typeface="NikoshBAN" panose="02000000000000000000" pitchFamily="2" charset="0"/>
                <a:cs typeface="NikoshBAN" panose="02000000000000000000" pitchFamily="2" charset="0"/>
              </a:rPr>
              <a:t>য়ে</a:t>
            </a:r>
            <a:r>
              <a:rPr lang="as-IN" sz="2800" b="1" dirty="0" smtClean="0">
                <a:solidFill>
                  <a:srgbClr val="002060"/>
                </a:solidFill>
                <a:latin typeface="NikoshBAN" panose="02000000000000000000" pitchFamily="2" charset="0"/>
                <a:cs typeface="NikoshBAN" panose="02000000000000000000" pitchFamily="2" charset="0"/>
              </a:rPr>
              <a:t>র </a:t>
            </a:r>
            <a:r>
              <a:rPr lang="as-IN" sz="2800" b="1" dirty="0">
                <a:solidFill>
                  <a:srgbClr val="002060"/>
                </a:solidFill>
                <a:latin typeface="NikoshBAN" panose="02000000000000000000" pitchFamily="2" charset="0"/>
                <a:cs typeface="NikoshBAN" panose="02000000000000000000" pitchFamily="2" charset="0"/>
              </a:rPr>
              <a:t>মূলভিত্তি কোনটি?</a:t>
            </a:r>
            <a:endParaRPr lang="en-US" sz="2800" b="1" dirty="0">
              <a:solidFill>
                <a:srgbClr val="002060"/>
              </a:solidFill>
              <a:latin typeface="NikoshBAN" panose="02000000000000000000" pitchFamily="2" charset="0"/>
              <a:cs typeface="NikoshBAN" panose="02000000000000000000" pitchFamily="2" charset="0"/>
            </a:endParaRPr>
          </a:p>
        </p:txBody>
      </p:sp>
      <p:pic>
        <p:nvPicPr>
          <p:cNvPr id="5" name="Graphic 4" descr="Badge Cross with solid fill">
            <a:extLst>
              <a:ext uri="{FF2B5EF4-FFF2-40B4-BE49-F238E27FC236}">
                <a16:creationId xmlns:a16="http://schemas.microsoft.com/office/drawing/2014/main" id="{E85F0885-A7CF-14B5-F757-AE4C543C3EF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088508" y="1406934"/>
            <a:ext cx="638207" cy="638207"/>
          </a:xfrm>
          <a:prstGeom prst="rect">
            <a:avLst/>
          </a:prstGeom>
        </p:spPr>
      </p:pic>
      <p:pic>
        <p:nvPicPr>
          <p:cNvPr id="7" name="Graphic 6" descr="Badge Cross with solid fill">
            <a:extLst>
              <a:ext uri="{FF2B5EF4-FFF2-40B4-BE49-F238E27FC236}">
                <a16:creationId xmlns:a16="http://schemas.microsoft.com/office/drawing/2014/main" id="{9979DA77-5C79-1EBF-EA88-B87F7FBF0ED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474597" y="1410787"/>
            <a:ext cx="638207" cy="638207"/>
          </a:xfrm>
          <a:prstGeom prst="rect">
            <a:avLst/>
          </a:prstGeom>
        </p:spPr>
      </p:pic>
      <p:pic>
        <p:nvPicPr>
          <p:cNvPr id="8" name="Graphic 7" descr="Badge Cross with solid fill">
            <a:extLst>
              <a:ext uri="{FF2B5EF4-FFF2-40B4-BE49-F238E27FC236}">
                <a16:creationId xmlns:a16="http://schemas.microsoft.com/office/drawing/2014/main" id="{C7C1F1FC-F2EF-A693-9030-2F2156AB7B4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085022" y="1952694"/>
            <a:ext cx="638207" cy="638207"/>
          </a:xfrm>
          <a:prstGeom prst="rect">
            <a:avLst/>
          </a:prstGeom>
        </p:spPr>
      </p:pic>
      <p:pic>
        <p:nvPicPr>
          <p:cNvPr id="11" name="Graphic 10" descr="Badge Tick1 with solid fill">
            <a:extLst>
              <a:ext uri="{FF2B5EF4-FFF2-40B4-BE49-F238E27FC236}">
                <a16:creationId xmlns:a16="http://schemas.microsoft.com/office/drawing/2014/main" id="{71929167-D575-AB5A-AF83-E7E888B21A7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484515" y="2045141"/>
            <a:ext cx="674225" cy="674225"/>
          </a:xfrm>
          <a:prstGeom prst="rect">
            <a:avLst/>
          </a:prstGeom>
        </p:spPr>
      </p:pic>
      <p:sp>
        <p:nvSpPr>
          <p:cNvPr id="13" name="TextBox 12">
            <a:extLst>
              <a:ext uri="{FF2B5EF4-FFF2-40B4-BE49-F238E27FC236}">
                <a16:creationId xmlns:a16="http://schemas.microsoft.com/office/drawing/2014/main" id="{8C12E3A5-8FDF-0F19-510C-0BB2006B93BC}"/>
              </a:ext>
            </a:extLst>
          </p:cNvPr>
          <p:cNvSpPr txBox="1"/>
          <p:nvPr/>
        </p:nvSpPr>
        <p:spPr>
          <a:xfrm>
            <a:off x="5846464" y="2111175"/>
            <a:ext cx="1952322" cy="477054"/>
          </a:xfrm>
          <a:prstGeom prst="rect">
            <a:avLst/>
          </a:prstGeom>
          <a:noFill/>
        </p:spPr>
        <p:txBody>
          <a:bodyPr wrap="square">
            <a:spAutoFit/>
          </a:bodyPr>
          <a:lstStyle/>
          <a:p>
            <a:r>
              <a:rPr lang="en-US" sz="2500" dirty="0">
                <a:latin typeface="Times New Roman" panose="02020603050405020304" pitchFamily="18" charset="0"/>
                <a:cs typeface="Times New Roman" panose="02020603050405020304" pitchFamily="18" charset="0"/>
              </a:rPr>
              <a:t>d. </a:t>
            </a:r>
            <a:r>
              <a:rPr lang="as-IN" sz="2500" dirty="0">
                <a:latin typeface="Times New Roman" panose="02020603050405020304" pitchFamily="18" charset="0"/>
                <a:cs typeface="Times New Roman" panose="02020603050405020304" pitchFamily="18" charset="0"/>
              </a:rPr>
              <a:t>চুক্তি</a:t>
            </a:r>
            <a:endParaRPr lang="en-US" sz="25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80DF0B24-61A3-9531-5BC6-3D98449EFBEB}"/>
              </a:ext>
            </a:extLst>
          </p:cNvPr>
          <p:cNvSpPr txBox="1"/>
          <p:nvPr/>
        </p:nvSpPr>
        <p:spPr>
          <a:xfrm>
            <a:off x="606774" y="1434044"/>
            <a:ext cx="2159145" cy="477054"/>
          </a:xfrm>
          <a:prstGeom prst="rect">
            <a:avLst/>
          </a:prstGeom>
          <a:noFill/>
        </p:spPr>
        <p:txBody>
          <a:bodyPr wrap="square">
            <a:spAutoFit/>
          </a:bodyPr>
          <a:lstStyle/>
          <a:p>
            <a:r>
              <a:rPr lang="en-US" sz="2500" dirty="0">
                <a:latin typeface="Times New Roman" panose="02020603050405020304" pitchFamily="18" charset="0"/>
                <a:cs typeface="Times New Roman" panose="02020603050405020304" pitchFamily="18" charset="0"/>
              </a:rPr>
              <a:t>a. </a:t>
            </a:r>
            <a:r>
              <a:rPr lang="as-IN" sz="2500" dirty="0">
                <a:latin typeface="Times New Roman" panose="02020603050405020304" pitchFamily="18" charset="0"/>
                <a:cs typeface="Times New Roman" panose="02020603050405020304" pitchFamily="18" charset="0"/>
              </a:rPr>
              <a:t>আয়</a:t>
            </a:r>
            <a:endParaRPr lang="en-US" sz="25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3DEC015A-45E1-B118-D7A1-D4BD6094520E}"/>
              </a:ext>
            </a:extLst>
          </p:cNvPr>
          <p:cNvSpPr txBox="1"/>
          <p:nvPr/>
        </p:nvSpPr>
        <p:spPr>
          <a:xfrm>
            <a:off x="5846464" y="1448502"/>
            <a:ext cx="2797352" cy="477054"/>
          </a:xfrm>
          <a:prstGeom prst="rect">
            <a:avLst/>
          </a:prstGeom>
          <a:noFill/>
        </p:spPr>
        <p:txBody>
          <a:bodyPr wrap="square">
            <a:spAutoFit/>
          </a:bodyPr>
          <a:lstStyle/>
          <a:p>
            <a:r>
              <a:rPr lang="en-US" sz="2500" dirty="0">
                <a:latin typeface="Times New Roman" panose="02020603050405020304" pitchFamily="18" charset="0"/>
                <a:cs typeface="Times New Roman" panose="02020603050405020304" pitchFamily="18" charset="0"/>
              </a:rPr>
              <a:t>b. </a:t>
            </a:r>
            <a:r>
              <a:rPr lang="as-IN" sz="2500" dirty="0">
                <a:latin typeface="Times New Roman" panose="02020603050405020304" pitchFamily="18" charset="0"/>
                <a:cs typeface="Times New Roman" panose="02020603050405020304" pitchFamily="18" charset="0"/>
              </a:rPr>
              <a:t>পারস্পরিক আস্থা</a:t>
            </a:r>
            <a:endParaRPr lang="en-US" sz="25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B1629C5E-D1B3-BDBA-B34E-B1E0BA1D9526}"/>
              </a:ext>
            </a:extLst>
          </p:cNvPr>
          <p:cNvSpPr txBox="1"/>
          <p:nvPr/>
        </p:nvSpPr>
        <p:spPr>
          <a:xfrm>
            <a:off x="706930" y="2006729"/>
            <a:ext cx="2414139" cy="477054"/>
          </a:xfrm>
          <a:prstGeom prst="rect">
            <a:avLst/>
          </a:prstGeom>
          <a:noFill/>
        </p:spPr>
        <p:txBody>
          <a:bodyPr wrap="square">
            <a:spAutoFit/>
          </a:bodyPr>
          <a:lstStyle/>
          <a:p>
            <a:r>
              <a:rPr lang="en-US" sz="2500" dirty="0">
                <a:latin typeface="Times New Roman" panose="02020603050405020304" pitchFamily="18" charset="0"/>
                <a:cs typeface="Times New Roman" panose="02020603050405020304" pitchFamily="18" charset="0"/>
              </a:rPr>
              <a:t>c. </a:t>
            </a:r>
            <a:r>
              <a:rPr lang="as-IN" sz="2500" dirty="0">
                <a:latin typeface="Times New Roman" panose="02020603050405020304" pitchFamily="18" charset="0"/>
                <a:cs typeface="Times New Roman" panose="02020603050405020304" pitchFamily="18" charset="0"/>
              </a:rPr>
              <a:t>নিবন্ধন</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6866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remove"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remove"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remove"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remove"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remove"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nextCondLst>
                <p:cond evt="onClick" delay="0">
                  <p:tgtEl>
                    <p:spTgt spid="13"/>
                  </p:tgtEl>
                </p:cond>
              </p:nextCondLst>
            </p:seq>
            <p:seq concurrent="1" nextAc="seek">
              <p:cTn id="32" restart="whenNotActive" fill="hold" evtFilter="cancelBubble" nodeType="interactiveSeq">
                <p:stCondLst>
                  <p:cond evt="onClick" delay="0">
                    <p:tgtEl>
                      <p:spTgt spid="18"/>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remove"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remove"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0"/>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remove"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childTnLst>
              </p:cTn>
              <p:nextCondLst>
                <p:cond evt="onClick" delay="0">
                  <p:tgtEl>
                    <p:spTgt spid="20"/>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7F7575-CF16-4183-9036-CF824659B77B}"/>
              </a:ext>
            </a:extLst>
          </p:cNvPr>
          <p:cNvSpPr txBox="1"/>
          <p:nvPr/>
        </p:nvSpPr>
        <p:spPr>
          <a:xfrm>
            <a:off x="3755502" y="103674"/>
            <a:ext cx="4757195" cy="646331"/>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Homework</a:t>
            </a:r>
          </a:p>
        </p:txBody>
      </p:sp>
      <p:pic>
        <p:nvPicPr>
          <p:cNvPr id="5" name="Picture 2" descr="See the source image">
            <a:extLst>
              <a:ext uri="{FF2B5EF4-FFF2-40B4-BE49-F238E27FC236}">
                <a16:creationId xmlns:a16="http://schemas.microsoft.com/office/drawing/2014/main" id="{21512409-26C6-4A25-A6B5-CFC3F257D80B}"/>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8753" b="93369" l="8500" r="91313">
                        <a14:foregroundMark x1="18938" y1="68612" x2="43750" y2="79399"/>
                        <a14:foregroundMark x1="43750" y1="79399" x2="49438" y2="79929"/>
                        <a14:foregroundMark x1="62813" y1="71972" x2="71375" y2="67639"/>
                        <a14:foregroundMark x1="85750" y1="50928" x2="86188" y2="70911"/>
                        <a14:foregroundMark x1="86188" y1="70911" x2="70438" y2="87533"/>
                        <a14:foregroundMark x1="88375" y1="71618" x2="89313" y2="66401"/>
                        <a14:foregroundMark x1="90250" y1="65782" x2="91313" y2="66225"/>
                        <a14:foregroundMark x1="61000" y1="93457" x2="47563" y2="91954"/>
                        <a14:foregroundMark x1="46938" y1="91954" x2="44188" y2="91424"/>
                        <a14:foregroundMark x1="8500" y1="44297" x2="10563" y2="49514"/>
                        <a14:foregroundMark x1="16063" y1="72679" x2="17000" y2="76039"/>
                        <a14:foregroundMark x1="14000" y1="70999" x2="14125" y2="71795"/>
                        <a14:foregroundMark x1="17250" y1="81963" x2="17813" y2="82140"/>
                        <a14:foregroundMark x1="28000" y1="85676" x2="30375" y2="86384"/>
                        <a14:foregroundMark x1="61938" y1="8753" x2="61938" y2="8753"/>
                      </a14:backgroundRemoval>
                    </a14:imgEffect>
                  </a14:imgLayer>
                </a14:imgProps>
              </a:ext>
              <a:ext uri="{28A0092B-C50C-407E-A947-70E740481C1C}">
                <a14:useLocalDpi xmlns:a14="http://schemas.microsoft.com/office/drawing/2010/main" val="0"/>
              </a:ext>
            </a:extLst>
          </a:blip>
          <a:srcRect/>
          <a:stretch>
            <a:fillRect/>
          </a:stretch>
        </p:blipFill>
        <p:spPr bwMode="auto">
          <a:xfrm>
            <a:off x="10363200" y="5450571"/>
            <a:ext cx="1620056" cy="11452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2269FE8-EA3D-4C4F-9F12-3F091635DAEF}"/>
              </a:ext>
            </a:extLst>
          </p:cNvPr>
          <p:cNvSpPr txBox="1"/>
          <p:nvPr/>
        </p:nvSpPr>
        <p:spPr>
          <a:xfrm>
            <a:off x="282589" y="280773"/>
            <a:ext cx="121058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err="1">
                <a:latin typeface="NikoshBAN" panose="02000000000000000000" pitchFamily="2" charset="0"/>
                <a:cs typeface="NikoshBAN" panose="02000000000000000000" pitchFamily="2" charset="0"/>
              </a:rPr>
              <a:t>অনুশীলনীঃ</a:t>
            </a:r>
            <a:r>
              <a:rPr lang="en-US" dirty="0">
                <a:latin typeface="NikoshBAN" panose="02000000000000000000" pitchFamily="2" charset="0"/>
                <a:cs typeface="NikoshBAN" panose="02000000000000000000" pitchFamily="2" charset="0"/>
              </a:rPr>
              <a:t> ০১</a:t>
            </a:r>
          </a:p>
        </p:txBody>
      </p:sp>
      <p:sp>
        <p:nvSpPr>
          <p:cNvPr id="13" name="TextBox 12">
            <a:extLst>
              <a:ext uri="{FF2B5EF4-FFF2-40B4-BE49-F238E27FC236}">
                <a16:creationId xmlns:a16="http://schemas.microsoft.com/office/drawing/2014/main" id="{02269FE8-EA3D-4C4F-9F12-3F091635DAEF}"/>
              </a:ext>
            </a:extLst>
          </p:cNvPr>
          <p:cNvSpPr txBox="1"/>
          <p:nvPr/>
        </p:nvSpPr>
        <p:spPr>
          <a:xfrm>
            <a:off x="282589" y="650105"/>
            <a:ext cx="11580868"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as-IN" sz="2800" dirty="0" smtClean="0">
                <a:latin typeface="NikoshBAN" panose="02000000000000000000" pitchFamily="2" charset="0"/>
                <a:cs typeface="NikoshBAN" panose="02000000000000000000" pitchFamily="2" charset="0"/>
              </a:rPr>
              <a:t>বিজ</a:t>
            </a:r>
            <a:r>
              <a:rPr lang="en-US" sz="2800" dirty="0"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ও স্বাধীন একটি অংশীদারি কারবারের দুজন অংশীদার। তাদের </a:t>
            </a:r>
            <a:r>
              <a:rPr lang="as-IN" sz="2800" dirty="0" smtClean="0">
                <a:latin typeface="NikoshBAN" panose="02000000000000000000" pitchFamily="2" charset="0"/>
                <a:cs typeface="NikoshBAN" panose="02000000000000000000" pitchFamily="2" charset="0"/>
              </a:rPr>
              <a:t>ব্যবসা</a:t>
            </a:r>
            <a:r>
              <a:rPr lang="en-US" sz="2800" dirty="0" err="1"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র </a:t>
            </a:r>
            <a:r>
              <a:rPr lang="as-IN" sz="2800" dirty="0">
                <a:latin typeface="NikoshBAN" panose="02000000000000000000" pitchFamily="2" charset="0"/>
                <a:cs typeface="NikoshBAN" panose="02000000000000000000" pitchFamily="2" charset="0"/>
              </a:rPr>
              <a:t>লাভ-লোকসান ৩ : ২ অনুপাতে বণ্টিত </a:t>
            </a:r>
            <a:r>
              <a:rPr lang="as-IN" sz="2800" dirty="0" smtClean="0">
                <a:latin typeface="NikoshBAN" panose="02000000000000000000" pitchFamily="2" charset="0"/>
                <a:cs typeface="NikoshBAN" panose="02000000000000000000" pitchFamily="2" charset="0"/>
              </a:rPr>
              <a:t>হ</a:t>
            </a:r>
            <a:r>
              <a:rPr lang="en-US" sz="2800" dirty="0"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 ব্যবসা</a:t>
            </a:r>
            <a:r>
              <a:rPr lang="en-US" sz="2800" dirty="0" err="1"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র </a:t>
            </a:r>
            <a:r>
              <a:rPr lang="as-IN" sz="2800" dirty="0">
                <a:latin typeface="NikoshBAN" panose="02000000000000000000" pitchFamily="2" charset="0"/>
                <a:cs typeface="NikoshBAN" panose="02000000000000000000" pitchFamily="2" charset="0"/>
              </a:rPr>
              <a:t>অন্যান্য তথ্যাবলি নিম্নরূপ :</a:t>
            </a:r>
            <a:endParaRPr lang="en-US" sz="2800" dirty="0">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02269FE8-EA3D-4C4F-9F12-3F091635DAEF}"/>
              </a:ext>
            </a:extLst>
          </p:cNvPr>
          <p:cNvSpPr txBox="1"/>
          <p:nvPr/>
        </p:nvSpPr>
        <p:spPr>
          <a:xfrm>
            <a:off x="10710577" y="272951"/>
            <a:ext cx="115288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latin typeface="NikoshBAN" panose="02000000000000000000" pitchFamily="2" charset="0"/>
                <a:cs typeface="NikoshBAN" panose="02000000000000000000" pitchFamily="2" charset="0"/>
              </a:rPr>
              <a:t>১৯/০৯/২০২৩</a:t>
            </a:r>
            <a:endParaRPr lang="en-US"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02269FE8-EA3D-4C4F-9F12-3F091635DAEF}"/>
              </a:ext>
            </a:extLst>
          </p:cNvPr>
          <p:cNvSpPr txBox="1"/>
          <p:nvPr/>
        </p:nvSpPr>
        <p:spPr>
          <a:xfrm>
            <a:off x="282588" y="4182055"/>
            <a:ext cx="11580869" cy="224676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as-IN" sz="2800" dirty="0">
                <a:latin typeface="NikoshBAN" panose="02000000000000000000" pitchFamily="2" charset="0"/>
                <a:cs typeface="NikoshBAN" panose="02000000000000000000" pitchFamily="2" charset="0"/>
              </a:rPr>
              <a:t>স্বাধীনের বেতন চার্জ করার পর কিন্তু অন্যান্য </a:t>
            </a:r>
            <a:r>
              <a:rPr lang="as-IN" sz="2800" dirty="0" smtClean="0">
                <a:latin typeface="NikoshBAN" panose="02000000000000000000" pitchFamily="2" charset="0"/>
                <a:cs typeface="NikoshBAN" panose="02000000000000000000" pitchFamily="2" charset="0"/>
              </a:rPr>
              <a:t>সমন্ব</a:t>
            </a:r>
            <a:r>
              <a:rPr lang="en-US" sz="2800" dirty="0"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গুলো </a:t>
            </a:r>
            <a:r>
              <a:rPr lang="as-IN" sz="2800" dirty="0">
                <a:latin typeface="NikoshBAN" panose="02000000000000000000" pitchFamily="2" charset="0"/>
                <a:cs typeface="NikoshBAN" panose="02000000000000000000" pitchFamily="2" charset="0"/>
              </a:rPr>
              <a:t>হিসাবভুক্ত করার পূর্বে ২০২০ সালের ৩১ ডিসেম্বর তারিখে সমাপ্ত বছরের জন্য </a:t>
            </a:r>
            <a:r>
              <a:rPr lang="as-IN" sz="2800" dirty="0" smtClean="0">
                <a:latin typeface="NikoshBAN" panose="02000000000000000000" pitchFamily="2" charset="0"/>
                <a:cs typeface="NikoshBAN" panose="02000000000000000000" pitchFamily="2" charset="0"/>
              </a:rPr>
              <a:t>ব্যবসা</a:t>
            </a:r>
            <a:r>
              <a:rPr lang="en-US" sz="2800" dirty="0" err="1"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র </a:t>
            </a:r>
            <a:r>
              <a:rPr lang="as-IN" sz="2800" dirty="0">
                <a:latin typeface="NikoshBAN" panose="02000000000000000000" pitchFamily="2" charset="0"/>
                <a:cs typeface="NikoshBAN" panose="02000000000000000000" pitchFamily="2" charset="0"/>
              </a:rPr>
              <a:t>লাভ ৭৫,০০০ </a:t>
            </a:r>
            <a:r>
              <a:rPr lang="as-IN" sz="2800" dirty="0" smtClean="0">
                <a:latin typeface="NikoshBAN" panose="02000000000000000000" pitchFamily="2" charset="0"/>
                <a:cs typeface="NikoshBAN" panose="02000000000000000000" pitchFamily="2" charset="0"/>
              </a:rPr>
              <a:t>টাকা</a:t>
            </a:r>
            <a:r>
              <a:rPr lang="en-US" sz="2800" dirty="0"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উপনীত </a:t>
            </a:r>
            <a:r>
              <a:rPr lang="as-IN" sz="2800" dirty="0" smtClean="0">
                <a:latin typeface="NikoshBAN" panose="02000000000000000000" pitchFamily="2" charset="0"/>
                <a:cs typeface="NikoshBAN" panose="02000000000000000000" pitchFamily="2" charset="0"/>
              </a:rPr>
              <a:t>হ</a:t>
            </a:r>
            <a:r>
              <a:rPr lang="en-US" sz="2800" dirty="0"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 </a:t>
            </a:r>
            <a:endParaRPr lang="en-US" sz="2800" dirty="0" smtClean="0">
              <a:latin typeface="NikoshBAN" panose="02000000000000000000" pitchFamily="2" charset="0"/>
              <a:cs typeface="NikoshBAN" panose="02000000000000000000" pitchFamily="2" charset="0"/>
            </a:endParaRPr>
          </a:p>
          <a:p>
            <a:pPr algn="just"/>
            <a:r>
              <a:rPr lang="en-US" sz="2800" dirty="0" smtClean="0">
                <a:latin typeface="NikoshBAN" panose="02000000000000000000" pitchFamily="2" charset="0"/>
                <a:cs typeface="NikoshBAN" panose="02000000000000000000" pitchFamily="2" charset="0"/>
              </a:rPr>
              <a:t>ক</a:t>
            </a:r>
            <a:r>
              <a:rPr lang="as-IN" sz="2800" dirty="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স্বাধীনের </a:t>
            </a:r>
            <a:r>
              <a:rPr lang="as-IN" sz="2800" dirty="0">
                <a:latin typeface="NikoshBAN" panose="02000000000000000000" pitchFamily="2" charset="0"/>
                <a:cs typeface="NikoshBAN" panose="02000000000000000000" pitchFamily="2" charset="0"/>
              </a:rPr>
              <a:t>ঋণের সুদের পরিমাণ </a:t>
            </a:r>
            <a:r>
              <a:rPr lang="as-IN" sz="2800" dirty="0" smtClean="0">
                <a:latin typeface="NikoshBAN" panose="02000000000000000000" pitchFamily="2" charset="0"/>
                <a:cs typeface="NikoshBAN" panose="02000000000000000000" pitchFamily="2" charset="0"/>
              </a:rPr>
              <a:t>নির্ণ</a:t>
            </a:r>
            <a:r>
              <a:rPr lang="en-US" sz="2800" dirty="0"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কর। </a:t>
            </a:r>
            <a:endParaRPr lang="en-US" sz="2800" dirty="0" smtClean="0">
              <a:latin typeface="NikoshBAN" panose="02000000000000000000" pitchFamily="2" charset="0"/>
              <a:cs typeface="NikoshBAN" panose="02000000000000000000" pitchFamily="2" charset="0"/>
            </a:endParaRPr>
          </a:p>
          <a:p>
            <a:pPr algn="just"/>
            <a:r>
              <a:rPr lang="as-IN" sz="2800" dirty="0" smtClean="0">
                <a:latin typeface="NikoshBAN" panose="02000000000000000000" pitchFamily="2" charset="0"/>
                <a:cs typeface="NikoshBAN" panose="02000000000000000000" pitchFamily="2" charset="0"/>
              </a:rPr>
              <a:t>খ</a:t>
            </a:r>
            <a:r>
              <a:rPr lang="as-IN" sz="2800" dirty="0">
                <a:latin typeface="NikoshBAN" panose="02000000000000000000" pitchFamily="2" charset="0"/>
                <a:cs typeface="NikoshBAN" panose="02000000000000000000" pitchFamily="2" charset="0"/>
              </a:rPr>
              <a:t>. অংশীদারদের লাভ-লোকসান আবণ্টন হিসাব প্রস্তুত কর। </a:t>
            </a:r>
            <a:endParaRPr lang="en-US" sz="2800" dirty="0" smtClean="0">
              <a:latin typeface="NikoshBAN" panose="02000000000000000000" pitchFamily="2" charset="0"/>
              <a:cs typeface="NikoshBAN" panose="02000000000000000000" pitchFamily="2" charset="0"/>
            </a:endParaRPr>
          </a:p>
          <a:p>
            <a:pPr algn="just"/>
            <a:r>
              <a:rPr lang="en-US" sz="2800" dirty="0" smtClean="0">
                <a:latin typeface="NikoshBAN" panose="02000000000000000000" pitchFamily="2" charset="0"/>
                <a:cs typeface="NikoshBAN" panose="02000000000000000000" pitchFamily="2" charset="0"/>
              </a:rPr>
              <a:t>গ</a:t>
            </a:r>
            <a:r>
              <a:rPr lang="as-IN" sz="2800" dirty="0" smtClean="0">
                <a:latin typeface="NikoshBAN" panose="02000000000000000000" pitchFamily="2" charset="0"/>
                <a:cs typeface="NikoshBAN" panose="02000000000000000000" pitchFamily="2" charset="0"/>
              </a:rPr>
              <a:t>. অংশীদারদের </a:t>
            </a:r>
            <a:r>
              <a:rPr lang="as-IN" sz="2800" dirty="0">
                <a:latin typeface="NikoshBAN" panose="02000000000000000000" pitchFamily="2" charset="0"/>
                <a:cs typeface="NikoshBAN" panose="02000000000000000000" pitchFamily="2" charset="0"/>
              </a:rPr>
              <a:t>মূলধন হিসাব প্রস্তুত কর।</a:t>
            </a:r>
            <a:endParaRPr lang="en-US" sz="2800" dirty="0">
              <a:latin typeface="NikoshBAN" panose="02000000000000000000" pitchFamily="2" charset="0"/>
              <a:cs typeface="NikoshBAN" panose="02000000000000000000"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4762705"/>
              </p:ext>
            </p:extLst>
          </p:nvPr>
        </p:nvGraphicFramePr>
        <p:xfrm>
          <a:off x="282588" y="1655558"/>
          <a:ext cx="11580870" cy="2108200"/>
        </p:xfrm>
        <a:graphic>
          <a:graphicData uri="http://schemas.openxmlformats.org/drawingml/2006/table">
            <a:tbl>
              <a:tblPr>
                <a:tableStyleId>{5C22544A-7EE6-4342-B048-85BDC9FD1C3A}</a:tableStyleId>
              </a:tblPr>
              <a:tblGrid>
                <a:gridCol w="7154532">
                  <a:extLst>
                    <a:ext uri="{9D8B030D-6E8A-4147-A177-3AD203B41FA5}">
                      <a16:colId xmlns:a16="http://schemas.microsoft.com/office/drawing/2014/main" val="2980834405"/>
                    </a:ext>
                  </a:extLst>
                </a:gridCol>
                <a:gridCol w="2326640">
                  <a:extLst>
                    <a:ext uri="{9D8B030D-6E8A-4147-A177-3AD203B41FA5}">
                      <a16:colId xmlns:a16="http://schemas.microsoft.com/office/drawing/2014/main" val="3012138273"/>
                    </a:ext>
                  </a:extLst>
                </a:gridCol>
                <a:gridCol w="2099698">
                  <a:extLst>
                    <a:ext uri="{9D8B030D-6E8A-4147-A177-3AD203B41FA5}">
                      <a16:colId xmlns:a16="http://schemas.microsoft.com/office/drawing/2014/main" val="488994189"/>
                    </a:ext>
                  </a:extLst>
                </a:gridCol>
              </a:tblGrid>
              <a:tr h="370840">
                <a:tc>
                  <a:txBody>
                    <a:bodyPr/>
                    <a:lstStyle/>
                    <a:p>
                      <a:pPr algn="ctr"/>
                      <a:r>
                        <a:rPr lang="as-IN" dirty="0" smtClean="0"/>
                        <a:t>বিবরণ</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s-IN" dirty="0" smtClean="0"/>
                        <a:t>বিজয়</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s-IN" dirty="0" smtClean="0"/>
                        <a:t>স্বাধীন</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6350846"/>
                  </a:ext>
                </a:extLst>
              </a:tr>
              <a:tr h="370840">
                <a:tc>
                  <a:txBody>
                    <a:bodyPr/>
                    <a:lstStyle/>
                    <a:p>
                      <a:pPr algn="l"/>
                      <a:r>
                        <a:rPr lang="en-US" dirty="0" smtClean="0"/>
                        <a:t>(</a:t>
                      </a:r>
                      <a:r>
                        <a:rPr lang="en-US" dirty="0" err="1" smtClean="0"/>
                        <a:t>i</a:t>
                      </a:r>
                      <a:r>
                        <a:rPr lang="en-US" dirty="0" smtClean="0"/>
                        <a:t>) </a:t>
                      </a:r>
                      <a:r>
                        <a:rPr lang="as-IN" dirty="0" smtClean="0"/>
                        <a:t>০১-০১-২০২০ তারিখে মূলধন সরবরাহ করে ব্যবসায় আরম্ভ করে (টাকা)</a:t>
                      </a:r>
                    </a:p>
                    <a:p>
                      <a:pPr algn="l"/>
                      <a:r>
                        <a:rPr lang="as-IN" dirty="0" smtClean="0"/>
                        <a:t>(</a:t>
                      </a:r>
                      <a:r>
                        <a:rPr lang="en-US" dirty="0" smtClean="0"/>
                        <a:t>ii) </a:t>
                      </a:r>
                      <a:r>
                        <a:rPr lang="as-IN" dirty="0" smtClean="0"/>
                        <a:t>০১-০৭-২০২০ তারিখে ঋণ সরবরাহ করে (টাকা)</a:t>
                      </a:r>
                    </a:p>
                    <a:p>
                      <a:pPr algn="l"/>
                      <a:r>
                        <a:rPr lang="as-IN" dirty="0" smtClean="0"/>
                        <a:t>(</a:t>
                      </a:r>
                      <a:r>
                        <a:rPr lang="en-US" dirty="0" smtClean="0"/>
                        <a:t>iii) </a:t>
                      </a:r>
                      <a:r>
                        <a:rPr lang="as-IN" dirty="0" smtClean="0"/>
                        <a:t>প্রতি মাসে বেতন পাবে (টাকা)</a:t>
                      </a:r>
                    </a:p>
                    <a:p>
                      <a:pPr algn="l"/>
                      <a:r>
                        <a:rPr lang="as-IN" dirty="0" smtClean="0"/>
                        <a:t>(</a:t>
                      </a:r>
                      <a:r>
                        <a:rPr lang="en-US" dirty="0" smtClean="0"/>
                        <a:t>iv) </a:t>
                      </a:r>
                      <a:r>
                        <a:rPr lang="as-IN" dirty="0" smtClean="0"/>
                        <a:t>প্রতি মাসের প্রথম তারিখে নগদ উত্তোলনের পরিমাণ (টাকা)</a:t>
                      </a:r>
                    </a:p>
                    <a:p>
                      <a:pPr algn="l"/>
                      <a:r>
                        <a:rPr lang="as-IN" dirty="0" smtClean="0"/>
                        <a:t>(</a:t>
                      </a:r>
                      <a:r>
                        <a:rPr lang="en-US" dirty="0" smtClean="0"/>
                        <a:t>v) </a:t>
                      </a:r>
                      <a:r>
                        <a:rPr lang="as-IN" dirty="0" smtClean="0"/>
                        <a:t>পণ্য উত্তোলন হিসাবভুক্ত হয়নি (টাকা)</a:t>
                      </a:r>
                    </a:p>
                    <a:p>
                      <a:pPr algn="l"/>
                      <a:r>
                        <a:rPr lang="as-IN" dirty="0" smtClean="0"/>
                        <a:t>(</a:t>
                      </a:r>
                      <a:r>
                        <a:rPr lang="en-US" dirty="0" smtClean="0"/>
                        <a:t>vi) </a:t>
                      </a:r>
                      <a:r>
                        <a:rPr lang="as-IN" dirty="0" smtClean="0"/>
                        <a:t>মূলধন ও নগদ উত্তোলনের ওপর সুদ ধার্য</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৬০,০০০</a:t>
                      </a:r>
                    </a:p>
                    <a:p>
                      <a:pPr algn="ctr"/>
                      <a:r>
                        <a:rPr lang="en-US" dirty="0" smtClean="0"/>
                        <a:t>-</a:t>
                      </a:r>
                    </a:p>
                    <a:p>
                      <a:pPr algn="ctr"/>
                      <a:r>
                        <a:rPr lang="en-US" dirty="0" smtClean="0"/>
                        <a:t>১,০০০</a:t>
                      </a:r>
                    </a:p>
                    <a:p>
                      <a:pPr algn="ctr"/>
                      <a:r>
                        <a:rPr lang="en-US" dirty="0" smtClean="0"/>
                        <a:t>৭০০</a:t>
                      </a:r>
                    </a:p>
                    <a:p>
                      <a:pPr algn="ctr"/>
                      <a:r>
                        <a:rPr lang="en-US" dirty="0" smtClean="0"/>
                        <a:t>৪,০০০</a:t>
                      </a:r>
                    </a:p>
                    <a:p>
                      <a:pPr algn="ctr"/>
                      <a:r>
                        <a:rPr lang="en-US" dirty="0" smtClean="0"/>
                        <a:t>১০%</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৪০,০০০</a:t>
                      </a:r>
                    </a:p>
                    <a:p>
                      <a:pPr algn="ctr"/>
                      <a:r>
                        <a:rPr lang="en-US" dirty="0" smtClean="0"/>
                        <a:t>২০,০০০</a:t>
                      </a:r>
                    </a:p>
                    <a:p>
                      <a:pPr algn="ctr"/>
                      <a:r>
                        <a:rPr lang="en-US" dirty="0" smtClean="0"/>
                        <a:t>৮০০</a:t>
                      </a:r>
                    </a:p>
                    <a:p>
                      <a:pPr algn="ctr"/>
                      <a:r>
                        <a:rPr lang="en-US" dirty="0" smtClean="0"/>
                        <a:t>৬০০</a:t>
                      </a:r>
                    </a:p>
                    <a:p>
                      <a:pPr algn="ctr"/>
                      <a:r>
                        <a:rPr lang="en-US" dirty="0" smtClean="0"/>
                        <a:t>৩,০০০</a:t>
                      </a:r>
                    </a:p>
                    <a:p>
                      <a:pPr algn="ctr"/>
                      <a:r>
                        <a:rPr lang="en-US" dirty="0" smtClean="0"/>
                        <a:t>১০%</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307404"/>
                  </a:ext>
                </a:extLst>
              </a:tr>
            </a:tbl>
          </a:graphicData>
        </a:graphic>
      </p:graphicFrame>
    </p:spTree>
    <p:extLst>
      <p:ext uri="{BB962C8B-B14F-4D97-AF65-F5344CB8AC3E}">
        <p14:creationId xmlns:p14="http://schemas.microsoft.com/office/powerpoint/2010/main" val="4924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B22DA6-4D5A-4D01-A5B9-2F2BDD5901AE}"/>
              </a:ext>
            </a:extLst>
          </p:cNvPr>
          <p:cNvSpPr txBox="1"/>
          <p:nvPr/>
        </p:nvSpPr>
        <p:spPr>
          <a:xfrm>
            <a:off x="1784429" y="3808213"/>
            <a:ext cx="8623138" cy="1015663"/>
          </a:xfrm>
          <a:prstGeom prst="rect">
            <a:avLst/>
          </a:prstGeom>
          <a:noFill/>
        </p:spPr>
        <p:txBody>
          <a:bodyPr wrap="square" rtlCol="0">
            <a:spAutoFit/>
          </a:bodyPr>
          <a:lstStyle/>
          <a:p>
            <a:pPr algn="ctr"/>
            <a:r>
              <a:rPr lang="en-US" sz="6000" dirty="0">
                <a:latin typeface="Algerian" panose="04020705040A02060702" pitchFamily="82" charset="0"/>
              </a:rPr>
              <a:t>Thank you All</a:t>
            </a:r>
          </a:p>
        </p:txBody>
      </p:sp>
      <p:pic>
        <p:nvPicPr>
          <p:cNvPr id="6146" name="Picture 2" descr="free PNG rosas en png - thank you rose flowers PNG image with transparent background PNG images transparent">
            <a:extLst>
              <a:ext uri="{FF2B5EF4-FFF2-40B4-BE49-F238E27FC236}">
                <a16:creationId xmlns:a16="http://schemas.microsoft.com/office/drawing/2014/main" id="{5DD58FB1-1CCB-44D1-90E0-DE5E5D58868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79" b="89872" l="1429" r="98929">
                        <a14:foregroundMark x1="94286" y1="42142" x2="95119" y2="48778"/>
                        <a14:foregroundMark x1="98929" y1="45518" x2="98214" y2="46915"/>
                        <a14:foregroundMark x1="24286" y1="52270" x2="24524" y2="54133"/>
                        <a14:foregroundMark x1="4524" y1="68685" x2="5714" y2="68335"/>
                        <a14:foregroundMark x1="45000" y1="66356" x2="47262" y2="69499"/>
                        <a14:foregroundMark x1="3333" y1="65308" x2="1429" y2="64843"/>
                        <a14:foregroundMark x1="26786" y1="67986" x2="29048" y2="70896"/>
                        <a14:backgroundMark x1="40238" y1="58207" x2="39405" y2="58091"/>
                        <a14:backgroundMark x1="38810" y1="61118" x2="37857" y2="61118"/>
                        <a14:backgroundMark x1="34048" y1="61816" x2="34048" y2="61816"/>
                        <a14:backgroundMark x1="32500" y1="61932" x2="32500" y2="61932"/>
                        <a14:backgroundMark x1="29881" y1="62747" x2="29881" y2="62747"/>
                        <a14:backgroundMark x1="47857" y1="51688" x2="47857" y2="51688"/>
                        <a14:backgroundMark x1="50714" y1="49476" x2="50714" y2="49476"/>
                      </a14:backgroundRemoval>
                    </a14:imgEffect>
                  </a14:imgLayer>
                </a14:imgProps>
              </a:ext>
              <a:ext uri="{28A0092B-C50C-407E-A947-70E740481C1C}">
                <a14:useLocalDpi xmlns:a14="http://schemas.microsoft.com/office/drawing/2010/main" val="0"/>
              </a:ext>
            </a:extLst>
          </a:blip>
          <a:srcRect/>
          <a:stretch>
            <a:fillRect/>
          </a:stretch>
        </p:blipFill>
        <p:spPr bwMode="auto">
          <a:xfrm>
            <a:off x="4135246" y="567026"/>
            <a:ext cx="3921503" cy="4010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650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8460" y="833766"/>
            <a:ext cx="10887740" cy="4893647"/>
          </a:xfrm>
          <a:prstGeom prst="rect">
            <a:avLst/>
          </a:prstGeom>
          <a:noFill/>
        </p:spPr>
        <p:txBody>
          <a:bodyPr wrap="square" rtlCol="0">
            <a:spAutoFit/>
          </a:bodyPr>
          <a:lstStyle/>
          <a:p>
            <a:pPr algn="ctr"/>
            <a:r>
              <a:rPr lang="en-US" sz="7200" b="1" dirty="0">
                <a:solidFill>
                  <a:srgbClr val="00B050"/>
                </a:solidFill>
                <a:latin typeface="NikoshBAN" pitchFamily="2" charset="0"/>
                <a:cs typeface="NikoshBAN" pitchFamily="2" charset="0"/>
              </a:rPr>
              <a:t>সকলের সুস্বাস্থ্য</a:t>
            </a:r>
          </a:p>
          <a:p>
            <a:pPr algn="ctr"/>
            <a:r>
              <a:rPr lang="en-US" sz="7200" dirty="0" err="1">
                <a:solidFill>
                  <a:srgbClr val="00B050"/>
                </a:solidFill>
                <a:latin typeface="NikoshBAN" pitchFamily="2" charset="0"/>
                <a:cs typeface="NikoshBAN" pitchFamily="2" charset="0"/>
              </a:rPr>
              <a:t>কামনায়</a:t>
            </a:r>
            <a:endParaRPr lang="en-US" sz="7200" dirty="0">
              <a:solidFill>
                <a:srgbClr val="00B050"/>
              </a:solidFill>
              <a:latin typeface="NikoshBAN" pitchFamily="2" charset="0"/>
              <a:cs typeface="NikoshBAN" pitchFamily="2" charset="0"/>
            </a:endParaRPr>
          </a:p>
          <a:p>
            <a:pPr algn="ctr"/>
            <a:endParaRPr lang="en-US" sz="7200" b="1" dirty="0">
              <a:solidFill>
                <a:srgbClr val="00B050"/>
              </a:solidFill>
              <a:latin typeface="NikoshBAN" pitchFamily="2" charset="0"/>
              <a:cs typeface="NikoshBAN" pitchFamily="2" charset="0"/>
            </a:endParaRPr>
          </a:p>
          <a:p>
            <a:pPr algn="ctr"/>
            <a:r>
              <a:rPr lang="en-US" sz="9600" b="1" dirty="0">
                <a:solidFill>
                  <a:srgbClr val="003300"/>
                </a:solidFill>
                <a:latin typeface="NikoshBAN" pitchFamily="2" charset="0"/>
                <a:cs typeface="NikoshBAN" pitchFamily="2" charset="0"/>
              </a:rPr>
              <a:t>আল্লাহ হাফেজ</a:t>
            </a:r>
          </a:p>
        </p:txBody>
      </p:sp>
    </p:spTree>
    <p:extLst>
      <p:ext uri="{BB962C8B-B14F-4D97-AF65-F5344CB8AC3E}">
        <p14:creationId xmlns:p14="http://schemas.microsoft.com/office/powerpoint/2010/main" val="211513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82671" y="601401"/>
            <a:ext cx="3964173" cy="5649633"/>
          </a:xfrm>
          <a:prstGeom prst="rect">
            <a:avLst/>
          </a:prstGeom>
          <a:solidFill>
            <a:schemeClr val="tx1">
              <a:lumMod val="95000"/>
              <a:lumOff val="5000"/>
            </a:schemeClr>
          </a:solidFill>
          <a:ln w="76200">
            <a:solidFill>
              <a:srgbClr val="FFFFFF"/>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6541" y="3673877"/>
            <a:ext cx="2852057" cy="2852057"/>
          </a:xfrm>
          <a:prstGeom prst="rect">
            <a:avLst/>
          </a:prstGeom>
        </p:spPr>
      </p:pic>
      <p:grpSp>
        <p:nvGrpSpPr>
          <p:cNvPr id="10" name="Group 9">
            <a:extLst>
              <a:ext uri="{FF2B5EF4-FFF2-40B4-BE49-F238E27FC236}">
                <a16:creationId xmlns:a16="http://schemas.microsoft.com/office/drawing/2014/main" id="{D05B6256-CC08-04E5-DAD6-B47CD27C5A8A}"/>
              </a:ext>
            </a:extLst>
          </p:cNvPr>
          <p:cNvGrpSpPr/>
          <p:nvPr/>
        </p:nvGrpSpPr>
        <p:grpSpPr>
          <a:xfrm>
            <a:off x="6041764" y="323291"/>
            <a:ext cx="5618074" cy="3293209"/>
            <a:chOff x="6041764" y="323291"/>
            <a:chExt cx="5618074" cy="3293209"/>
          </a:xfrm>
        </p:grpSpPr>
        <p:sp>
          <p:nvSpPr>
            <p:cNvPr id="2" name="TextBox 1">
              <a:extLst>
                <a:ext uri="{FF2B5EF4-FFF2-40B4-BE49-F238E27FC236}">
                  <a16:creationId xmlns:a16="http://schemas.microsoft.com/office/drawing/2014/main" id="{4605D768-5019-49D5-9D2C-6DBAEBC92BEB}"/>
                </a:ext>
              </a:extLst>
            </p:cNvPr>
            <p:cNvSpPr txBox="1"/>
            <p:nvPr/>
          </p:nvSpPr>
          <p:spPr>
            <a:xfrm>
              <a:off x="6041764" y="323291"/>
              <a:ext cx="5618074" cy="3293209"/>
            </a:xfrm>
            <a:prstGeom prst="rect">
              <a:avLst/>
            </a:prstGeom>
            <a:noFill/>
          </p:spPr>
          <p:txBody>
            <a:bodyPr wrap="square" lIns="0" tIns="0" rIns="0" bIns="0" rtlCol="0" anchor="ctr">
              <a:spAutoFit/>
            </a:bodyPr>
            <a:lstStyle/>
            <a:p>
              <a:pPr algn="ctr"/>
              <a:r>
                <a:rPr lang="en-US" sz="4400" dirty="0" err="1">
                  <a:latin typeface="Microsoft Himalaya" panose="01010100010101010101" pitchFamily="2" charset="0"/>
                  <a:ea typeface="Microsoft Himalaya" panose="01010100010101010101" pitchFamily="2" charset="0"/>
                  <a:cs typeface="Microsoft Himalaya" panose="01010100010101010101" pitchFamily="2" charset="0"/>
                </a:rPr>
                <a:t>Monoar</a:t>
              </a:r>
              <a:r>
                <a:rPr lang="en-US" sz="4400" dirty="0">
                  <a:latin typeface="Microsoft Himalaya" panose="01010100010101010101" pitchFamily="2" charset="0"/>
                  <a:ea typeface="Microsoft Himalaya" panose="01010100010101010101" pitchFamily="2" charset="0"/>
                  <a:cs typeface="Microsoft Himalaya" panose="01010100010101010101" pitchFamily="2" charset="0"/>
                </a:rPr>
                <a:t> </a:t>
              </a:r>
              <a:r>
                <a:rPr lang="en-US" sz="4400" dirty="0" err="1">
                  <a:latin typeface="Microsoft Himalaya" panose="01010100010101010101" pitchFamily="2" charset="0"/>
                  <a:ea typeface="Microsoft Himalaya" panose="01010100010101010101" pitchFamily="2" charset="0"/>
                  <a:cs typeface="Microsoft Himalaya" panose="01010100010101010101" pitchFamily="2" charset="0"/>
                </a:rPr>
                <a:t>Hossen</a:t>
              </a:r>
              <a:r>
                <a:rPr lang="en-US" sz="4400" dirty="0">
                  <a:latin typeface="Microsoft Himalaya" panose="01010100010101010101" pitchFamily="2" charset="0"/>
                  <a:ea typeface="Microsoft Himalaya" panose="01010100010101010101" pitchFamily="2" charset="0"/>
                  <a:cs typeface="Microsoft Himalaya" panose="01010100010101010101" pitchFamily="2" charset="0"/>
                </a:rPr>
                <a:t> Chowdhury</a:t>
              </a:r>
            </a:p>
            <a:p>
              <a:pPr algn="ctr"/>
              <a:r>
                <a:rPr lang="en-US" sz="4400" dirty="0">
                  <a:latin typeface="Microsoft Himalaya" panose="01010100010101010101" pitchFamily="2" charset="0"/>
                  <a:ea typeface="Microsoft Himalaya" panose="01010100010101010101" pitchFamily="2" charset="0"/>
                  <a:cs typeface="Microsoft Himalaya" panose="01010100010101010101" pitchFamily="2" charset="0"/>
                </a:rPr>
                <a:t>Lecturer</a:t>
              </a:r>
            </a:p>
            <a:p>
              <a:pPr algn="ctr"/>
              <a:r>
                <a:rPr lang="en-US" sz="4400" dirty="0">
                  <a:latin typeface="Microsoft Himalaya" panose="01010100010101010101" pitchFamily="2" charset="0"/>
                  <a:ea typeface="Microsoft Himalaya" panose="01010100010101010101" pitchFamily="2" charset="0"/>
                  <a:cs typeface="Microsoft Himalaya" panose="01010100010101010101" pitchFamily="2" charset="0"/>
                </a:rPr>
                <a:t>Department of Accounting</a:t>
              </a:r>
            </a:p>
            <a:p>
              <a:pPr algn="ctr"/>
              <a:r>
                <a:rPr lang="en-US" sz="4400" dirty="0">
                  <a:latin typeface="Microsoft Himalaya" panose="01010100010101010101" pitchFamily="2" charset="0"/>
                  <a:ea typeface="Microsoft Himalaya" panose="01010100010101010101" pitchFamily="2" charset="0"/>
                  <a:cs typeface="Microsoft Himalaya" panose="01010100010101010101" pitchFamily="2" charset="0"/>
                </a:rPr>
                <a:t>01920003691</a:t>
              </a:r>
            </a:p>
            <a:p>
              <a:pPr algn="ctr"/>
              <a:r>
                <a:rPr lang="en-US" sz="3200" dirty="0">
                  <a:latin typeface="Microsoft Himalaya" panose="01010100010101010101" pitchFamily="2" charset="0"/>
                  <a:ea typeface="Microsoft Himalaya" panose="01010100010101010101" pitchFamily="2" charset="0"/>
                  <a:cs typeface="Microsoft Himalaya" panose="01010100010101010101" pitchFamily="2" charset="0"/>
                </a:rPr>
                <a:t>mohivechowdhury1990@gmail.com</a:t>
              </a:r>
            </a:p>
          </p:txBody>
        </p:sp>
        <p:pic>
          <p:nvPicPr>
            <p:cNvPr id="8" name="Graphic 3" descr="Speaker phone with solid fill">
              <a:extLst>
                <a:ext uri="{FF2B5EF4-FFF2-40B4-BE49-F238E27FC236}">
                  <a16:creationId xmlns:a16="http://schemas.microsoft.com/office/drawing/2014/main" id="{7B6354BC-B161-999D-18E4-9E9D0FD516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025229" y="2361751"/>
              <a:ext cx="615690" cy="591279"/>
            </a:xfrm>
            <a:prstGeom prst="rect">
              <a:avLst/>
            </a:prstGeom>
          </p:spPr>
        </p:pic>
        <p:pic>
          <p:nvPicPr>
            <p:cNvPr id="9" name="Graphic 5" descr="Email with solid fill">
              <a:extLst>
                <a:ext uri="{FF2B5EF4-FFF2-40B4-BE49-F238E27FC236}">
                  <a16:creationId xmlns:a16="http://schemas.microsoft.com/office/drawing/2014/main" id="{34A235D4-BED5-220D-85DD-366247C4140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224244" y="2967098"/>
              <a:ext cx="568478" cy="459120"/>
            </a:xfrm>
            <a:prstGeom prst="rect">
              <a:avLst/>
            </a:prstGeom>
          </p:spPr>
        </p:pic>
      </p:grpSp>
      <p:sp>
        <p:nvSpPr>
          <p:cNvPr id="3" name="TextBox 2"/>
          <p:cNvSpPr txBox="1"/>
          <p:nvPr/>
        </p:nvSpPr>
        <p:spPr>
          <a:xfrm>
            <a:off x="2313432" y="1479555"/>
            <a:ext cx="3550932" cy="584775"/>
          </a:xfrm>
          <a:prstGeom prst="rect">
            <a:avLst/>
          </a:prstGeom>
          <a:solidFill>
            <a:srgbClr val="E61D25"/>
          </a:solidFill>
        </p:spPr>
        <p:txBody>
          <a:bodyPr wrap="square" rtlCol="0">
            <a:spAutoFit/>
          </a:bodyPr>
          <a:lstStyle/>
          <a:p>
            <a:pPr algn="ctr"/>
            <a:r>
              <a:rPr lang="en-US" sz="3200" b="1" dirty="0" err="1" smtClean="0">
                <a:solidFill>
                  <a:srgbClr val="222325"/>
                </a:solidFill>
                <a:latin typeface="NikoshBAN" panose="02000000000000000000" pitchFamily="2" charset="0"/>
                <a:cs typeface="NikoshBAN" panose="02000000000000000000" pitchFamily="2" charset="0"/>
              </a:rPr>
              <a:t>হিসাববিজ্ঞান</a:t>
            </a:r>
            <a:r>
              <a:rPr lang="en-US" sz="3200" b="1" dirty="0" smtClean="0">
                <a:solidFill>
                  <a:srgbClr val="222325"/>
                </a:solidFill>
                <a:latin typeface="NikoshBAN" panose="02000000000000000000" pitchFamily="2" charset="0"/>
                <a:cs typeface="NikoshBAN" panose="02000000000000000000" pitchFamily="2" charset="0"/>
              </a:rPr>
              <a:t>  </a:t>
            </a:r>
            <a:r>
              <a:rPr lang="en-US" sz="3200" b="1" dirty="0" err="1" smtClean="0">
                <a:solidFill>
                  <a:srgbClr val="222325"/>
                </a:solidFill>
                <a:latin typeface="NikoshBAN" panose="02000000000000000000" pitchFamily="2" charset="0"/>
                <a:cs typeface="NikoshBAN" panose="02000000000000000000" pitchFamily="2" charset="0"/>
              </a:rPr>
              <a:t>দ্বিতীয়</a:t>
            </a:r>
            <a:r>
              <a:rPr lang="en-US" sz="3200" b="1" dirty="0" smtClean="0">
                <a:solidFill>
                  <a:srgbClr val="222325"/>
                </a:solidFill>
                <a:latin typeface="NikoshBAN" panose="02000000000000000000" pitchFamily="2" charset="0"/>
                <a:cs typeface="NikoshBAN" panose="02000000000000000000" pitchFamily="2" charset="0"/>
              </a:rPr>
              <a:t> </a:t>
            </a:r>
            <a:r>
              <a:rPr lang="en-US" sz="3200" b="1" dirty="0" err="1" smtClean="0">
                <a:solidFill>
                  <a:srgbClr val="222325"/>
                </a:solidFill>
                <a:latin typeface="NikoshBAN" panose="02000000000000000000" pitchFamily="2" charset="0"/>
                <a:cs typeface="NikoshBAN" panose="02000000000000000000" pitchFamily="2" charset="0"/>
              </a:rPr>
              <a:t>পত্র</a:t>
            </a:r>
            <a:endParaRPr lang="en-US" sz="3200" b="1" dirty="0">
              <a:solidFill>
                <a:srgbClr val="222325"/>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08986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E641184-1036-494F-6744-EF4DEB294B89}"/>
              </a:ext>
            </a:extLst>
          </p:cNvPr>
          <p:cNvSpPr txBox="1"/>
          <p:nvPr/>
        </p:nvSpPr>
        <p:spPr>
          <a:xfrm>
            <a:off x="2254918" y="6064533"/>
            <a:ext cx="7497030" cy="553998"/>
          </a:xfrm>
          <a:prstGeom prst="rect">
            <a:avLst/>
          </a:prstGeom>
          <a:noFill/>
        </p:spPr>
        <p:txBody>
          <a:bodyPr wrap="square" rtlCol="0">
            <a:spAutoFit/>
          </a:bodyPr>
          <a:lstStyle/>
          <a:p>
            <a:pPr algn="ctr"/>
            <a:r>
              <a:rPr lang="en-US" sz="3000" b="1" dirty="0">
                <a:latin typeface="Times New Roman" panose="02020603050405020304" pitchFamily="18" charset="0"/>
                <a:cs typeface="Times New Roman" panose="02020603050405020304" pitchFamily="18" charset="0"/>
              </a:rPr>
              <a:t>What do you understand by this </a:t>
            </a:r>
            <a:r>
              <a:rPr lang="en-US" sz="3000" b="1" dirty="0" smtClean="0">
                <a:latin typeface="Times New Roman" panose="02020603050405020304" pitchFamily="18" charset="0"/>
                <a:cs typeface="Times New Roman" panose="02020603050405020304" pitchFamily="18" charset="0"/>
              </a:rPr>
              <a:t>chart?</a:t>
            </a:r>
            <a:endParaRPr lang="en-US" sz="30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336031"/>
            <a:ext cx="11548871" cy="5808737"/>
          </a:xfrm>
          <a:prstGeom prst="rect">
            <a:avLst/>
          </a:prstGeom>
          <a:solidFill>
            <a:srgbClr val="002060"/>
          </a:solidFill>
        </p:spPr>
      </p:pic>
    </p:spTree>
    <p:extLst>
      <p:ext uri="{BB962C8B-B14F-4D97-AF65-F5344CB8AC3E}">
        <p14:creationId xmlns:p14="http://schemas.microsoft.com/office/powerpoint/2010/main" val="48982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82594" y="457200"/>
            <a:ext cx="11216630" cy="5885544"/>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lnSpc>
                <a:spcPct val="90000"/>
              </a:lnSpc>
              <a:spcBef>
                <a:spcPct val="0"/>
              </a:spcBef>
              <a:defRPr/>
            </a:pPr>
            <a:endParaRPr lang="en-US" sz="800" dirty="0">
              <a:solidFill>
                <a:srgbClr val="002060"/>
              </a:solidFill>
              <a:latin typeface="SutonnyMJ" pitchFamily="2" charset="0"/>
              <a:cs typeface="Times New Roman" panose="02020603050405020304" pitchFamily="18" charset="0"/>
            </a:endParaRPr>
          </a:p>
          <a:p>
            <a:pPr algn="ctr">
              <a:lnSpc>
                <a:spcPct val="90000"/>
              </a:lnSpc>
              <a:spcBef>
                <a:spcPct val="0"/>
              </a:spcBef>
              <a:defRPr/>
            </a:pPr>
            <a:endParaRPr lang="en-US" sz="800" dirty="0">
              <a:solidFill>
                <a:srgbClr val="002060"/>
              </a:solidFill>
              <a:latin typeface="SutonnyMJ" pitchFamily="2" charset="0"/>
              <a:cs typeface="Times New Roman" panose="02020603050405020304" pitchFamily="18" charset="0"/>
            </a:endParaRPr>
          </a:p>
          <a:p>
            <a:pPr algn="ctr">
              <a:lnSpc>
                <a:spcPct val="90000"/>
              </a:lnSpc>
              <a:spcBef>
                <a:spcPct val="0"/>
              </a:spcBef>
              <a:defRPr/>
            </a:pPr>
            <a:endParaRPr lang="en-US" sz="800" dirty="0">
              <a:solidFill>
                <a:srgbClr val="002060"/>
              </a:solidFill>
              <a:latin typeface="SutonnyMJ" pitchFamily="2" charset="0"/>
              <a:cs typeface="Times New Roman" panose="02020603050405020304" pitchFamily="18" charset="0"/>
            </a:endParaRPr>
          </a:p>
          <a:p>
            <a:pPr algn="ctr">
              <a:lnSpc>
                <a:spcPct val="90000"/>
              </a:lnSpc>
              <a:spcBef>
                <a:spcPct val="0"/>
              </a:spcBef>
              <a:defRPr/>
            </a:pPr>
            <a:endParaRPr lang="en-US" sz="6000" dirty="0">
              <a:solidFill>
                <a:srgbClr val="002060"/>
              </a:solidFill>
              <a:latin typeface="SutonnyMJ" pitchFamily="2" charset="0"/>
              <a:cs typeface="Times New Roman" panose="02020603050405020304" pitchFamily="18" charset="0"/>
            </a:endParaRPr>
          </a:p>
          <a:p>
            <a:pPr algn="ctr">
              <a:lnSpc>
                <a:spcPct val="90000"/>
              </a:lnSpc>
              <a:spcBef>
                <a:spcPct val="0"/>
              </a:spcBef>
              <a:defRPr/>
            </a:pPr>
            <a:endParaRPr lang="en-US" sz="6000" dirty="0">
              <a:solidFill>
                <a:srgbClr val="002060"/>
              </a:solidFill>
              <a:latin typeface="SutonnyMJ" pitchFamily="2" charset="0"/>
              <a:cs typeface="Times New Roman" panose="02020603050405020304" pitchFamily="18" charset="0"/>
            </a:endParaRPr>
          </a:p>
          <a:p>
            <a:pPr algn="ctr">
              <a:lnSpc>
                <a:spcPct val="90000"/>
              </a:lnSpc>
              <a:spcBef>
                <a:spcPct val="0"/>
              </a:spcBef>
              <a:defRPr/>
            </a:pPr>
            <a:r>
              <a:rPr lang="as-IN" sz="13800" dirty="0" smtClean="0">
                <a:solidFill>
                  <a:srgbClr val="002060"/>
                </a:solidFill>
                <a:latin typeface="NikoshBAN" panose="02000000000000000000" pitchFamily="2" charset="0"/>
                <a:cs typeface="NikoshBAN" panose="02000000000000000000" pitchFamily="2" charset="0"/>
              </a:rPr>
              <a:t>অংশীদারি ব্যবসা</a:t>
            </a:r>
            <a:r>
              <a:rPr lang="en-US" sz="13800" dirty="0" smtClean="0">
                <a:solidFill>
                  <a:srgbClr val="002060"/>
                </a:solidFill>
                <a:latin typeface="NikoshBAN" panose="02000000000000000000" pitchFamily="2" charset="0"/>
                <a:cs typeface="NikoshBAN" panose="02000000000000000000" pitchFamily="2" charset="0"/>
              </a:rPr>
              <a:t>য়</a:t>
            </a:r>
            <a:endParaRPr lang="as-IN" sz="13800" dirty="0">
              <a:solidFill>
                <a:srgbClr val="002060"/>
              </a:solidFill>
              <a:latin typeface="NikoshBAN" panose="02000000000000000000" pitchFamily="2" charset="0"/>
              <a:cs typeface="NikoshBAN" panose="02000000000000000000" pitchFamily="2" charset="0"/>
            </a:endParaRPr>
          </a:p>
        </p:txBody>
      </p:sp>
      <p:sp>
        <p:nvSpPr>
          <p:cNvPr id="2" name="Rectangle 1"/>
          <p:cNvSpPr/>
          <p:nvPr/>
        </p:nvSpPr>
        <p:spPr>
          <a:xfrm>
            <a:off x="3519372" y="578484"/>
            <a:ext cx="5143076" cy="1089529"/>
          </a:xfrm>
          <a:prstGeom prst="rect">
            <a:avLst/>
          </a:prstGeom>
        </p:spPr>
        <p:txBody>
          <a:bodyPr wrap="none">
            <a:spAutoFit/>
          </a:bodyPr>
          <a:lstStyle/>
          <a:p>
            <a:pPr algn="ctr">
              <a:lnSpc>
                <a:spcPct val="90000"/>
              </a:lnSpc>
              <a:spcBef>
                <a:spcPct val="0"/>
              </a:spcBef>
              <a:defRPr/>
            </a:pPr>
            <a:r>
              <a:rPr lang="en-US" sz="7200" dirty="0">
                <a:solidFill>
                  <a:srgbClr val="002060"/>
                </a:solidFill>
                <a:latin typeface="Times New Roman" panose="02020603050405020304" pitchFamily="18" charset="0"/>
                <a:cs typeface="Times New Roman" panose="02020603050405020304" pitchFamily="18" charset="0"/>
              </a:rPr>
              <a:t>Todays Topic</a:t>
            </a:r>
          </a:p>
        </p:txBody>
      </p:sp>
      <p:sp>
        <p:nvSpPr>
          <p:cNvPr id="5" name="Rectangle 4"/>
          <p:cNvSpPr/>
          <p:nvPr/>
        </p:nvSpPr>
        <p:spPr>
          <a:xfrm>
            <a:off x="625035" y="5467984"/>
            <a:ext cx="10972798" cy="646331"/>
          </a:xfrm>
          <a:prstGeom prst="rect">
            <a:avLst/>
          </a:prstGeom>
        </p:spPr>
        <p:txBody>
          <a:bodyPr wrap="square">
            <a:spAutoFit/>
          </a:bodyPr>
          <a:lstStyle/>
          <a:p>
            <a:pPr algn="ctr">
              <a:lnSpc>
                <a:spcPct val="90000"/>
              </a:lnSpc>
              <a:spcBef>
                <a:spcPct val="0"/>
              </a:spcBef>
              <a:defRPr/>
            </a:pPr>
            <a:r>
              <a:rPr lang="en-US" sz="4000" dirty="0">
                <a:latin typeface="Times New Roman" panose="02020603050405020304" pitchFamily="18" charset="0"/>
                <a:cs typeface="Times New Roman" panose="02020603050405020304" pitchFamily="18" charset="0"/>
              </a:rPr>
              <a:t>Chapter </a:t>
            </a:r>
            <a:r>
              <a:rPr lang="en-US" sz="4000" dirty="0" smtClean="0">
                <a:latin typeface="Times New Roman" panose="02020603050405020304" pitchFamily="18" charset="0"/>
                <a:cs typeface="Times New Roman" panose="02020603050405020304" pitchFamily="18" charset="0"/>
              </a:rPr>
              <a:t>02</a:t>
            </a:r>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Partnership Business</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068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8)">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199026-2415-470B-85BA-D717266181D7}"/>
              </a:ext>
            </a:extLst>
          </p:cNvPr>
          <p:cNvSpPr txBox="1"/>
          <p:nvPr/>
        </p:nvSpPr>
        <p:spPr>
          <a:xfrm>
            <a:off x="275770" y="1591154"/>
            <a:ext cx="11648005" cy="2492990"/>
          </a:xfrm>
          <a:prstGeom prst="rect">
            <a:avLst/>
          </a:prstGeom>
          <a:noFill/>
        </p:spPr>
        <p:txBody>
          <a:bodyPr wrap="square" rtlCol="0">
            <a:spAutoFit/>
          </a:bodyPr>
          <a:lstStyle/>
          <a:p>
            <a:endParaRPr lang="en-US" sz="3200" dirty="0">
              <a:ea typeface="Verdana" panose="020B0604030504040204" pitchFamily="34" charset="0"/>
              <a:cs typeface="NikoshBAN" panose="02000000000000000000" pitchFamily="2" charset="0"/>
            </a:endParaRPr>
          </a:p>
          <a:p>
            <a:pPr lvl="0"/>
            <a:endParaRPr lang="as-IN" sz="1400" dirty="0">
              <a:ea typeface="Verdana" panose="020B0604030504040204" pitchFamily="34" charset="0"/>
              <a:cs typeface="NikoshBAN" panose="02000000000000000000" pitchFamily="2" charset="0"/>
            </a:endParaRPr>
          </a:p>
          <a:p>
            <a:pPr lvl="0"/>
            <a:r>
              <a:rPr lang="en-US" sz="3200" dirty="0" smtClean="0">
                <a:ea typeface="Verdana" panose="020B0604030504040204" pitchFamily="34" charset="0"/>
                <a:cs typeface="NikoshBAN" panose="02000000000000000000" pitchFamily="2" charset="0"/>
              </a:rPr>
              <a:t>• </a:t>
            </a:r>
            <a:r>
              <a:rPr lang="as-IN" sz="3200" dirty="0" smtClean="0">
                <a:ea typeface="Verdana" panose="020B0604030504040204" pitchFamily="34" charset="0"/>
                <a:cs typeface="NikoshBAN" panose="02000000000000000000" pitchFamily="2" charset="0"/>
              </a:rPr>
              <a:t>লাভ-ক্ষতি </a:t>
            </a:r>
            <a:r>
              <a:rPr lang="as-IN" sz="3200" dirty="0">
                <a:ea typeface="Verdana" panose="020B0604030504040204" pitchFamily="34" charset="0"/>
                <a:cs typeface="NikoshBAN" panose="02000000000000000000" pitchFamily="2" charset="0"/>
              </a:rPr>
              <a:t>আবন্টন হিসাব তৈরি করে অংশীদারদের মুনাফার অংশ </a:t>
            </a:r>
            <a:r>
              <a:rPr lang="as-IN" sz="3200" dirty="0" smtClean="0">
                <a:ea typeface="Verdana" panose="020B0604030504040204" pitchFamily="34" charset="0"/>
                <a:cs typeface="NikoshBAN" panose="02000000000000000000" pitchFamily="2" charset="0"/>
              </a:rPr>
              <a:t>নির্ণ</a:t>
            </a:r>
            <a:r>
              <a:rPr lang="en-US" sz="3200" dirty="0" smtClean="0">
                <a:ea typeface="Verdana" panose="020B0604030504040204" pitchFamily="34" charset="0"/>
                <a:cs typeface="NikoshBAN" panose="02000000000000000000" pitchFamily="2" charset="0"/>
              </a:rPr>
              <a:t>য়</a:t>
            </a:r>
            <a:r>
              <a:rPr lang="as-IN" sz="3200" dirty="0" smtClean="0">
                <a:ea typeface="Verdana" panose="020B0604030504040204" pitchFamily="34" charset="0"/>
                <a:cs typeface="NikoshBAN" panose="02000000000000000000" pitchFamily="2" charset="0"/>
              </a:rPr>
              <a:t> </a:t>
            </a:r>
            <a:r>
              <a:rPr lang="as-IN" sz="3200" dirty="0">
                <a:ea typeface="Verdana" panose="020B0604030504040204" pitchFamily="34" charset="0"/>
                <a:cs typeface="NikoshBAN" panose="02000000000000000000" pitchFamily="2" charset="0"/>
              </a:rPr>
              <a:t>করতে </a:t>
            </a:r>
            <a:r>
              <a:rPr lang="as-IN" sz="3200" dirty="0" smtClean="0">
                <a:ea typeface="Verdana" panose="020B0604030504040204" pitchFamily="34" charset="0"/>
                <a:cs typeface="NikoshBAN" panose="02000000000000000000" pitchFamily="2" charset="0"/>
              </a:rPr>
              <a:t>পারবে</a:t>
            </a:r>
            <a:r>
              <a:rPr lang="en-US" sz="3200" smtClean="0">
                <a:ea typeface="Verdana" panose="020B0604030504040204" pitchFamily="34" charset="0"/>
                <a:cs typeface="NikoshBAN" panose="02000000000000000000" pitchFamily="2" charset="0"/>
              </a:rPr>
              <a:t>;</a:t>
            </a:r>
          </a:p>
          <a:p>
            <a:pPr lvl="0"/>
            <a:endParaRPr lang="en-US" sz="3200" dirty="0" smtClean="0">
              <a:ea typeface="Verdana" panose="020B0604030504040204" pitchFamily="34" charset="0"/>
              <a:cs typeface="NikoshBAN" panose="02000000000000000000" pitchFamily="2" charset="0"/>
            </a:endParaRPr>
          </a:p>
          <a:p>
            <a:pPr lvl="0"/>
            <a:endParaRPr lang="as-IN" sz="1400" dirty="0">
              <a:ea typeface="Verdana" panose="020B0604030504040204" pitchFamily="34" charset="0"/>
              <a:cs typeface="NikoshBAN" panose="02000000000000000000" pitchFamily="2" charset="0"/>
            </a:endParaRPr>
          </a:p>
          <a:p>
            <a:pPr lvl="0"/>
            <a:r>
              <a:rPr lang="en-US" sz="3200" dirty="0">
                <a:ea typeface="Verdana" panose="020B0604030504040204" pitchFamily="34" charset="0"/>
                <a:cs typeface="NikoshBAN" panose="02000000000000000000" pitchFamily="2" charset="0"/>
              </a:rPr>
              <a:t>• </a:t>
            </a:r>
            <a:r>
              <a:rPr lang="as-IN" sz="3200" dirty="0" smtClean="0">
                <a:ea typeface="Verdana" panose="020B0604030504040204" pitchFamily="34" charset="0"/>
                <a:cs typeface="NikoshBAN" panose="02000000000000000000" pitchFamily="2" charset="0"/>
              </a:rPr>
              <a:t>অংশীদারদের </a:t>
            </a:r>
            <a:r>
              <a:rPr lang="as-IN" sz="3200" dirty="0">
                <a:ea typeface="Verdana" panose="020B0604030504040204" pitchFamily="34" charset="0"/>
                <a:cs typeface="NikoshBAN" panose="02000000000000000000" pitchFamily="2" charset="0"/>
              </a:rPr>
              <a:t>মূলধন হিসাব এবং অংশীদারদের চলতি হিসাব প্রস্তুত করতে পারবে।</a:t>
            </a:r>
            <a:endParaRPr lang="en-US" sz="3200" dirty="0">
              <a:ea typeface="Verdana" panose="020B0604030504040204" pitchFamily="34" charset="0"/>
              <a:cs typeface="NikoshBAN" panose="02000000000000000000" pitchFamily="2" charset="0"/>
            </a:endParaRPr>
          </a:p>
        </p:txBody>
      </p:sp>
      <p:pic>
        <p:nvPicPr>
          <p:cNvPr id="3074" name="Picture 2" descr="Learning Outcomes #282328">
            <a:extLst>
              <a:ext uri="{FF2B5EF4-FFF2-40B4-BE49-F238E27FC236}">
                <a16:creationId xmlns:a16="http://schemas.microsoft.com/office/drawing/2014/main" id="{3B4C4922-A5CE-4D20-9C4D-3857D7B89534}"/>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884" b="89765" l="3690" r="92143">
                        <a14:foregroundMark x1="7381" y1="30844" x2="8095" y2="39004"/>
                        <a14:foregroundMark x1="26429" y1="8160" x2="36071" y2="9820"/>
                        <a14:foregroundMark x1="91786" y1="13140" x2="92143" y2="21715"/>
                        <a14:foregroundMark x1="3690" y1="42185" x2="4405" y2="45781"/>
                        <a14:backgroundMark x1="27976" y1="86860" x2="40357" y2="87414"/>
                        <a14:backgroundMark x1="30476" y1="85615" x2="33333" y2="86030"/>
                        <a14:backgroundMark x1="25952" y1="85615" x2="27738" y2="87137"/>
                      </a14:backgroundRemoval>
                    </a14:imgEffect>
                  </a14:imgLayer>
                </a14:imgProps>
              </a:ext>
              <a:ext uri="{28A0092B-C50C-407E-A947-70E740481C1C}">
                <a14:useLocalDpi xmlns:a14="http://schemas.microsoft.com/office/drawing/2010/main" val="0"/>
              </a:ext>
            </a:extLst>
          </a:blip>
          <a:srcRect/>
          <a:stretch>
            <a:fillRect/>
          </a:stretch>
        </p:blipFill>
        <p:spPr bwMode="auto">
          <a:xfrm>
            <a:off x="5323666" y="4934052"/>
            <a:ext cx="1975387" cy="1700273"/>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3338904" y="457201"/>
            <a:ext cx="7176696" cy="9919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anose="02000000000000000000" pitchFamily="2" charset="0"/>
              <a:cs typeface="NikoshBAN" panose="02000000000000000000" pitchFamily="2" charset="0"/>
            </a:endParaRPr>
          </a:p>
        </p:txBody>
      </p:sp>
      <p:sp>
        <p:nvSpPr>
          <p:cNvPr id="7" name="Rectangle 6"/>
          <p:cNvSpPr/>
          <p:nvPr/>
        </p:nvSpPr>
        <p:spPr>
          <a:xfrm>
            <a:off x="463846" y="609600"/>
            <a:ext cx="3117555" cy="707886"/>
          </a:xfrm>
          <a:prstGeom prst="rect">
            <a:avLst/>
          </a:prstGeom>
        </p:spPr>
        <p:txBody>
          <a:bodyPr wrap="square">
            <a:spAutoFit/>
          </a:bodyPr>
          <a:lstStyle/>
          <a:p>
            <a:r>
              <a:rPr lang="en-US" sz="4000" b="1" dirty="0" err="1">
                <a:solidFill>
                  <a:srgbClr val="002060"/>
                </a:solidFill>
                <a:latin typeface="NikoshBAN" panose="02000000000000000000" pitchFamily="2" charset="0"/>
                <a:cs typeface="NikoshBAN" pitchFamily="2" charset="0"/>
              </a:rPr>
              <a:t>শিখনফলঃ</a:t>
            </a:r>
            <a:r>
              <a:rPr lang="en-US" sz="4000" b="1" dirty="0">
                <a:solidFill>
                  <a:srgbClr val="002060"/>
                </a:solidFill>
                <a:latin typeface="NikoshBAN" pitchFamily="2" charset="0"/>
                <a:cs typeface="NikoshBAN" pitchFamily="2" charset="0"/>
              </a:rPr>
              <a:t>-</a:t>
            </a:r>
            <a:endParaRPr lang="en-US" sz="4000" dirty="0">
              <a:solidFill>
                <a:srgbClr val="002060"/>
              </a:solidFill>
              <a:latin typeface="NikoshBAN" panose="02000000000000000000" pitchFamily="2" charset="0"/>
              <a:cs typeface="NikoshBAN" panose="02000000000000000000" pitchFamily="2" charset="0"/>
            </a:endParaRPr>
          </a:p>
        </p:txBody>
      </p:sp>
      <p:sp>
        <p:nvSpPr>
          <p:cNvPr id="8" name="TextBox 7"/>
          <p:cNvSpPr txBox="1"/>
          <p:nvPr/>
        </p:nvSpPr>
        <p:spPr>
          <a:xfrm>
            <a:off x="4551726" y="599223"/>
            <a:ext cx="4257897" cy="707886"/>
          </a:xfrm>
          <a:prstGeom prst="rect">
            <a:avLst/>
          </a:prstGeom>
          <a:noFill/>
        </p:spPr>
        <p:txBody>
          <a:bodyPr wrap="none" rtlCol="0">
            <a:spAutoFit/>
          </a:bodyPr>
          <a:lstStyle/>
          <a:p>
            <a:r>
              <a:rPr lang="bn-BD" sz="4000" dirty="0">
                <a:solidFill>
                  <a:srgbClr val="FFFF00"/>
                </a:solidFill>
                <a:latin typeface="NikoshBAN" panose="02000000000000000000" pitchFamily="2" charset="0"/>
                <a:cs typeface="NikoshBAN" panose="02000000000000000000" pitchFamily="2" charset="0"/>
              </a:rPr>
              <a:t>এই পাঠ শেষে শিক্ষার্থীরা -</a:t>
            </a:r>
            <a:endParaRPr lang="en-US" sz="40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6833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by="(-#ppt_w*2)" calcmode="lin" valueType="num">
                                      <p:cBhvr rctx="PPT">
                                        <p:cTn id="12" dur="250" autoRev="1" fill="hold">
                                          <p:stCondLst>
                                            <p:cond delay="0"/>
                                          </p:stCondLst>
                                        </p:cTn>
                                        <p:tgtEl>
                                          <p:spTgt spid="3"/>
                                        </p:tgtEl>
                                        <p:attrNameLst>
                                          <p:attrName>ppt_w</p:attrName>
                                        </p:attrNameLst>
                                      </p:cBhvr>
                                    </p:anim>
                                    <p:anim by="(#ppt_w*0.50)" calcmode="lin" valueType="num">
                                      <p:cBhvr>
                                        <p:cTn id="13" dur="250" decel="50000" autoRev="1" fill="hold">
                                          <p:stCondLst>
                                            <p:cond delay="0"/>
                                          </p:stCondLst>
                                        </p:cTn>
                                        <p:tgtEl>
                                          <p:spTgt spid="3"/>
                                        </p:tgtEl>
                                        <p:attrNameLst>
                                          <p:attrName>ppt_x</p:attrName>
                                        </p:attrNameLst>
                                      </p:cBhvr>
                                    </p:anim>
                                    <p:anim from="(-#ppt_h/2)" to="(#ppt_y)" calcmode="lin" valueType="num">
                                      <p:cBhvr>
                                        <p:cTn id="14" dur="500" fill="hold">
                                          <p:stCondLst>
                                            <p:cond delay="0"/>
                                          </p:stCondLst>
                                        </p:cTn>
                                        <p:tgtEl>
                                          <p:spTgt spid="3"/>
                                        </p:tgtEl>
                                        <p:attrNameLst>
                                          <p:attrName>ppt_y</p:attrName>
                                        </p:attrNameLst>
                                      </p:cBhvr>
                                    </p:anim>
                                    <p:animRot by="21600000">
                                      <p:cBhvr>
                                        <p:cTn id="15" dur="5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7848" y="213359"/>
            <a:ext cx="11576303" cy="738664"/>
          </a:xfrm>
          <a:prstGeom prst="rect">
            <a:avLst/>
          </a:prstGeom>
        </p:spPr>
        <p:txBody>
          <a:bodyPr wrap="square">
            <a:spAutoFit/>
          </a:bodyPr>
          <a:lstStyle/>
          <a:p>
            <a:pPr algn="ctr"/>
            <a:r>
              <a:rPr lang="as-IN" sz="2400" b="1" u="sng" dirty="0" smtClean="0">
                <a:latin typeface="NikoshBAN" panose="02000000000000000000" pitchFamily="2" charset="0"/>
                <a:cs typeface="NikoshBAN" panose="02000000000000000000" pitchFamily="2" charset="0"/>
              </a:rPr>
              <a:t>অংশীদারি </a:t>
            </a:r>
            <a:r>
              <a:rPr lang="as-IN" sz="2400" b="1" u="sng" dirty="0">
                <a:latin typeface="NikoshBAN" panose="02000000000000000000" pitchFamily="2" charset="0"/>
                <a:cs typeface="NikoshBAN" panose="02000000000000000000" pitchFamily="2" charset="0"/>
              </a:rPr>
              <a:t>প্রতিষ্ঠানের হিসাব ও বইসমূহ</a:t>
            </a:r>
            <a:endParaRPr lang="en-US" sz="2400" b="1" u="sng" dirty="0" smtClean="0">
              <a:latin typeface="NikoshBAN" panose="02000000000000000000" pitchFamily="2" charset="0"/>
              <a:cs typeface="NikoshBAN" panose="02000000000000000000" pitchFamily="2" charset="0"/>
            </a:endParaRPr>
          </a:p>
          <a:p>
            <a:pPr algn="ctr"/>
            <a:r>
              <a:rPr lang="en-US" dirty="0" smtClean="0">
                <a:latin typeface="Times New Roman" panose="02020603050405020304" pitchFamily="18" charset="0"/>
                <a:cs typeface="Times New Roman" panose="02020603050405020304" pitchFamily="18" charset="0"/>
              </a:rPr>
              <a:t>Accounts </a:t>
            </a:r>
            <a:r>
              <a:rPr lang="en-US" dirty="0">
                <a:latin typeface="Times New Roman" panose="02020603050405020304" pitchFamily="18" charset="0"/>
                <a:cs typeface="Times New Roman" panose="02020603050405020304" pitchFamily="18" charset="0"/>
              </a:rPr>
              <a:t>and Books of Partnership Business</a:t>
            </a:r>
            <a:endParaRPr lang="en-US" sz="900" dirty="0" smtClean="0">
              <a:latin typeface="Times New Roman" panose="02020603050405020304" pitchFamily="18" charset="0"/>
              <a:cs typeface="Times New Roman" panose="02020603050405020304" pitchFamily="18" charset="0"/>
            </a:endParaRPr>
          </a:p>
        </p:txBody>
      </p:sp>
      <p:sp>
        <p:nvSpPr>
          <p:cNvPr id="7" name="Rectangle 6"/>
          <p:cNvSpPr/>
          <p:nvPr/>
        </p:nvSpPr>
        <p:spPr>
          <a:xfrm>
            <a:off x="289560" y="880210"/>
            <a:ext cx="11576303" cy="3416320"/>
          </a:xfrm>
          <a:prstGeom prst="rect">
            <a:avLst/>
          </a:prstGeom>
        </p:spPr>
        <p:txBody>
          <a:bodyPr wrap="square">
            <a:spAutoFit/>
          </a:bodyPr>
          <a:lstStyle/>
          <a:p>
            <a:pPr algn="just">
              <a:lnSpc>
                <a:spcPct val="150000"/>
              </a:lnSpc>
            </a:pPr>
            <a:r>
              <a:rPr lang="as-IN" sz="1600" dirty="0">
                <a:latin typeface="SutonnyMJ" pitchFamily="2" charset="0"/>
              </a:rPr>
              <a:t>অন্যান্য এক মালিকানা প্রতিষ্ঠান ও কোম্পানির মত অংশীদারি প্রতিষ্ঠানেও দু'তরফা দাখিলা পদ্ধতিতে হিসাব রাখা হয় এবং একটি নির্দিষ্ট হিসাবকাল শেষে লাভ-লোকসান হিসাব ও উদ্বর্তপত্র তৈরি করা হয়।</a:t>
            </a:r>
          </a:p>
          <a:p>
            <a:pPr algn="just">
              <a:lnSpc>
                <a:spcPct val="150000"/>
              </a:lnSpc>
            </a:pPr>
            <a:r>
              <a:rPr lang="as-IN" sz="1600" dirty="0">
                <a:latin typeface="SutonnyMJ" pitchFamily="2" charset="0"/>
              </a:rPr>
              <a:t>তবে উদ্বতপত্র তৈরি করার আগে অংশীদারদের মধ্যে মুনাফা বণ্টন সংক্রান্ত একটি হিসাব তৈরি করতে হয় যাকে বলা হয় লাভ-লোকসান বণ্টন হিসাব </a:t>
            </a:r>
            <a:r>
              <a:rPr lang="as-IN" sz="1600" dirty="0">
                <a:latin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Profit &amp; Loss Appropriation Account)। </a:t>
            </a:r>
            <a:r>
              <a:rPr lang="as-IN" sz="1600" dirty="0">
                <a:latin typeface="SutonnyMJ" pitchFamily="2" charset="0"/>
              </a:rPr>
              <a:t>এই লাভ-লোকসান বণ্টন হিসাবে চুক্তিপত্র অনুযায়ী অংশীদারদের মধ্যে বেতন, কমিশন, মূলধনের সুদ, ঋণের সুদ অবশিষ্ট মুনাফা নির্দিষ্ট অনুপাতে/ শর্তানুযায়ী বণ্টন ইত্যাদি লিপিবদ্ধ করা হয়। </a:t>
            </a:r>
            <a:endParaRPr lang="en-US" sz="1600" dirty="0" smtClean="0">
              <a:latin typeface="SutonnyMJ" pitchFamily="2" charset="0"/>
            </a:endParaRPr>
          </a:p>
          <a:p>
            <a:pPr algn="just">
              <a:lnSpc>
                <a:spcPct val="150000"/>
              </a:lnSpc>
            </a:pPr>
            <a:r>
              <a:rPr lang="as-IN" sz="1600" dirty="0" smtClean="0">
                <a:latin typeface="SutonnyMJ" pitchFamily="2" charset="0"/>
              </a:rPr>
              <a:t>তদপুরী </a:t>
            </a:r>
            <a:r>
              <a:rPr lang="as-IN" sz="1600" dirty="0">
                <a:latin typeface="SutonnyMJ" pitchFamily="2" charset="0"/>
              </a:rPr>
              <a:t>যদি কোন অ-সমন্বিত দফা থাকে (যা লাভ লোকসান হিসাবে সমন্বয় করা হয়নি, যেমন বকেয়া ভাড়া খরচ, অ-লিখিত পণ্য উত্তোলন ইত্যাদি) তাও লাভ লোকসান বণ্টন হিসাবে সমন্বয় করে দেখানো যায়। অংশীদারি প্রতিষ্ঠানে আরেকটি বিশেষ ধরণের হিসাব রাখতে হয় এবং তা হল প্রত্যেক অংশীদারদের মূলধন হিসাব। তদুপরি কোন কোন অংশীদারদের চলতি হিসাব নামে একটি হিসাব রাখা হয় যাতে সাধারণত উত্তোলন হিসাবের বিকল্প হিসাবে রাখা হয়।</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89561" y="4226363"/>
            <a:ext cx="5736335" cy="1506844"/>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6163055" y="4226363"/>
            <a:ext cx="5702807" cy="1506844"/>
          </a:xfrm>
          <a:prstGeom prst="rect">
            <a:avLst/>
          </a:prstGeom>
        </p:spPr>
      </p:pic>
      <p:sp>
        <p:nvSpPr>
          <p:cNvPr id="6" name="Rectangle 5"/>
          <p:cNvSpPr/>
          <p:nvPr/>
        </p:nvSpPr>
        <p:spPr>
          <a:xfrm>
            <a:off x="289560" y="5733207"/>
            <a:ext cx="11576302" cy="830997"/>
          </a:xfrm>
          <a:prstGeom prst="rect">
            <a:avLst/>
          </a:prstGeom>
        </p:spPr>
        <p:txBody>
          <a:bodyPr wrap="square">
            <a:spAutoFit/>
          </a:bodyPr>
          <a:lstStyle/>
          <a:p>
            <a:pPr algn="just"/>
            <a:r>
              <a:rPr lang="en-US" sz="1600" dirty="0" err="1"/>
              <a:t>অত্র</a:t>
            </a:r>
            <a:r>
              <a:rPr lang="en-US" sz="1600" dirty="0"/>
              <a:t> </a:t>
            </a:r>
            <a:r>
              <a:rPr lang="en-US" sz="1600" dirty="0" err="1"/>
              <a:t>অধ্যায়ে</a:t>
            </a:r>
            <a:r>
              <a:rPr lang="en-US" sz="1600" dirty="0"/>
              <a:t> </a:t>
            </a:r>
            <a:r>
              <a:rPr lang="en-US" sz="1600" dirty="0" err="1"/>
              <a:t>শুধু</a:t>
            </a:r>
            <a:r>
              <a:rPr lang="en-US" sz="1600" dirty="0"/>
              <a:t> </a:t>
            </a:r>
            <a:r>
              <a:rPr lang="en-US" sz="1600" dirty="0" err="1"/>
              <a:t>অংশীদারি</a:t>
            </a:r>
            <a:r>
              <a:rPr lang="en-US" sz="1600" dirty="0"/>
              <a:t> </a:t>
            </a:r>
            <a:r>
              <a:rPr lang="en-US" sz="1600" dirty="0" err="1"/>
              <a:t>প্রতিষ্ঠানের</a:t>
            </a:r>
            <a:r>
              <a:rPr lang="en-US" sz="1600" dirty="0"/>
              <a:t> </a:t>
            </a:r>
            <a:r>
              <a:rPr lang="en-US" sz="1600" dirty="0" err="1"/>
              <a:t>লাভ-লোকসান</a:t>
            </a:r>
            <a:r>
              <a:rPr lang="en-US" sz="1600" dirty="0"/>
              <a:t> </a:t>
            </a:r>
            <a:r>
              <a:rPr lang="en-US" sz="1600" dirty="0" err="1"/>
              <a:t>বণ্টন</a:t>
            </a:r>
            <a:r>
              <a:rPr lang="en-US" sz="1600" dirty="0"/>
              <a:t> </a:t>
            </a:r>
            <a:r>
              <a:rPr lang="en-US" sz="1600" dirty="0" err="1"/>
              <a:t>হিসাব</a:t>
            </a:r>
            <a:r>
              <a:rPr lang="en-US" sz="1600" dirty="0"/>
              <a:t>, </a:t>
            </a:r>
            <a:r>
              <a:rPr lang="en-US" sz="1600" dirty="0" err="1"/>
              <a:t>অংশীদারদের</a:t>
            </a:r>
            <a:r>
              <a:rPr lang="en-US" sz="1600" dirty="0"/>
              <a:t> </a:t>
            </a:r>
            <a:r>
              <a:rPr lang="en-US" sz="1600" dirty="0" err="1"/>
              <a:t>ব্যক্তিগত</a:t>
            </a:r>
            <a:r>
              <a:rPr lang="en-US" sz="1600" dirty="0"/>
              <a:t> </a:t>
            </a:r>
            <a:r>
              <a:rPr lang="en-US" sz="1600" dirty="0" err="1"/>
              <a:t>হিসাবসমূহ</a:t>
            </a:r>
            <a:r>
              <a:rPr lang="en-US" sz="1600" dirty="0"/>
              <a:t> </a:t>
            </a:r>
            <a:r>
              <a:rPr lang="en-US" sz="1600" dirty="0" err="1"/>
              <a:t>অর্থা</a:t>
            </a:r>
            <a:r>
              <a:rPr lang="en-US" sz="1600" dirty="0"/>
              <a:t>ৎ </a:t>
            </a:r>
            <a:r>
              <a:rPr lang="en-US" sz="1600" dirty="0" err="1"/>
              <a:t>মূলধন</a:t>
            </a:r>
            <a:r>
              <a:rPr lang="en-US" sz="1600" dirty="0"/>
              <a:t>; </a:t>
            </a:r>
            <a:r>
              <a:rPr lang="en-US" sz="1600" dirty="0" err="1"/>
              <a:t>উত্তোলন</a:t>
            </a:r>
            <a:r>
              <a:rPr lang="en-US" sz="1600" dirty="0"/>
              <a:t>/ </a:t>
            </a:r>
            <a:r>
              <a:rPr lang="en-US" sz="1600" dirty="0" err="1"/>
              <a:t>চলতি</a:t>
            </a:r>
            <a:r>
              <a:rPr lang="en-US" sz="1600" dirty="0"/>
              <a:t> </a:t>
            </a:r>
            <a:r>
              <a:rPr lang="en-US" sz="1600" dirty="0" err="1"/>
              <a:t>হিসাব</a:t>
            </a:r>
            <a:r>
              <a:rPr lang="en-US" sz="1600" dirty="0"/>
              <a:t> ও </a:t>
            </a:r>
            <a:r>
              <a:rPr lang="en-US" sz="1600" dirty="0" err="1"/>
              <a:t>ঋণ</a:t>
            </a:r>
            <a:r>
              <a:rPr lang="en-US" sz="1600" dirty="0"/>
              <a:t> </a:t>
            </a:r>
            <a:r>
              <a:rPr lang="en-US" sz="1600" dirty="0" err="1"/>
              <a:t>হিসাব</a:t>
            </a:r>
            <a:r>
              <a:rPr lang="en-US" sz="1600" dirty="0"/>
              <a:t> </a:t>
            </a:r>
            <a:r>
              <a:rPr lang="en-US" sz="1600" dirty="0" err="1"/>
              <a:t>নিয়ে</a:t>
            </a:r>
            <a:r>
              <a:rPr lang="en-US" sz="1600" dirty="0"/>
              <a:t> </a:t>
            </a:r>
            <a:r>
              <a:rPr lang="en-US" sz="1600" dirty="0" err="1"/>
              <a:t>আলোচনা</a:t>
            </a:r>
            <a:r>
              <a:rPr lang="en-US" sz="1600" dirty="0"/>
              <a:t> </a:t>
            </a:r>
            <a:r>
              <a:rPr lang="en-US" sz="1600" dirty="0" err="1"/>
              <a:t>করা</a:t>
            </a:r>
            <a:r>
              <a:rPr lang="en-US" sz="1600" dirty="0"/>
              <a:t> </a:t>
            </a:r>
            <a:r>
              <a:rPr lang="en-US" sz="1600" dirty="0" err="1"/>
              <a:t>হবে</a:t>
            </a:r>
            <a:r>
              <a:rPr lang="en-US" sz="1600" dirty="0"/>
              <a:t>। </a:t>
            </a:r>
            <a:r>
              <a:rPr lang="en-US" sz="1600" dirty="0" err="1"/>
              <a:t>প্রতিষ্ঠানের</a:t>
            </a:r>
            <a:r>
              <a:rPr lang="en-US" sz="1600" dirty="0"/>
              <a:t> </a:t>
            </a:r>
            <a:r>
              <a:rPr lang="en-US" sz="1600" dirty="0" err="1"/>
              <a:t>চূড়ান্ত</a:t>
            </a:r>
            <a:r>
              <a:rPr lang="en-US" sz="1600" dirty="0"/>
              <a:t> </a:t>
            </a:r>
            <a:r>
              <a:rPr lang="en-US" sz="1600" dirty="0" err="1"/>
              <a:t>হিসাব</a:t>
            </a:r>
            <a:r>
              <a:rPr lang="en-US" sz="1600" dirty="0"/>
              <a:t> ও </a:t>
            </a:r>
            <a:r>
              <a:rPr lang="en-US" sz="1600" dirty="0" err="1"/>
              <a:t>হিসাবরক্ষণ</a:t>
            </a:r>
            <a:r>
              <a:rPr lang="en-US" sz="1600" dirty="0"/>
              <a:t> </a:t>
            </a:r>
            <a:r>
              <a:rPr lang="en-US" sz="1600" dirty="0" err="1"/>
              <a:t>পদ্ধতি</a:t>
            </a:r>
            <a:r>
              <a:rPr lang="en-US" sz="1600" dirty="0"/>
              <a:t> </a:t>
            </a:r>
            <a:r>
              <a:rPr lang="en-US" sz="1600" dirty="0" err="1"/>
              <a:t>এক</a:t>
            </a:r>
            <a:r>
              <a:rPr lang="en-US" sz="1600" dirty="0"/>
              <a:t> </a:t>
            </a:r>
            <a:r>
              <a:rPr lang="en-US" sz="1600" dirty="0" err="1"/>
              <a:t>মালিকানা</a:t>
            </a:r>
            <a:r>
              <a:rPr lang="en-US" sz="1600" dirty="0"/>
              <a:t> </a:t>
            </a:r>
            <a:r>
              <a:rPr lang="en-US" sz="1600" dirty="0" err="1"/>
              <a:t>প্রতিষ্ঠানের</a:t>
            </a:r>
            <a:r>
              <a:rPr lang="en-US" sz="1600" dirty="0"/>
              <a:t> </a:t>
            </a:r>
            <a:r>
              <a:rPr lang="en-US" sz="1600" dirty="0" err="1"/>
              <a:t>মত</a:t>
            </a:r>
            <a:r>
              <a:rPr lang="en-US" sz="1600" dirty="0"/>
              <a:t> </a:t>
            </a:r>
            <a:r>
              <a:rPr lang="en-US" sz="1600" dirty="0" err="1"/>
              <a:t>যা</a:t>
            </a:r>
            <a:r>
              <a:rPr lang="en-US" sz="1600" dirty="0"/>
              <a:t> </a:t>
            </a:r>
            <a:r>
              <a:rPr lang="en-US" sz="1600" dirty="0" err="1"/>
              <a:t>পূর্বে</a:t>
            </a:r>
            <a:r>
              <a:rPr lang="en-US" sz="1600" dirty="0"/>
              <a:t> </a:t>
            </a:r>
            <a:r>
              <a:rPr lang="en-US" sz="1600" dirty="0" err="1"/>
              <a:t>আলোচনা</a:t>
            </a:r>
            <a:r>
              <a:rPr lang="en-US" sz="1600" dirty="0"/>
              <a:t> </a:t>
            </a:r>
            <a:r>
              <a:rPr lang="en-US" sz="1600" dirty="0" err="1"/>
              <a:t>করা</a:t>
            </a:r>
            <a:r>
              <a:rPr lang="en-US" sz="1600" dirty="0"/>
              <a:t> </a:t>
            </a:r>
            <a:r>
              <a:rPr lang="en-US" sz="1600" dirty="0" err="1"/>
              <a:t>হয়েছে</a:t>
            </a:r>
            <a:r>
              <a:rPr lang="en-US" sz="1600" dirty="0"/>
              <a:t>।</a:t>
            </a:r>
          </a:p>
        </p:txBody>
      </p:sp>
    </p:spTree>
    <p:extLst>
      <p:ext uri="{BB962C8B-B14F-4D97-AF65-F5344CB8AC3E}">
        <p14:creationId xmlns:p14="http://schemas.microsoft.com/office/powerpoint/2010/main" val="122779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7848" y="213359"/>
            <a:ext cx="11576303" cy="738664"/>
          </a:xfrm>
          <a:prstGeom prst="rect">
            <a:avLst/>
          </a:prstGeom>
        </p:spPr>
        <p:txBody>
          <a:bodyPr wrap="square">
            <a:spAutoFit/>
          </a:bodyPr>
          <a:lstStyle/>
          <a:p>
            <a:pPr algn="ctr"/>
            <a:r>
              <a:rPr lang="as-IN" sz="2400" b="1" u="sng" dirty="0" smtClean="0">
                <a:latin typeface="NikoshBAN" panose="02000000000000000000" pitchFamily="2" charset="0"/>
                <a:cs typeface="NikoshBAN" panose="02000000000000000000" pitchFamily="2" charset="0"/>
              </a:rPr>
              <a:t>লাভ </a:t>
            </a:r>
            <a:r>
              <a:rPr lang="as-IN" sz="2400" b="1" u="sng" dirty="0">
                <a:latin typeface="NikoshBAN" panose="02000000000000000000" pitchFamily="2" charset="0"/>
                <a:cs typeface="NikoshBAN" panose="02000000000000000000" pitchFamily="2" charset="0"/>
              </a:rPr>
              <a:t>লোকসান বণ্টন </a:t>
            </a:r>
            <a:r>
              <a:rPr lang="as-IN" sz="2400" b="1" u="sng" dirty="0" smtClean="0">
                <a:latin typeface="NikoshBAN" panose="02000000000000000000" pitchFamily="2" charset="0"/>
                <a:cs typeface="NikoshBAN" panose="02000000000000000000" pitchFamily="2" charset="0"/>
              </a:rPr>
              <a:t>হিসাব</a:t>
            </a:r>
            <a:endParaRPr lang="en-US" sz="2400" b="1" u="sng" dirty="0" smtClean="0">
              <a:latin typeface="NikoshBAN" panose="02000000000000000000" pitchFamily="2" charset="0"/>
              <a:cs typeface="NikoshBAN" panose="02000000000000000000" pitchFamily="2" charset="0"/>
            </a:endParaRPr>
          </a:p>
          <a:p>
            <a:pPr algn="ctr"/>
            <a:r>
              <a:rPr lang="en-US" dirty="0" smtClean="0">
                <a:latin typeface="Times New Roman" panose="02020603050405020304" pitchFamily="18" charset="0"/>
                <a:cs typeface="Times New Roman" panose="02020603050405020304" pitchFamily="18" charset="0"/>
              </a:rPr>
              <a:t>Profit </a:t>
            </a:r>
            <a:r>
              <a:rPr lang="en-US" dirty="0">
                <a:latin typeface="Times New Roman" panose="02020603050405020304" pitchFamily="18" charset="0"/>
                <a:cs typeface="Times New Roman" panose="02020603050405020304" pitchFamily="18" charset="0"/>
              </a:rPr>
              <a:t>&amp; Loss Appropriation Account</a:t>
            </a:r>
            <a:endParaRPr lang="en-US" sz="900" dirty="0" smtClean="0">
              <a:latin typeface="Times New Roman" panose="02020603050405020304" pitchFamily="18" charset="0"/>
              <a:cs typeface="Times New Roman" panose="02020603050405020304" pitchFamily="18" charset="0"/>
            </a:endParaRPr>
          </a:p>
        </p:txBody>
      </p:sp>
      <p:sp>
        <p:nvSpPr>
          <p:cNvPr id="7" name="Rectangle 6"/>
          <p:cNvSpPr/>
          <p:nvPr/>
        </p:nvSpPr>
        <p:spPr>
          <a:xfrm>
            <a:off x="280416" y="880210"/>
            <a:ext cx="11603735" cy="5586145"/>
          </a:xfrm>
          <a:prstGeom prst="rect">
            <a:avLst/>
          </a:prstGeom>
        </p:spPr>
        <p:txBody>
          <a:bodyPr wrap="square">
            <a:spAutoFit/>
          </a:bodyPr>
          <a:lstStyle/>
          <a:p>
            <a:pPr algn="just">
              <a:lnSpc>
                <a:spcPct val="150000"/>
              </a:lnSpc>
            </a:pPr>
            <a:r>
              <a:rPr lang="as-IN" sz="2400" dirty="0">
                <a:latin typeface="NikoshBAN" panose="02000000000000000000" pitchFamily="2" charset="0"/>
                <a:cs typeface="NikoshBAN" panose="02000000000000000000" pitchFamily="2" charset="0"/>
              </a:rPr>
              <a:t>অংশীদারি প্রতিষ্ঠানে কোন নির্দিষ্ট হিসাব কালে অর্জিত মুনাফা চুক্তি </a:t>
            </a:r>
            <a:r>
              <a:rPr lang="as-IN" sz="2400" dirty="0" smtClean="0">
                <a:latin typeface="NikoshBAN" panose="02000000000000000000" pitchFamily="2" charset="0"/>
                <a:cs typeface="NikoshBAN" panose="02000000000000000000" pitchFamily="2" charset="0"/>
              </a:rPr>
              <a:t>অনুযা</a:t>
            </a:r>
            <a:r>
              <a:rPr lang="en-US" sz="2400" dirty="0" err="1"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বিভিন্ন খাত শিরোনামে যেমন, বেতন কমিশন ইত্যাদি। অংশীদারদের মধ্যে বণ্টন করে দিতে </a:t>
            </a:r>
            <a:r>
              <a:rPr lang="as-IN" sz="2400" dirty="0" smtClean="0">
                <a:latin typeface="NikoshBAN" panose="02000000000000000000" pitchFamily="2" charset="0"/>
                <a:cs typeface="NikoshBAN" panose="02000000000000000000" pitchFamily="2" charset="0"/>
              </a:rPr>
              <a:t>হ</a:t>
            </a:r>
            <a:r>
              <a:rPr lang="en-US" sz="2400" dirty="0"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এর জন্যেই মূলত লাভ লোকসান বণ্টন হিসাব তৈরি করতে </a:t>
            </a:r>
            <a:r>
              <a:rPr lang="en-US" sz="2400" dirty="0" err="1" smtClean="0">
                <a:latin typeface="NikoshBAN" panose="02000000000000000000" pitchFamily="2" charset="0"/>
                <a:cs typeface="NikoshBAN" panose="02000000000000000000" pitchFamily="2" charset="0"/>
              </a:rPr>
              <a:t>হয়</a:t>
            </a:r>
            <a:r>
              <a:rPr lang="as-IN" sz="2400" dirty="0" smtClean="0">
                <a:latin typeface="NikoshBAN" panose="02000000000000000000" pitchFamily="2" charset="0"/>
                <a:cs typeface="NikoshBAN" panose="02000000000000000000" pitchFamily="2" charset="0"/>
              </a:rPr>
              <a:t>।</a:t>
            </a:r>
            <a:endParaRPr lang="as-IN" sz="2400" dirty="0">
              <a:latin typeface="NikoshBAN" panose="02000000000000000000" pitchFamily="2" charset="0"/>
              <a:cs typeface="NikoshBAN" panose="02000000000000000000" pitchFamily="2" charset="0"/>
            </a:endParaRPr>
          </a:p>
          <a:p>
            <a:pPr algn="just">
              <a:lnSpc>
                <a:spcPct val="150000"/>
              </a:lnSpc>
            </a:pPr>
            <a:r>
              <a:rPr lang="as-IN" sz="2400" dirty="0">
                <a:latin typeface="NikoshBAN" panose="02000000000000000000" pitchFamily="2" charset="0"/>
                <a:cs typeface="NikoshBAN" panose="02000000000000000000" pitchFamily="2" charset="0"/>
              </a:rPr>
              <a:t>অংশীদারি সংক্রান্ত </a:t>
            </a:r>
            <a:r>
              <a:rPr lang="as-IN" sz="2400" dirty="0" smtClean="0">
                <a:latin typeface="NikoshBAN" panose="02000000000000000000" pitchFamily="2" charset="0"/>
                <a:cs typeface="NikoshBAN" panose="02000000000000000000" pitchFamily="2" charset="0"/>
              </a:rPr>
              <a:t>প্রা</a:t>
            </a:r>
            <a:r>
              <a:rPr lang="en-US" sz="2400" dirty="0"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সকল </a:t>
            </a:r>
            <a:r>
              <a:rPr lang="as-IN" sz="2400" dirty="0" smtClean="0">
                <a:latin typeface="NikoshBAN" panose="02000000000000000000" pitchFamily="2" charset="0"/>
                <a:cs typeface="NikoshBAN" panose="02000000000000000000" pitchFamily="2" charset="0"/>
              </a:rPr>
              <a:t>সমন্ব</a:t>
            </a:r>
            <a:r>
              <a:rPr lang="en-US" sz="2400" dirty="0"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এ হিসাবের মাধ্যমে হিসাবভূক্ত করতে </a:t>
            </a:r>
            <a:r>
              <a:rPr lang="as-IN" sz="2400" dirty="0" smtClean="0">
                <a:latin typeface="NikoshBAN" panose="02000000000000000000" pitchFamily="2" charset="0"/>
                <a:cs typeface="NikoshBAN" panose="02000000000000000000" pitchFamily="2" charset="0"/>
              </a:rPr>
              <a:t>হ</a:t>
            </a:r>
            <a:r>
              <a:rPr lang="en-US" sz="2400" dirty="0"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এ কারণে লাভ-লোকসান বন্টন হিসাবটি অংশীদারি কারবারের ক্ষেত্রে অত্যন্ত </a:t>
            </a:r>
            <a:r>
              <a:rPr lang="as-IN" sz="2400" dirty="0" smtClean="0">
                <a:latin typeface="NikoshBAN" panose="02000000000000000000" pitchFamily="2" charset="0"/>
                <a:cs typeface="NikoshBAN" panose="02000000000000000000" pitchFamily="2" charset="0"/>
              </a:rPr>
              <a:t>প্র</a:t>
            </a:r>
            <a:r>
              <a:rPr lang="en-US" sz="2400" dirty="0" err="1"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জনী</a:t>
            </a:r>
            <a:r>
              <a:rPr lang="en-US" sz="2400" dirty="0"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ও গুরুত্বপূর্ণ </a:t>
            </a:r>
            <a:r>
              <a:rPr lang="as-IN" sz="2400" dirty="0" smtClean="0">
                <a:latin typeface="NikoshBAN" panose="02000000000000000000" pitchFamily="2" charset="0"/>
                <a:cs typeface="NikoshBAN" panose="02000000000000000000" pitchFamily="2" charset="0"/>
              </a:rPr>
              <a:t>বিষ</a:t>
            </a:r>
            <a:r>
              <a:rPr lang="en-US" sz="2400" dirty="0"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এ হিসাবের উদ্বৃত্ত পূর্ব নির্দিষ্ট অনুপাতে অংশীদারদের মূলধন হিসাব বা চলতি হিসাবে স্থানান্তরিত করে প্রতি বৎসরই হিসাবটি বন্ধ করা </a:t>
            </a:r>
            <a:r>
              <a:rPr lang="as-IN" sz="2400" dirty="0" smtClean="0">
                <a:latin typeface="NikoshBAN" panose="02000000000000000000" pitchFamily="2" charset="0"/>
                <a:cs typeface="NikoshBAN" panose="02000000000000000000" pitchFamily="2" charset="0"/>
              </a:rPr>
              <a:t>হ</a:t>
            </a:r>
            <a:r>
              <a:rPr lang="en-US" sz="2400" dirty="0"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ফলে এর কোন জের পরবর্তী বৎসরে টানার কোন প্রশ্নই উঠে না।</a:t>
            </a:r>
          </a:p>
          <a:p>
            <a:pPr algn="just">
              <a:lnSpc>
                <a:spcPct val="150000"/>
              </a:lnSpc>
            </a:pPr>
            <a:r>
              <a:rPr lang="as-IN" sz="2400" dirty="0">
                <a:latin typeface="NikoshBAN" panose="02000000000000000000" pitchFamily="2" charset="0"/>
                <a:cs typeface="NikoshBAN" panose="02000000000000000000" pitchFamily="2" charset="0"/>
              </a:rPr>
              <a:t>অংশীদারি লাভ-লোকসান বণ্টন হিসাবে চুক্তি পত্র </a:t>
            </a:r>
            <a:r>
              <a:rPr lang="as-IN" sz="2400" dirty="0" smtClean="0">
                <a:latin typeface="NikoshBAN" panose="02000000000000000000" pitchFamily="2" charset="0"/>
                <a:cs typeface="NikoshBAN" panose="02000000000000000000" pitchFamily="2" charset="0"/>
              </a:rPr>
              <a:t>অনুযা</a:t>
            </a:r>
            <a:r>
              <a:rPr lang="en-US" sz="2400" dirty="0" err="1"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অংশীদারদের মধ্যে বেতন, কমিশন, মূলধনের সুদ, ঋণের সুদ, উত্তোলন সুদ, এবং অবশিষ্ট মুনাফা নির্দিষ্ট অনুপাতে/ শর্তানুসারে বন্টন ইত্যাদি লিপিবদ্ধ করা </a:t>
            </a:r>
            <a:r>
              <a:rPr lang="as-IN" sz="2400" dirty="0" smtClean="0">
                <a:latin typeface="NikoshBAN" panose="02000000000000000000" pitchFamily="2" charset="0"/>
                <a:cs typeface="NikoshBAN" panose="02000000000000000000" pitchFamily="2" charset="0"/>
              </a:rPr>
              <a:t>হ</a:t>
            </a:r>
            <a:r>
              <a:rPr lang="en-US" sz="2400" dirty="0"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 তাছা</a:t>
            </a:r>
            <a:r>
              <a:rPr lang="en-US" sz="2400" dirty="0" err="1" smtClean="0">
                <a:latin typeface="NikoshBAN" panose="02000000000000000000" pitchFamily="2" charset="0"/>
                <a:cs typeface="NikoshBAN" panose="02000000000000000000" pitchFamily="2" charset="0"/>
              </a:rPr>
              <a:t>ড়া</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কোন দফা যা লাভ-লোকসান হিসাবে ভূলবশত </a:t>
            </a:r>
            <a:r>
              <a:rPr lang="as-IN" sz="2400" dirty="0" smtClean="0">
                <a:latin typeface="NikoshBAN" panose="02000000000000000000" pitchFamily="2" charset="0"/>
                <a:cs typeface="NikoshBAN" panose="02000000000000000000" pitchFamily="2" charset="0"/>
              </a:rPr>
              <a:t>সমন্ব</a:t>
            </a:r>
            <a:r>
              <a:rPr lang="en-US" sz="2400" dirty="0"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করা </a:t>
            </a:r>
            <a:r>
              <a:rPr lang="as-IN" sz="2400" dirty="0" smtClean="0">
                <a:latin typeface="NikoshBAN" panose="02000000000000000000" pitchFamily="2" charset="0"/>
                <a:cs typeface="NikoshBAN" panose="02000000000000000000" pitchFamily="2" charset="0"/>
              </a:rPr>
              <a:t>হ</a:t>
            </a:r>
            <a:r>
              <a:rPr lang="en-US" sz="2400" dirty="0"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নি </a:t>
            </a:r>
            <a:r>
              <a:rPr lang="as-IN" sz="2400" dirty="0">
                <a:latin typeface="NikoshBAN" panose="02000000000000000000" pitchFamily="2" charset="0"/>
                <a:cs typeface="NikoshBAN" panose="02000000000000000000" pitchFamily="2" charset="0"/>
              </a:rPr>
              <a:t>যেমন </a:t>
            </a:r>
            <a:r>
              <a:rPr lang="as-IN" sz="2400" dirty="0" smtClean="0">
                <a:latin typeface="NikoshBAN" panose="02000000000000000000" pitchFamily="2" charset="0"/>
                <a:cs typeface="NikoshBAN" panose="02000000000000000000" pitchFamily="2" charset="0"/>
              </a:rPr>
              <a:t>বকে</a:t>
            </a:r>
            <a:r>
              <a:rPr lang="en-US" sz="2400" dirty="0" err="1"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খরচ, অলিখিত উত্তোলন ইত্যাদিও লাভ লোকসান বন্টন হিসাবে </a:t>
            </a:r>
            <a:r>
              <a:rPr lang="as-IN" sz="2400" dirty="0" smtClean="0">
                <a:latin typeface="NikoshBAN" panose="02000000000000000000" pitchFamily="2" charset="0"/>
                <a:cs typeface="NikoshBAN" panose="02000000000000000000" pitchFamily="2" charset="0"/>
              </a:rPr>
              <a:t>সমন্ব</a:t>
            </a:r>
            <a:r>
              <a:rPr lang="en-US" sz="2400" dirty="0"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করে দেখানো </a:t>
            </a:r>
            <a:r>
              <a:rPr lang="as-IN" sz="2400" dirty="0" smtClean="0">
                <a:latin typeface="NikoshBAN" panose="02000000000000000000" pitchFamily="2" charset="0"/>
                <a:cs typeface="NikoshBAN" panose="02000000000000000000" pitchFamily="2" charset="0"/>
              </a:rPr>
              <a:t>যা</a:t>
            </a:r>
            <a:r>
              <a:rPr lang="en-US" sz="2400" dirty="0"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a:t>
            </a:r>
            <a:endParaRPr lang="as-IN"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3314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7848" y="213359"/>
            <a:ext cx="11576303" cy="738664"/>
          </a:xfrm>
          <a:prstGeom prst="rect">
            <a:avLst/>
          </a:prstGeom>
        </p:spPr>
        <p:txBody>
          <a:bodyPr wrap="square">
            <a:spAutoFit/>
          </a:bodyPr>
          <a:lstStyle/>
          <a:p>
            <a:pPr algn="ctr"/>
            <a:r>
              <a:rPr lang="as-IN" sz="2400" b="1" u="sng" dirty="0" smtClean="0">
                <a:latin typeface="NikoshBAN" panose="02000000000000000000" pitchFamily="2" charset="0"/>
                <a:cs typeface="NikoshBAN" panose="02000000000000000000" pitchFamily="2" charset="0"/>
              </a:rPr>
              <a:t>লাভ </a:t>
            </a:r>
            <a:r>
              <a:rPr lang="as-IN" sz="2400" b="1" u="sng" dirty="0">
                <a:latin typeface="NikoshBAN" panose="02000000000000000000" pitchFamily="2" charset="0"/>
                <a:cs typeface="NikoshBAN" panose="02000000000000000000" pitchFamily="2" charset="0"/>
              </a:rPr>
              <a:t>লোকসান বন্টন হিসাবের </a:t>
            </a:r>
            <a:r>
              <a:rPr lang="as-IN" sz="2400" b="1" u="sng" dirty="0" smtClean="0">
                <a:latin typeface="NikoshBAN" panose="02000000000000000000" pitchFamily="2" charset="0"/>
                <a:cs typeface="NikoshBAN" panose="02000000000000000000" pitchFamily="2" charset="0"/>
              </a:rPr>
              <a:t>উদ্দেশ্য</a:t>
            </a:r>
            <a:endParaRPr lang="en-US" sz="2400" b="1" u="sng" dirty="0" smtClean="0">
              <a:latin typeface="NikoshBAN" panose="02000000000000000000" pitchFamily="2" charset="0"/>
              <a:cs typeface="NikoshBAN" panose="02000000000000000000" pitchFamily="2" charset="0"/>
            </a:endParaRPr>
          </a:p>
          <a:p>
            <a:pPr algn="ctr"/>
            <a:r>
              <a:rPr lang="en-US" dirty="0" smtClean="0">
                <a:latin typeface="Times New Roman" panose="02020603050405020304" pitchFamily="18" charset="0"/>
                <a:cs typeface="Times New Roman" panose="02020603050405020304" pitchFamily="18" charset="0"/>
              </a:rPr>
              <a:t>Objectives </a:t>
            </a:r>
            <a:r>
              <a:rPr lang="en-US" dirty="0">
                <a:latin typeface="Times New Roman" panose="02020603050405020304" pitchFamily="18" charset="0"/>
                <a:cs typeface="Times New Roman" panose="02020603050405020304" pitchFamily="18" charset="0"/>
              </a:rPr>
              <a:t>of Profit &amp; Loss Appropriation Account</a:t>
            </a:r>
            <a:endParaRPr lang="en-US" sz="900" dirty="0" smtClean="0">
              <a:latin typeface="Times New Roman" panose="02020603050405020304" pitchFamily="18" charset="0"/>
              <a:cs typeface="Times New Roman" panose="02020603050405020304" pitchFamily="18" charset="0"/>
            </a:endParaRPr>
          </a:p>
        </p:txBody>
      </p:sp>
      <p:sp>
        <p:nvSpPr>
          <p:cNvPr id="7" name="Rectangle 6"/>
          <p:cNvSpPr/>
          <p:nvPr/>
        </p:nvSpPr>
        <p:spPr>
          <a:xfrm>
            <a:off x="298704" y="1026514"/>
            <a:ext cx="11576303" cy="5539978"/>
          </a:xfrm>
          <a:prstGeom prst="rect">
            <a:avLst/>
          </a:prstGeom>
        </p:spPr>
        <p:txBody>
          <a:bodyPr wrap="square">
            <a:spAutoFit/>
          </a:bodyPr>
          <a:lstStyle/>
          <a:p>
            <a:pPr algn="just">
              <a:lnSpc>
                <a:spcPct val="150000"/>
              </a:lnSpc>
            </a:pPr>
            <a:r>
              <a:rPr lang="as-IN" sz="2000" dirty="0">
                <a:latin typeface="SutonnyMJ" pitchFamily="2" charset="0"/>
              </a:rPr>
              <a:t>লাভ লোকসান বন্টন হিসাবের মূল উদ্দেশ্য হল একটি এবং তা হল কারবারের অর্জিত মুনাফা চুক্তি অনুযায়ী অংশীদারদের মধ্যে বন্টন করা। নিম্নে বন্টন হিসাবের উদ্দেশ্য বর্ণনা করা </a:t>
            </a:r>
            <a:r>
              <a:rPr lang="as-IN" sz="2000" dirty="0" smtClean="0">
                <a:latin typeface="SutonnyMJ" pitchFamily="2" charset="0"/>
              </a:rPr>
              <a:t>হলোঃ</a:t>
            </a:r>
            <a:endParaRPr lang="as-IN" sz="2000" dirty="0">
              <a:latin typeface="SutonnyMJ" pitchFamily="2" charset="0"/>
            </a:endParaRPr>
          </a:p>
          <a:p>
            <a:pPr algn="just">
              <a:lnSpc>
                <a:spcPct val="150000"/>
              </a:lnSpc>
            </a:pPr>
            <a:r>
              <a:rPr lang="as-IN" sz="2000" b="1" u="sng" dirty="0" smtClean="0">
                <a:latin typeface="SutonnyMJ" pitchFamily="2" charset="0"/>
              </a:rPr>
              <a:t>(১) মুনাফা </a:t>
            </a:r>
            <a:r>
              <a:rPr lang="as-IN" sz="2000" b="1" u="sng" dirty="0">
                <a:latin typeface="SutonnyMJ" pitchFamily="2" charset="0"/>
              </a:rPr>
              <a:t>বন্টনঃ </a:t>
            </a:r>
            <a:r>
              <a:rPr lang="as-IN" sz="2000" dirty="0">
                <a:latin typeface="SutonnyMJ" pitchFamily="2" charset="0"/>
              </a:rPr>
              <a:t>কারবারের মুনাফা চুক্তি অনুযায়ী অংশীদারদের মধ্যে বন্টন করা</a:t>
            </a:r>
            <a:r>
              <a:rPr lang="as-IN" sz="2000" dirty="0" smtClean="0">
                <a:latin typeface="SutonnyMJ" pitchFamily="2" charset="0"/>
              </a:rPr>
              <a:t>।</a:t>
            </a:r>
            <a:endParaRPr lang="en-US" sz="2000" dirty="0" smtClean="0">
              <a:latin typeface="SutonnyMJ" pitchFamily="2" charset="0"/>
            </a:endParaRPr>
          </a:p>
          <a:p>
            <a:pPr algn="just">
              <a:lnSpc>
                <a:spcPct val="150000"/>
              </a:lnSpc>
            </a:pPr>
            <a:endParaRPr lang="as-IN" sz="800" dirty="0">
              <a:latin typeface="SutonnyMJ" pitchFamily="2" charset="0"/>
            </a:endParaRPr>
          </a:p>
          <a:p>
            <a:pPr algn="just">
              <a:lnSpc>
                <a:spcPct val="150000"/>
              </a:lnSpc>
            </a:pPr>
            <a:r>
              <a:rPr lang="as-IN" sz="2000" b="1" u="sng" dirty="0">
                <a:latin typeface="SutonnyMJ" pitchFamily="2" charset="0"/>
              </a:rPr>
              <a:t>(২) সমন্বয় সাধন : </a:t>
            </a:r>
            <a:r>
              <a:rPr lang="as-IN" sz="2000" dirty="0">
                <a:latin typeface="SutonnyMJ" pitchFamily="2" charset="0"/>
              </a:rPr>
              <a:t>অংশীদারি সংক্রান্ত বিভিন্ন সমন্বয় যেমন বেতন, কমিশন, ঋণের সুদ, উত্তোলনের সুদ, অলিখিত পণ্য উত্তোলন, মুনাফার নিশ্চয়তা ইত্যাদি বিভিন্ন দফা লাভ-লোকসান বন্টন হিসাবের মাধ্যমে সমন্বিত হয়ে থাকে</a:t>
            </a:r>
            <a:r>
              <a:rPr lang="as-IN" sz="2000" dirty="0" smtClean="0">
                <a:latin typeface="SutonnyMJ" pitchFamily="2" charset="0"/>
              </a:rPr>
              <a:t>।</a:t>
            </a:r>
            <a:endParaRPr lang="en-US" sz="2000" dirty="0" smtClean="0">
              <a:latin typeface="SutonnyMJ" pitchFamily="2" charset="0"/>
            </a:endParaRPr>
          </a:p>
          <a:p>
            <a:pPr algn="just">
              <a:lnSpc>
                <a:spcPct val="150000"/>
              </a:lnSpc>
            </a:pPr>
            <a:endParaRPr lang="as-IN" sz="800" dirty="0">
              <a:latin typeface="SutonnyMJ" pitchFamily="2" charset="0"/>
            </a:endParaRPr>
          </a:p>
          <a:p>
            <a:pPr algn="just">
              <a:lnSpc>
                <a:spcPct val="150000"/>
              </a:lnSpc>
            </a:pPr>
            <a:r>
              <a:rPr lang="as-IN" sz="2000" b="1" u="sng" dirty="0">
                <a:latin typeface="SutonnyMJ" pitchFamily="2" charset="0"/>
              </a:rPr>
              <a:t>(৩) মালিকানা স্বত্ব নির্ণয় ও সংরক্ষণঃ </a:t>
            </a:r>
            <a:r>
              <a:rPr lang="as-IN" sz="2000" dirty="0">
                <a:latin typeface="SutonnyMJ" pitchFamily="2" charset="0"/>
              </a:rPr>
              <a:t>অংশীদারি প্রতিষ্ঠানে প্রত্যেক অংশীদারদের মূলধন ও চলতি হিসাব নির্দিস্ট হিসাবকাল শেষে যথাযথভাবে সংরক্ষণ করতে হয়। অংশীদারদের মূলধন ও চলতি হিসাবে যথাযথভাবে সংরক্ষণ ও নির্ণয় করতে গেলে লাভ-লোকসান বন্টন হিসাবের তথ্য অবশ্যই প্রয়োজন হবে। কারণ বন্টন হিসাব হতে অংশীদারদের প্রাপ্য বেতন, কমিশন সুদ, মুনাফা সংশ্লিষ্ট অংশীদারদের মূলধন ও চলতি হিসাবে স্থানান্তর করতে </a:t>
            </a:r>
            <a:r>
              <a:rPr lang="as-IN" sz="2000" dirty="0" smtClean="0">
                <a:latin typeface="SutonnyMJ" pitchFamily="2" charset="0"/>
              </a:rPr>
              <a:t>হয়</a:t>
            </a:r>
            <a:r>
              <a:rPr lang="en-US" sz="2000" dirty="0" smtClean="0">
                <a:latin typeface="SutonnyMJ" pitchFamily="2" charset="0"/>
              </a:rPr>
              <a:t>।</a:t>
            </a:r>
            <a:endParaRPr lang="as-IN" sz="2000" dirty="0">
              <a:latin typeface="SutonnyMJ" pitchFamily="2" charset="0"/>
            </a:endParaRPr>
          </a:p>
        </p:txBody>
      </p:sp>
    </p:spTree>
    <p:extLst>
      <p:ext uri="{BB962C8B-B14F-4D97-AF65-F5344CB8AC3E}">
        <p14:creationId xmlns:p14="http://schemas.microsoft.com/office/powerpoint/2010/main" val="266630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theme/theme1.xml><?xml version="1.0" encoding="utf-8"?>
<a:theme xmlns:a="http://schemas.openxmlformats.org/drawingml/2006/main" name="2023 06 09 Mohiv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06 09 Mohive" id="{8A359AEF-3A2E-444D-B2CB-4EFAE68F5399}" vid="{15A82D97-1587-4CE7-8D93-DBB6FBC814A2}"/>
    </a:ext>
  </a:extLst>
</a:theme>
</file>

<file path=docProps/app.xml><?xml version="1.0" encoding="utf-8"?>
<Properties xmlns="http://schemas.openxmlformats.org/officeDocument/2006/extended-properties" xmlns:vt="http://schemas.openxmlformats.org/officeDocument/2006/docPropsVTypes">
  <Template>2023 06 09 Mohive</Template>
  <TotalTime>1416</TotalTime>
  <Words>1556</Words>
  <Application>Microsoft Office PowerPoint</Application>
  <PresentationFormat>Widescreen</PresentationFormat>
  <Paragraphs>161</Paragraphs>
  <Slides>25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Algerian</vt:lpstr>
      <vt:lpstr>Arial</vt:lpstr>
      <vt:lpstr>Calibri</vt:lpstr>
      <vt:lpstr>Calibri Light</vt:lpstr>
      <vt:lpstr>Edwardian Script ITC</vt:lpstr>
      <vt:lpstr>Golden Brick Personal Use</vt:lpstr>
      <vt:lpstr>Microsoft Himalaya</vt:lpstr>
      <vt:lpstr>NikoshBAN</vt:lpstr>
      <vt:lpstr>SutonnyMJ</vt:lpstr>
      <vt:lpstr>Times New Roman</vt:lpstr>
      <vt:lpstr>Verdana</vt:lpstr>
      <vt:lpstr>Vrinda</vt:lpstr>
      <vt:lpstr>2023 06 09 Mohive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স্কাউট সহচর</dc:title>
  <dc:creator>Monoar Hossen Chowdhurry</dc:creator>
  <cp:keywords>#hiking</cp:keywords>
  <cp:lastModifiedBy>Monoar Hossen Chowdhurry</cp:lastModifiedBy>
  <cp:revision>512</cp:revision>
  <dcterms:created xsi:type="dcterms:W3CDTF">2023-07-08T06:54:43Z</dcterms:created>
  <dcterms:modified xsi:type="dcterms:W3CDTF">2023-12-05T13:46:25Z</dcterms:modified>
</cp:coreProperties>
</file>