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2" r:id="rId4"/>
    <p:sldId id="290" r:id="rId5"/>
    <p:sldId id="285" r:id="rId6"/>
    <p:sldId id="259" r:id="rId7"/>
    <p:sldId id="263" r:id="rId8"/>
    <p:sldId id="264" r:id="rId9"/>
    <p:sldId id="309" r:id="rId10"/>
    <p:sldId id="289" r:id="rId11"/>
    <p:sldId id="284" r:id="rId12"/>
    <p:sldId id="322" r:id="rId13"/>
    <p:sldId id="323" r:id="rId14"/>
    <p:sldId id="319" r:id="rId15"/>
    <p:sldId id="331" r:id="rId16"/>
    <p:sldId id="332" r:id="rId17"/>
    <p:sldId id="336" r:id="rId18"/>
    <p:sldId id="334" r:id="rId19"/>
    <p:sldId id="326" r:id="rId20"/>
    <p:sldId id="338" r:id="rId21"/>
    <p:sldId id="337" r:id="rId22"/>
    <p:sldId id="329" r:id="rId23"/>
    <p:sldId id="328" r:id="rId24"/>
    <p:sldId id="321" r:id="rId25"/>
    <p:sldId id="281" r:id="rId26"/>
    <p:sldId id="280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6" y="181215"/>
            <a:ext cx="11683412" cy="641961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87824" y="5042647"/>
            <a:ext cx="10071847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r>
              <a:rPr lang="bn-BD" sz="5471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5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7500" b="1" dirty="0">
              <a:ln w="1016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8637" y="0"/>
            <a:ext cx="12247809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0871" y="3293283"/>
            <a:ext cx="3317582" cy="3025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 smtClean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Function </a:t>
            </a: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Typing 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 err="1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Tactat</a:t>
            </a: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Arrow 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Numeric Key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177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Special Key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3916"/>
            <a:ext cx="6965324" cy="290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048958" y="363071"/>
            <a:ext cx="3113409" cy="5660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v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কী-বোর্ড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পরিচিতি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03717"/>
            <a:ext cx="10452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3600" b="1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as-IN" sz="36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হচ্ছে কম্পিউটারের একটি ইনপুট ডিভাইস। যার মাধ্যমে বিভিন্ন লেখা-লেখির কাজ করা হয়। এবং কম্পিউটারে বিভিন্ন কমান্ড প্রায়োগ করা হয়।</a:t>
            </a:r>
            <a:r>
              <a:rPr lang="en-US" sz="36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কীবোর্ডকে ৬টি শ্রণিতে ভাগ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37131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115" y="2858460"/>
            <a:ext cx="4080221" cy="153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484499" y="3560121"/>
            <a:ext cx="3223932" cy="2190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endParaRPr lang="en-US" sz="1588" dirty="0"/>
          </a:p>
        </p:txBody>
      </p:sp>
      <p:sp>
        <p:nvSpPr>
          <p:cNvPr id="13" name="Rounded Rectangle 12"/>
          <p:cNvSpPr/>
          <p:nvPr/>
        </p:nvSpPr>
        <p:spPr>
          <a:xfrm>
            <a:off x="8312552" y="3587750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0925" y="3581400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B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96739" y="3587750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65112" y="3587750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A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9310717" y="3603626"/>
            <a:ext cx="1017406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18" b="1" dirty="0">
                <a:latin typeface="NikoshBAN" pitchFamily="2" charset="0"/>
                <a:cs typeface="NikoshBAN" pitchFamily="2" charset="0"/>
              </a:rPr>
              <a:t>.......</a:t>
            </a:r>
            <a:endParaRPr lang="en-US" sz="361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63214" y="3581400"/>
            <a:ext cx="809905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5471" dirty="0"/>
              <a:t>z</a:t>
            </a: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369647" y="2923135"/>
            <a:ext cx="1745169" cy="6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530" b="1" u="sng" dirty="0">
                <a:latin typeface="NikoshBAN" pitchFamily="2" charset="0"/>
                <a:cs typeface="NikoshBAN" pitchFamily="2" charset="0"/>
              </a:rPr>
              <a:t>বর্ণমালা কী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518" y="1219200"/>
            <a:ext cx="440039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2"/>
          <p:cNvSpPr>
            <a:spLocks noChangeArrowheads="1"/>
          </p:cNvSpPr>
          <p:nvPr/>
        </p:nvSpPr>
        <p:spPr bwMode="auto">
          <a:xfrm>
            <a:off x="6472518" y="1219200"/>
            <a:ext cx="3671047" cy="2286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lIns="103733" tIns="51866" rIns="103733" bIns="51866" anchor="ctr"/>
          <a:lstStyle/>
          <a:p>
            <a:pPr algn="ctr"/>
            <a:endParaRPr lang="en-US" sz="1588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933176" y="1144921"/>
            <a:ext cx="1677843" cy="6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530" b="1" u="sng" dirty="0">
                <a:latin typeface="NikoshBAN" pitchFamily="2" charset="0"/>
                <a:cs typeface="NikoshBAN" pitchFamily="2" charset="0"/>
              </a:rPr>
              <a:t>ফাংশন কী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14" y="4621145"/>
            <a:ext cx="4371774" cy="170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6485965" y="4931643"/>
            <a:ext cx="3482788" cy="25630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endParaRPr lang="en-US" sz="1588" dirty="0"/>
          </a:p>
        </p:txBody>
      </p:sp>
      <p:sp>
        <p:nvSpPr>
          <p:cNvPr id="25" name="Rounded Rectangle 4"/>
          <p:cNvSpPr/>
          <p:nvPr/>
        </p:nvSpPr>
        <p:spPr>
          <a:xfrm>
            <a:off x="1934696" y="5764212"/>
            <a:ext cx="809906" cy="6286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2</a:t>
            </a:r>
          </a:p>
        </p:txBody>
      </p:sp>
      <p:sp>
        <p:nvSpPr>
          <p:cNvPr id="26" name="Rounded Rectangle 5"/>
          <p:cNvSpPr/>
          <p:nvPr/>
        </p:nvSpPr>
        <p:spPr>
          <a:xfrm>
            <a:off x="2950509" y="5770562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3</a:t>
            </a:r>
          </a:p>
        </p:txBody>
      </p:sp>
      <p:sp>
        <p:nvSpPr>
          <p:cNvPr id="27" name="Rounded Rectangle 6"/>
          <p:cNvSpPr/>
          <p:nvPr/>
        </p:nvSpPr>
        <p:spPr>
          <a:xfrm>
            <a:off x="918883" y="5770562"/>
            <a:ext cx="809906" cy="6302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3618" dirty="0"/>
              <a:t>1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3742765" y="5715001"/>
            <a:ext cx="1248238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18" b="1" dirty="0">
                <a:latin typeface="NikoshBAN" pitchFamily="2" charset="0"/>
                <a:cs typeface="NikoshBAN" pitchFamily="2" charset="0"/>
              </a:rPr>
              <a:t>.........</a:t>
            </a:r>
            <a:endParaRPr lang="en-US" sz="361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8"/>
          <p:cNvSpPr/>
          <p:nvPr/>
        </p:nvSpPr>
        <p:spPr>
          <a:xfrm>
            <a:off x="5248836" y="5741987"/>
            <a:ext cx="809905" cy="6286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 algn="ctr">
              <a:defRPr/>
            </a:pPr>
            <a:r>
              <a:rPr lang="en-US" sz="5471" dirty="0"/>
              <a:t>0</a:t>
            </a: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974156" y="4981174"/>
            <a:ext cx="2216452" cy="6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530" b="1" u="sng" dirty="0">
                <a:latin typeface="NikoshBAN" pitchFamily="2" charset="0"/>
                <a:cs typeface="NikoshBAN" pitchFamily="2" charset="0"/>
              </a:rPr>
              <a:t>সংখ্যাসূচক কী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934673" y="1905001"/>
            <a:ext cx="809810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735" dirty="0"/>
              <a:t>F2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950464" y="1912158"/>
            <a:ext cx="809810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735" dirty="0"/>
              <a:t>F3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8884" y="1912158"/>
            <a:ext cx="809810" cy="63001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735" dirty="0"/>
              <a:t>F1</a:t>
            </a: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3836895" y="1828801"/>
            <a:ext cx="1017406" cy="6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733" tIns="51866" rIns="103733" bIns="51866">
            <a:spAutoFit/>
          </a:bodyPr>
          <a:lstStyle/>
          <a:p>
            <a:r>
              <a:rPr lang="bn-BD" sz="3618" b="1" dirty="0">
                <a:latin typeface="NikoshBAN" pitchFamily="2" charset="0"/>
                <a:cs typeface="NikoshBAN" pitchFamily="2" charset="0"/>
              </a:rPr>
              <a:t>.......</a:t>
            </a:r>
            <a:endParaRPr lang="en-US" sz="361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966447" y="1864158"/>
            <a:ext cx="1129553" cy="7266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anchor="ctr"/>
          <a:lstStyle/>
          <a:p>
            <a:pPr>
              <a:defRPr/>
            </a:pPr>
            <a:r>
              <a:rPr lang="en-US" sz="3177" b="1" dirty="0"/>
              <a:t>F12</a:t>
            </a: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39578" y="356065"/>
            <a:ext cx="6152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1" grpId="0" animBg="1"/>
      <p:bldP spid="22" grpId="0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33713" y="1233139"/>
            <a:ext cx="6337469" cy="184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733" tIns="51866" rIns="103733" bIns="5186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37388"/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এ্যারো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কীঃ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কীবোর্ডের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মাঝের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চারটি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তীর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চিহ্নিত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আছে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এদেরকে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অ্যারো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বলে।কোন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ফাইলে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এটা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মাউসের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পয়েন্টারকে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উপরে-নীচে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ডানে-বামে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সরানো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24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2824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8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11045" y="4156555"/>
            <a:ext cx="6676682" cy="178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733" tIns="51866" rIns="103733" bIns="5186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37388"/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(ক) Esc: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ইএসসি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কীঃ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প্রদাণ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পালনের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আগেই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সেটা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বাতিল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735" dirty="0">
              <a:latin typeface="NikoshBAN" pitchFamily="2" charset="0"/>
              <a:cs typeface="NikoshBAN" pitchFamily="2" charset="0"/>
            </a:endParaRPr>
          </a:p>
          <a:p>
            <a:pPr algn="just" defTabSz="1037388" eaLnBrk="0" hangingPunct="0"/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(খ) Tab: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কীঃ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দ্বারা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তথ্য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লেখা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লাইনকে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নির্দিষ্ট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দুরত্বে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সরিয়ে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নেওয়া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2735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735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07142" y="2204467"/>
            <a:ext cx="4004771" cy="1681734"/>
            <a:chOff x="3096491" y="2383552"/>
            <a:chExt cx="3241958" cy="1681734"/>
          </a:xfrm>
        </p:grpSpPr>
        <p:sp>
          <p:nvSpPr>
            <p:cNvPr id="9" name="Rounded Rectangle 8"/>
            <p:cNvSpPr/>
            <p:nvPr/>
          </p:nvSpPr>
          <p:spPr>
            <a:xfrm>
              <a:off x="4191000" y="2383552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717472" y="2512670"/>
              <a:ext cx="13855" cy="584843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191000" y="3249916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689763" y="3373580"/>
              <a:ext cx="0" cy="636286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5285505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96491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541817" y="3629891"/>
              <a:ext cx="671939" cy="455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169227" y="3654981"/>
              <a:ext cx="689264" cy="2620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Arrow 16"/>
          <p:cNvSpPr/>
          <p:nvPr/>
        </p:nvSpPr>
        <p:spPr>
          <a:xfrm>
            <a:off x="1541352" y="1197222"/>
            <a:ext cx="3084147" cy="1004241"/>
          </a:xfrm>
          <a:prstGeom prst="rightArrow">
            <a:avLst/>
          </a:prstGeom>
          <a:solidFill>
            <a:srgbClr val="4F1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3618" b="1" dirty="0"/>
              <a:t>Cursor Key</a:t>
            </a:r>
          </a:p>
        </p:txBody>
      </p:sp>
      <p:pic>
        <p:nvPicPr>
          <p:cNvPr id="18" name="Picture 17" descr="Picture1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008" y="3799879"/>
            <a:ext cx="3262055" cy="23163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8302062" y="3710172"/>
            <a:ext cx="1411632" cy="792424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FF"/>
            </a:solidFill>
            <a:round/>
            <a:headEnd/>
            <a:tailEnd/>
          </a:ln>
        </p:spPr>
        <p:txBody>
          <a:bodyPr lIns="103733" tIns="51866" rIns="103733" bIns="51866" anchor="ctr"/>
          <a:lstStyle/>
          <a:p>
            <a:pPr algn="ctr">
              <a:defRPr/>
            </a:pPr>
            <a:endParaRPr lang="en-US" sz="1588" dirty="0">
              <a:solidFill>
                <a:schemeClr val="lt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81105" y="366613"/>
            <a:ext cx="5085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কী-বোর্ডের বিশেষ কী সমুহ 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0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790" y="5529665"/>
            <a:ext cx="4626588" cy="61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কিবোর্ডের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উপর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আঙ্গুল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রাখার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নিয়ম</a:t>
            </a:r>
            <a:endParaRPr lang="en-US" sz="3177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4" y="2927459"/>
            <a:ext cx="4626630" cy="251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1273006"/>
            <a:ext cx="11044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কিবোর্ডের উপর আঙ্গুল টিপে টিপে আমরা কম্পিউটারে যে লেখা লেখি করা তাকেই টাইপ বলে। লেখা দ্রুত লেখতে অর্থাৎ টাইপ করতে চাইলে আমাদেরকে টাইপ করার সঠিক পদ্ধতি শিখে নিতে হয়।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8084" y="459329"/>
            <a:ext cx="475803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টাইপ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7658" y="5268087"/>
            <a:ext cx="3912606" cy="113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06"/>
              </a:spcAft>
            </a:pP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আঙ্গুল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বাটনে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চাপতে</a:t>
            </a:r>
            <a:r>
              <a:rPr lang="en-US" sz="3177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endParaRPr lang="en-US" sz="3177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7" y="2588839"/>
            <a:ext cx="5031888" cy="25630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56202" y="5555381"/>
            <a:ext cx="4800600" cy="51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35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" descr="Bouquet"/>
          <p:cNvSpPr>
            <a:spLocks noChangeArrowheads="1"/>
          </p:cNvSpPr>
          <p:nvPr/>
        </p:nvSpPr>
        <p:spPr bwMode="auto">
          <a:xfrm>
            <a:off x="3837084" y="415509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103808" y="1351785"/>
            <a:ext cx="4925358" cy="3349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4779490" y="998213"/>
            <a:ext cx="6642847" cy="2012576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583531" indent="-583531" algn="just">
              <a:buFont typeface="+mj-lt"/>
              <a:buAutoNum type="arabicPeriod"/>
            </a:pPr>
            <a:endParaRPr lang="en-US" sz="3177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243691" y="5055586"/>
            <a:ext cx="7075120" cy="1013012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389021" indent="-389021">
              <a:buFontTx/>
              <a:buAutoNum type="arabicPeriod"/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(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Keyboard)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9021" indent="-389021">
              <a:buClr>
                <a:schemeClr val="tx1"/>
              </a:buClr>
              <a:buSzPts val="4800"/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663" y="1070746"/>
            <a:ext cx="10779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Keyboard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কম্পিউটারের একটি ইনপুট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তথ্য, উপাত্ত এবং বর্ণ প্রবেশ করানোর জন্য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ব্যবহৃত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বিভিন্ন ধরনের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করার জন্য কম্পিউটারের কীবোর্ডে বিভিন্ন ধরনের কী (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Key)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অপারেশন কী, কার্সর কী, ফাংশন কী, কন্ট্রোল কী এবং নিউমেরিক কীপ্যাড।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891" y="306474"/>
            <a:ext cx="4897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কিভাবে কাজ করে</a:t>
            </a:r>
            <a:endParaRPr lang="en-US" sz="4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6590" y="3266926"/>
            <a:ext cx="2166526" cy="1224534"/>
            <a:chOff x="3096491" y="2383552"/>
            <a:chExt cx="3241958" cy="1681734"/>
          </a:xfrm>
        </p:grpSpPr>
        <p:sp>
          <p:nvSpPr>
            <p:cNvPr id="11" name="Rounded Rectangle 10"/>
            <p:cNvSpPr/>
            <p:nvPr/>
          </p:nvSpPr>
          <p:spPr>
            <a:xfrm>
              <a:off x="4191000" y="2383552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717472" y="2512670"/>
              <a:ext cx="13855" cy="584843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4191000" y="3249916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689763" y="3373580"/>
              <a:ext cx="0" cy="636286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5285505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96491" y="3235037"/>
              <a:ext cx="1052944" cy="8153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/>
                <a:t> 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41817" y="3629891"/>
              <a:ext cx="671939" cy="455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169227" y="3654981"/>
              <a:ext cx="689264" cy="2620"/>
            </a:xfrm>
            <a:prstGeom prst="straightConnector1">
              <a:avLst/>
            </a:prstGeom>
            <a:ln w="666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ight Arrow 18"/>
          <p:cNvSpPr/>
          <p:nvPr/>
        </p:nvSpPr>
        <p:spPr>
          <a:xfrm>
            <a:off x="8219361" y="3063750"/>
            <a:ext cx="1884644" cy="670285"/>
          </a:xfrm>
          <a:prstGeom prst="rightArrow">
            <a:avLst/>
          </a:prstGeom>
          <a:solidFill>
            <a:srgbClr val="4F1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2400" b="1" dirty="0"/>
              <a:t>Cursor Key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3663" y="5343931"/>
            <a:ext cx="3282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প্রোগ্রাম নিয়ন্ত্রণ করার জন্য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কন্ট্রোল কী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ব্যবহার করে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3" y="3369925"/>
            <a:ext cx="2609850" cy="1752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0043" y="5343930"/>
            <a:ext cx="372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কাজগুলো স্বয়ংক্রিয়ভাবে করার জন্য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ফাংশন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কীগুলো ব্যবহৃত হয়।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35" y="3205937"/>
            <a:ext cx="4191403" cy="19184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521965" y="4676170"/>
            <a:ext cx="3101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The keyboard keys that move the pointer (cursor) on screen. They include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the up, down, left and right arrow, home, end, </a:t>
            </a: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pageUp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 and </a:t>
            </a:r>
            <a:r>
              <a:rPr lang="en-US" b="1" dirty="0" err="1">
                <a:solidFill>
                  <a:srgbClr val="202124"/>
                </a:solidFill>
                <a:latin typeface="arial" panose="020B0604020202020204" pitchFamily="34" charset="0"/>
              </a:rPr>
              <a:t>pageDown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 keys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502" y="2051021"/>
            <a:ext cx="109504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b="1" dirty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এর কোন বাটনের কি কাজ?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Tab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শর্টকাট এর জন্য ব্যাবহার করা হয়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Caps Lock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লেটার ছোট বড় করতে কাজে লাগে। বড় হাতের লেখার জন্য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Caps Lock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 করতে হয় এবং বন্ধ করে দিলে ছোট হাতের হয়ে যাবে।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 Keys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কোন ওয়ার্ড এই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সাথে একসাথে চেপে ধরলে, অক্ষরটি বড় হাতের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Spacebar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মাঝে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gap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 কাজে লাগে।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লাইন শেষ করে অন্য লাইনে যেতে হলে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Key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টিপতে হয়। এছাড়া এই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সাহায্যে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OK button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এরও কাজ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Backspace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টেক্সট ডিলিট করতে কাজে লাগে।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Esc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কোন চালু হওয়া কাজ বন্ধ করতে এই কী প্রেস করতে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শর্টকাট এর জন্য প্রয়োজন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Windows Logo Key – start menu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 জন্য ব্যবহার করা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Arrow Keys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পেজের উপর-নিচে এবং ডানে-বাঁয়ে যাওয়ার জন্য চারটি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arrow key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 লাগে।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Key – select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text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file, delete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জন্য ব্যবহৃত হয়।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Numeric Key – </a:t>
            </a:r>
            <a:r>
              <a:rPr lang="as-IN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০-৯ পর্যন্ত যে নটি নাম্বার আছে, সেগুলি কোনো নাম্বার লিখতে কাজে লাগে।</a:t>
            </a:r>
            <a:endParaRPr lang="as-IN" sz="20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502" y="850692"/>
            <a:ext cx="11047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পাঠক </a:t>
            </a:r>
            <a:r>
              <a:rPr lang="as-IN" sz="24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বন্ধুরা! কী বোর্ড-এর বহুবিধ ব্যবহার রয়েছে। যেমন, কম্পিউটারে কীবাের্ডের বােতামের সাহায্যে টাইপ করা ছাড়াও কম্পিউটারকে প্রয়ােজনীয় সব ধরনের নির্দেশ প্রদান করা যায়। কী বাের্ডের সাহায্যে অক্ষর বা বর্ণ ও সংখ্যাসহ বিভিন্ন প্রকার টাইপের মাধ্যমে তথ্য, উপাত্ত কম্পিউটারে প্রবেশ করা হয়।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5698" y="229474"/>
            <a:ext cx="4757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err="1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2800" b="1" dirty="0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Keyboard) </a:t>
            </a:r>
            <a:r>
              <a:rPr lang="as-IN" sz="2800" b="1" dirty="0" smtClean="0">
                <a:solidFill>
                  <a:srgbClr val="0B53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77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0145" y="396090"/>
            <a:ext cx="7823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4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এর কোন বাটনের কি কাজ</a:t>
            </a:r>
            <a:r>
              <a:rPr lang="as-IN" sz="4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40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883" y="1062918"/>
            <a:ext cx="96978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C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কপি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X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কাট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V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পেস্ট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Z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এর পূর্বাবস্থায় ফিরে আসুন।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Shift + DELETE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রিসাইকেল বিনে আইটেমটি স্থাপন ছাড়া স্থায়ীভাবে নির্বাচিত আইটেম মুছুন।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Shift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যখন একটি আইটেম টেনে – নির্বাচিত আইটেমের একটি শর্টকাট তৈরি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F2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চেপে = নির্বাচিত আইটেমের রিনেম করুন।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Right Arrow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পরবর্তী শব্দের শুরুতে সন্নিবেশ বিন্দু সরান।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Left Arrow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বাম পাশে মেনু খোলা অথবা সাবমেনু বন্ধ করা।</a:t>
            </a:r>
            <a:endParaRPr lang="as-IN" b="0" i="0" dirty="0">
              <a:solidFill>
                <a:srgbClr val="222222"/>
              </a:solidFill>
              <a:effectLst/>
              <a:latin typeface="Mukt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883" y="364824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Ctrl+N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নতুন ডকুমেন্ট শুরু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Ctrl+O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ওপেন ডায়ালগ বক্স প্রদর্শন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Ctrl+W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অ্যাকটিভ ডকুমেন্ট বন্ধ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Ctrl+S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 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ডকুমেন্ট সংরক্ষণ বা সেভ করা।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Ctrl+P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প্রিন্ট ডায়ালগ বক্স প্রদর্শন বা প্রিন্ট করার জন্য।</a:t>
            </a:r>
            <a:endParaRPr lang="as-IN" b="0" i="0" dirty="0">
              <a:solidFill>
                <a:srgbClr val="222222"/>
              </a:solidFill>
              <a:effectLst/>
              <a:latin typeface="Mukt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883" y="52040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Ctrl+ Z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শেষ কাজটি বাতিল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C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নির্বাচিত টেক্সট কপি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Mukti"/>
              </a:rPr>
              <a:t>Ctrl + X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নির্বাচিত টেক্সট কাট করার জন্য।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Mukti"/>
              </a:rPr>
              <a:t>Ctrl+V</a:t>
            </a:r>
            <a:r>
              <a:rPr lang="en-US" dirty="0">
                <a:solidFill>
                  <a:srgbClr val="222222"/>
                </a:solidFill>
                <a:latin typeface="Mukti"/>
              </a:rPr>
              <a:t> = </a:t>
            </a:r>
            <a:r>
              <a:rPr lang="as-IN" dirty="0">
                <a:solidFill>
                  <a:srgbClr val="222222"/>
                </a:solidFill>
                <a:latin typeface="Mukti"/>
              </a:rPr>
              <a:t>কপি/কাট করা টেক্সট পেস্ট করার জন্য।</a:t>
            </a:r>
            <a:endParaRPr lang="as-IN" b="0" i="0" dirty="0">
              <a:solidFill>
                <a:srgbClr val="222222"/>
              </a:solidFill>
              <a:effectLst/>
              <a:latin typeface="Mukti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172078" y="453112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343" y="1218898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77897" y="4835823"/>
            <a:ext cx="8670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কাজ করে? </a:t>
            </a:r>
            <a:endParaRPr lang="en-US" sz="36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as-IN" sz="36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এর কোন বাটনের কি কাজ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as-IN" sz="3600" b="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5597" y="408863"/>
            <a:ext cx="277351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কাকে 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126" y="1109161"/>
            <a:ext cx="10556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কম্পিউটার পরিচালনায় ব্যবহৃত একটি হার্ডওয়্যার। ১৯৬০ এর দশকের শেষ ভাগে স্ট্যানফোর্ড রিসার্চ ইন্সটিটিউটের ডুগ এঙ্গেলবার্ট সর্বপ্রথম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আবিষ্কার করেন। ... এর কল্যানে গ্রাফিক্স ইউজার ইন্টারফেস বা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GUI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সংবলিত আপারেটিং সিসটেম এত দ্রুত প্রসার পায়, তাকে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 </a:t>
            </a:r>
            <a:r>
              <a:rPr lang="as-IN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বলে</a:t>
            </a:r>
            <a:r>
              <a:rPr lang="en-US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as-IN" dirty="0" smtClean="0">
                <a:solidFill>
                  <a:srgbClr val="202124"/>
                </a:solidFill>
                <a:latin typeface="arial" panose="020B0604020202020204" pitchFamily="34" charset="0"/>
              </a:rPr>
              <a:t>।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এটি একটি ইনপুট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ডিভাইস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হলেও পয়েন্টার ডিভাইসও বলা হয়</a:t>
            </a:r>
            <a:r>
              <a:rPr lang="as-IN" dirty="0" smtClean="0">
                <a:solidFill>
                  <a:srgbClr val="202124"/>
                </a:solidFill>
                <a:latin typeface="arial" panose="020B0604020202020204" pitchFamily="34" charset="0"/>
              </a:rPr>
              <a:t>।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ডান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ক্লিক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(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Right Click):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কোন আইটেমের উপর মাউস পয়েন্টার রেখে মাউসের ডান বোতামে একবার চাপ দেয়াকে রাইট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ক্লিক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বলা হয়। মাউসের দ্বারা করণীয় অনেক কাজ সংক্ষিপ্তভাবে সম্পাদনের জন্য রাইট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ক্লিক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করা হয়। ৩. ডাবল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ক্লিক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(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Double Click):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কোন ফাইল বা ডিরেক্টরী আইটেমের উপর মাউস পয়েন্টার রেখে ঘনঘন দুবার চাপ দেয়াকে ডাবল-ক্লিক্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বলে</a:t>
            </a:r>
            <a:r>
              <a:rPr lang="as-IN" dirty="0" smtClean="0">
                <a:solidFill>
                  <a:srgbClr val="202124"/>
                </a:solidFill>
                <a:latin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3" y="3682505"/>
            <a:ext cx="4069220" cy="19921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21" y="3663632"/>
            <a:ext cx="3788644" cy="216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6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566760" y="586834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103" y="1241569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34487" y="2922451"/>
            <a:ext cx="5709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(কম্পিউটার ও তথ্য প্রযুক্তি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6273" y="3136940"/>
            <a:ext cx="4730650" cy="3059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এপ্লিকেশন-১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604" y="1192671"/>
            <a:ext cx="1588352" cy="194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0757" y="1329323"/>
            <a:ext cx="10723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প্রচলিত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সাধারণত তিন ধরনের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বাটন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লক্ষ করা যায়।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বাম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বাটন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কোন কিছু সিলেক্ট করা, ওপেন করা, ড্রাগ করার কাজে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Left button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ব্যবহার করা হয়।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মূল কাজ বাম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বাটন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দিয়ে হয়ে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থাকে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কম্পিউটারে ব্যবহৃত একটি হার্ডওয়্যার।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8488" y="520943"/>
            <a:ext cx="452078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01A8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 কত প্রকার ও কি কি?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480" y="2414702"/>
            <a:ext cx="102589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01A804"/>
                </a:solidFill>
                <a:latin typeface="Arial" panose="020B0604020202020204" pitchFamily="34" charset="0"/>
              </a:rPr>
              <a:t>মাউস পয়েন্টার কাকে বলে?</a:t>
            </a:r>
          </a:p>
          <a:p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মাউস ব্যাবহার করার সময়,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Mouse Cursor 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টি কম্পিউটার স্ক্রিন এ দেখা যায়। এই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cursor 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টি নির্দিষ্ট অংশের কাজ করার সময় বিভিন্ন জায়গায় নিয়ে যাওয়া হয় এবং নির্দিষ্ট জায়গায় পয়েন্ট করা হয়। এই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Cursor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টির অপর নাম হলো মাউস পয়েন্টার। যেহেতু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cursor 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এর সাহায্যে, পয়েন্ট করা হয় তাই এটিকে পয়েন্টার বলে।</a:t>
            </a:r>
          </a:p>
          <a:p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as-IN" dirty="0" smtClean="0">
                <a:solidFill>
                  <a:srgbClr val="222222"/>
                </a:solidFill>
                <a:latin typeface="Arial" panose="020B0604020202020204" pitchFamily="34" charset="0"/>
              </a:rPr>
              <a:t>মাউস </a:t>
            </a:r>
            <a:r>
              <a:rPr lang="as-IN" dirty="0">
                <a:solidFill>
                  <a:srgbClr val="222222"/>
                </a:solidFill>
                <a:latin typeface="Arial" panose="020B0604020202020204" pitchFamily="34" charset="0"/>
              </a:rPr>
              <a:t>পাঁচ প্রকারের। সেগুলি হল –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Mechanical Mouse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Optical Mouse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Wireless Mouse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Trackball Mouse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Stylus Mouse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78" y="3813572"/>
            <a:ext cx="4522694" cy="254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68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821" y="3769150"/>
            <a:ext cx="10779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আবার একই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কাজ 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ক্লিক ও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ড্রাগ করে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সাহায্যে করা যায়। ডেস্কটপ বা প্রোগ্রামের প্রয়োজনীয় অবস্থানে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 পয়েন্টার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রেখে আঙ্গুল দ্বারা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বোতামে হাত চাপ দিয়ে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কাজ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সম্পন্ন করা হয়।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 পয়েন্টার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যেখানে থাকে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ক্লিক সেখানে কার্যকরী হয়।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2043" y="4797815"/>
            <a:ext cx="5051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বর্তমানে কোন ধরনের মাউস বেশি ব্যবহার করা হয়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0821" y="5272482"/>
            <a:ext cx="10229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বর্তমান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সময়ে বিভিন্ন ব্র্যান্ডের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পাওয়া গেলেও লজিটেক, এফোরটেক এবং ডিলাক্স ব্র্যান্ডের চাহিদা তুলনামূলক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বেশি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।” এফোরটেক। তিনি আরও জানান,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বর্তমানে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গ্রাহকদের মধ্যে ওয়ারলেস বা ব্লুটুথ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 ব্যবহারের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আগ্রহই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বেশি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।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45930" y="317639"/>
            <a:ext cx="370360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258" y="1041818"/>
            <a:ext cx="10584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 কয়টি অংশ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দুটি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একটি কার্সার নিয়ন্ত্রণের জন্য, এবং অন্যটি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28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জন্য।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95994" y="1791293"/>
            <a:ext cx="2919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মাউস পয়েন্টার এর কাজ কি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3927" y="2300977"/>
            <a:ext cx="10645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এটি অনেকটা ইঁদুরের মতো দেখতে তাই এর নাম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। ... এক সরু প্রান্ত থেকে একটি তার সরাসরি সিপিইউ-এ সংযুক্ত থাকে।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উপরিভাগে দুটো চাপ দেওয়ার জায়গা আছে (অবশ্য অনেক মাউসে তিনটিও থাকে), এর ডান পাশের বোতামকে বলা হয় রাইট বাটন আর বাম পাশের বোতামকে বলা হয় লেফট বাটন।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919" y="2048897"/>
            <a:ext cx="11128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E2E2E"/>
                </a:solidFill>
                <a:latin typeface="Roboto"/>
              </a:rPr>
              <a:t>মাউসের ব্যবহার (</a:t>
            </a:r>
            <a:r>
              <a:rPr lang="en-US" b="1" dirty="0">
                <a:solidFill>
                  <a:srgbClr val="2E2E2E"/>
                </a:solidFill>
                <a:latin typeface="Roboto"/>
              </a:rPr>
              <a:t>Use of Mouse</a:t>
            </a:r>
            <a:r>
              <a:rPr lang="en-US" dirty="0" smtClean="0">
                <a:solidFill>
                  <a:srgbClr val="2E2E2E"/>
                </a:solidFill>
                <a:latin typeface="Roboto"/>
              </a:rPr>
              <a:t>)</a:t>
            </a:r>
            <a:endParaRPr lang="en-US" dirty="0">
              <a:solidFill>
                <a:srgbClr val="2E2E2E"/>
              </a:solidFill>
              <a:latin typeface="Roboto"/>
            </a:endParaRPr>
          </a:p>
          <a:p>
            <a:pPr fontAlgn="base">
              <a:buFont typeface="+mj-lt"/>
              <a:buAutoNum type="arabicPeriod"/>
            </a:pPr>
            <a:r>
              <a:rPr lang="as-IN" b="1" dirty="0">
                <a:solidFill>
                  <a:srgbClr val="2E2E2E"/>
                </a:solidFill>
                <a:latin typeface="Times New Roman" panose="02020603050405020304" pitchFamily="18" charset="0"/>
              </a:rPr>
              <a:t>পয়েন্টিং (</a:t>
            </a:r>
            <a:r>
              <a:rPr lang="en-US" b="1" dirty="0">
                <a:solidFill>
                  <a:srgbClr val="2E2E2E"/>
                </a:solidFill>
                <a:latin typeface="Times New Roman" panose="02020603050405020304" pitchFamily="18" charset="0"/>
              </a:rPr>
              <a:t>Pointing) 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মাউস পয়েন্টারকে মনিটর স্ক্রীনের যে কোন জায়গায়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Move 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করানােকে পয়েন্টিং বলা হয়।</a:t>
            </a:r>
            <a:endParaRPr lang="as-IN" dirty="0">
              <a:solidFill>
                <a:srgbClr val="2E2E2E"/>
              </a:solidFill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as-IN" b="1" dirty="0">
                <a:solidFill>
                  <a:srgbClr val="2E2E2E"/>
                </a:solidFill>
                <a:latin typeface="Times New Roman" panose="02020603050405020304" pitchFamily="18" charset="0"/>
              </a:rPr>
              <a:t>ক্লিক (</a:t>
            </a:r>
            <a:r>
              <a:rPr lang="en-US" b="1" dirty="0">
                <a:solidFill>
                  <a:srgbClr val="2E2E2E"/>
                </a:solidFill>
                <a:latin typeface="Times New Roman" panose="02020603050405020304" pitchFamily="18" charset="0"/>
              </a:rPr>
              <a:t>Click) 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মাউসের বাটন একবার ক্লিক করে ছেড়ে দেওয়াকে সিঙ্গেল ক্লিক বা শুধু ক্লিক বলা হয়। মাউসের বাটন পরপর দুইবার চাপ দেওয়াকে ডাবল ক্লিক বলা হয়।</a:t>
            </a:r>
            <a:endParaRPr lang="as-IN" dirty="0">
              <a:solidFill>
                <a:srgbClr val="2E2E2E"/>
              </a:solidFill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as-IN" b="1" dirty="0">
                <a:solidFill>
                  <a:srgbClr val="2E2E2E"/>
                </a:solidFill>
                <a:latin typeface="Times New Roman" panose="02020603050405020304" pitchFamily="18" charset="0"/>
              </a:rPr>
              <a:t>ড্রাগ এন্ড ড্রপ (</a:t>
            </a:r>
            <a:r>
              <a:rPr lang="en-US" b="1" dirty="0">
                <a:solidFill>
                  <a:srgbClr val="2E2E2E"/>
                </a:solidFill>
                <a:latin typeface="Times New Roman" panose="02020603050405020304" pitchFamily="18" charset="0"/>
              </a:rPr>
              <a:t>Drag &amp; Drop) 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কোন ছবি, আইকন বা উইন্ডােকে সিলেক্ট করে মাউসের বাম বাটন চেপে ধরে টেনে আনাকে ড্রাগ বা ড্রাগিং বলা হয়।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as-IN" b="1" dirty="0" smtClean="0">
                <a:solidFill>
                  <a:srgbClr val="2E2E2E"/>
                </a:solidFill>
                <a:latin typeface="Times New Roman" panose="02020603050405020304" pitchFamily="18" charset="0"/>
              </a:rPr>
              <a:t>সিলেক্ট </a:t>
            </a:r>
            <a:r>
              <a:rPr lang="as-IN" b="1" dirty="0">
                <a:solidFill>
                  <a:srgbClr val="2E2E2E"/>
                </a:solidFill>
                <a:latin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2E2E2E"/>
                </a:solidFill>
                <a:latin typeface="Times New Roman" panose="02020603050405020304" pitchFamily="18" charset="0"/>
              </a:rPr>
              <a:t>Select) 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কোন অবজেক্ট (টেক্সট/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Drawing/Picture 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ইত্যাদি) সিলেক্ট </a:t>
            </a:r>
            <a:r>
              <a:rPr lang="as-IN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বা 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হাইলাইটেড 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Highlighted) </a:t>
            </a:r>
            <a:r>
              <a:rPr lang="as-IN" dirty="0">
                <a:solidFill>
                  <a:srgbClr val="000000"/>
                </a:solidFill>
                <a:latin typeface="Times New Roman" panose="02020603050405020304" pitchFamily="18" charset="0"/>
              </a:rPr>
              <a:t>হয়ে যাওয়াকেই সিলেক্টেড হওয়া বলা হয়।</a:t>
            </a:r>
            <a:endParaRPr lang="as-IN" b="0" i="0" dirty="0">
              <a:solidFill>
                <a:srgbClr val="2E2E2E"/>
              </a:solidFill>
              <a:effectLst/>
              <a:latin typeface="inheri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781" y="378117"/>
            <a:ext cx="302839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1" y="4471863"/>
            <a:ext cx="3454747" cy="20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80" y="4318904"/>
            <a:ext cx="3742863" cy="228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919" y="1125567"/>
            <a:ext cx="10779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মাউসটি সাধারণত কম্পিউটারের পাশে টেবিলের উপর রেখে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ব্যবহার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করতে হয়। এটিকে হাত দিয়ে নাড়াচাড়া করে কাজ করতে হয় এবং টেবিলের উপর মসৃণ স্থানে রেখে নাড়াচাড়া করতে হয়। কম্পিউটারে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দারাই বেশিরভাগ কাজ সম্পাদন করা হয়।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7394" y="1055792"/>
            <a:ext cx="10968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(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Mouse) 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হলো কম্পিউটারের একটি ইনপুট ডিভাইস। কী বোর্ডে এক বা একাধিক বার চেপে সহজেই লেখালেখিসহ কম্পিউটারে বিভিন্ন কমান্ড দেয়া যায়। আবার একই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কাজ 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ক্লিক ও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ড্রাগ করে </a:t>
            </a:r>
            <a:r>
              <a:rPr lang="as-IN" b="1" dirty="0">
                <a:solidFill>
                  <a:srgbClr val="202124"/>
                </a:solidFill>
                <a:latin typeface="arial" panose="020B0604020202020204" pitchFamily="34" charset="0"/>
              </a:rPr>
              <a:t>মাউসের</a:t>
            </a:r>
            <a:r>
              <a:rPr lang="as-IN" dirty="0">
                <a:solidFill>
                  <a:srgbClr val="202124"/>
                </a:solidFill>
                <a:latin typeface="arial" panose="020B0604020202020204" pitchFamily="34" charset="0"/>
              </a:rPr>
              <a:t> সাহায্যে করা যায়।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20131" y="281675"/>
            <a:ext cx="462017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কিভাবে কাজ 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818" y="2020770"/>
            <a:ext cx="58313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কাজ 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Function of Mouse)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কম সময়ের মধ্যে গ্রাফিক্স ড্রইং করা সম্ভব।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অপারেটিং সিস্টেমের সকল কাজ সম্পন্ন করা যায়।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Windows-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ডেস্কটপ থেকে সরাসরি প্রোগ্রামে প্রবেশ করা যায়।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দ্রুত টাইপ সেটিংয়ের কাজ মাউস দ্বারা সহজে করা যায়।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ফর্ম্যাটিংয়ের কাজ অনেক দ্রুত করা যায়।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 সমস্যার ফলাফল দ্রুত কাগজে ছাপানোর জন্য মাউস উত্তম মাধ্যম হিসাবে কাজ করে।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হাতের সাহায্যে ঘোরানো যায় বলে মনিটরে ঘুরে ঘুরে এর দ্বারা কাজ করা যায়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63" y="1979122"/>
            <a:ext cx="3451194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33" y="4141110"/>
            <a:ext cx="3545323" cy="196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2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3817009" y="287940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6" y="1141612"/>
            <a:ext cx="4985479" cy="3605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95859" y="4925338"/>
            <a:ext cx="6456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‎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‎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মাউসের কয়টি বাটন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554912" y="351035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70749" y="4253143"/>
            <a:ext cx="8077841" cy="224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83531" indent="-583531" algn="just">
              <a:buFont typeface="+mj-lt"/>
              <a:buAutoNum type="arabicPeriod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কি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 algn="just">
              <a:buFont typeface="+mj-lt"/>
              <a:buAutoNum type="arabicPeriod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ডবল ক্লিক কাকে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83531" indent="-583531" algn="just">
              <a:buFont typeface="+mj-lt"/>
              <a:buAutoNum type="arabicPeriod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83531" indent="-583531" algn="just">
              <a:buFont typeface="+mj-lt"/>
              <a:buAutoNum type="arabicPeriod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ন্টার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কাজ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651367" y="1112178"/>
            <a:ext cx="4426908" cy="3140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368265" y="279168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04032" y="1081320"/>
            <a:ext cx="5383935" cy="3720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259297" y="4947265"/>
            <a:ext cx="10412750" cy="140985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spAutoFit/>
          </a:bodyPr>
          <a:lstStyle/>
          <a:p>
            <a:pPr marL="655579" indent="-655579">
              <a:buFont typeface="+mj-lt"/>
              <a:buAutoNum type="arabicPeriod"/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pPr marL="655579" indent="-655579">
              <a:buFont typeface="+mj-lt"/>
              <a:buAutoNum type="arabicPeriod"/>
              <a:defRPr/>
            </a:pPr>
            <a:r>
              <a:rPr lang="as-IN" sz="4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 ব্যবহার (</a:t>
            </a:r>
            <a:r>
              <a:rPr lang="en-US" sz="4000" b="1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Use of Mouse</a:t>
            </a:r>
            <a:r>
              <a:rPr lang="en-US" sz="40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" y="310567"/>
            <a:ext cx="11549801" cy="6257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ound Single Corner Rectangle 4"/>
          <p:cNvSpPr/>
          <p:nvPr/>
        </p:nvSpPr>
        <p:spPr>
          <a:xfrm>
            <a:off x="1674254" y="5409128"/>
            <a:ext cx="8873543" cy="778134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2" y="1407747"/>
            <a:ext cx="4381179" cy="243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75" y="1305897"/>
            <a:ext cx="4212131" cy="246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495919" y="5354986"/>
            <a:ext cx="9211235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তথ্য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নির্দেশ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প্রবেশ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করানো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4258" y="4251766"/>
            <a:ext cx="4014557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কীবোর্ডের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7" name="Picture 2" descr="E:\New Picture Down\New folder (1)\Picture1stu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754" y="1475605"/>
            <a:ext cx="4442046" cy="255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New Keyboard Class\Capture9898989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176" y="1407354"/>
            <a:ext cx="4322269" cy="255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87355" y="5289073"/>
            <a:ext cx="8766064" cy="5610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Ø"/>
            </a:pPr>
            <a:r>
              <a:rPr lang="en-US" sz="158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করি আমরা </a:t>
            </a:r>
            <a:r>
              <a:rPr lang="en-US" sz="158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1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8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58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4980" y="4207044"/>
            <a:ext cx="4014557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কীবোর্ডের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4" y="1405939"/>
            <a:ext cx="4255924" cy="231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593" y="1381593"/>
            <a:ext cx="4369160" cy="243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87355" y="5289073"/>
            <a:ext cx="8766064" cy="5610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Ø"/>
            </a:pPr>
            <a:r>
              <a:rPr lang="as-IN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1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 </a:t>
            </a:r>
            <a:r>
              <a:rPr lang="as-IN" sz="1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as-IN" sz="1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এবং বহুমুখী ইনপুট </a:t>
            </a:r>
            <a:r>
              <a:rPr lang="as-IN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1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88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58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6346" y="4153256"/>
            <a:ext cx="2821996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</a:t>
            </a:r>
            <a:r>
              <a:rPr lang="en-US" sz="353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3" descr="E:\New Keyboard Class\imagesm,m,m,m,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412" y="1408115"/>
            <a:ext cx="4159061" cy="238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4154" y="1379960"/>
            <a:ext cx="4372128" cy="246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88108" y="5235285"/>
            <a:ext cx="10589810" cy="56100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52146" indent="-252146"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কম্পিউটারকে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কার্যকর</a:t>
            </a:r>
            <a:r>
              <a:rPr lang="en-US" sz="1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1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1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1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1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1588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58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5429" y="4255163"/>
            <a:ext cx="5551749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Enter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Key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814069" y="4800601"/>
            <a:ext cx="8333539" cy="12192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59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7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0" name="Picture 9" descr="Picture1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51" y="414716"/>
            <a:ext cx="5855605" cy="395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6" y="414716"/>
            <a:ext cx="5565422" cy="395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2529" y="1699453"/>
            <a:ext cx="490241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733" tIns="51866" rIns="103733" bIns="51866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8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88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13727" y="678757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1120589" y="2844612"/>
            <a:ext cx="850181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 sz="3177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8687" y="2756647"/>
            <a:ext cx="7102586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 তা বলতে পারবে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1201271" y="3769659"/>
            <a:ext cx="850181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 sz="3177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48435" y="3693459"/>
            <a:ext cx="8612162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235" indent="-320582" eaLnBrk="0" hangingPunct="0">
              <a:spcBef>
                <a:spcPct val="20000"/>
              </a:spcBef>
              <a:defRPr/>
            </a:pP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3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1120589" y="4763750"/>
            <a:ext cx="850181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/>
          <a:p>
            <a:pPr algn="ctr"/>
            <a:endParaRPr lang="en-US" sz="3177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69288" y="4500281"/>
            <a:ext cx="8591309" cy="90884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235" indent="-320582" eaLnBrk="0" hangingPunct="0">
              <a:spcBef>
                <a:spcPct val="20000"/>
              </a:spcBef>
              <a:defRPr/>
            </a:pPr>
            <a:r>
              <a:rPr lang="bn-BD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কার্যপ্রনালি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62679" y="3685298"/>
            <a:ext cx="2195264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7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950" y="4841924"/>
            <a:ext cx="10751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বোর্ড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হলো কম্পিউটার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একটি অন্যতম ইনপুট ডিভাইস। কম্পিউটারের কী-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মাধ্যমে টাইপ করা ছাড়াও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ন্টা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উটারকে প্র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ধরনের নির্দেশ প্রদান করা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6782" y="443754"/>
            <a:ext cx="2972901" cy="55072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q"/>
            </a:pPr>
            <a:r>
              <a:rPr lang="as-IN" sz="3530" b="1" dirty="0">
                <a:solidFill>
                  <a:srgbClr val="11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Picture1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950" y="1261924"/>
            <a:ext cx="3313695" cy="189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New Keyboard Class\Capture9898989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6782" y="1211390"/>
            <a:ext cx="3363536" cy="194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245" y="3674640"/>
            <a:ext cx="108670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91" y="1282173"/>
            <a:ext cx="3258887" cy="187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</TotalTime>
  <Words>1009</Words>
  <Application>Microsoft Office PowerPoint</Application>
  <PresentationFormat>Widescreen</PresentationFormat>
  <Paragraphs>179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inherit</vt:lpstr>
      <vt:lpstr>Mukti</vt:lpstr>
      <vt:lpstr>Nikosh</vt:lpstr>
      <vt:lpstr>NikoshBAN</vt:lpstr>
      <vt:lpstr>Perpetua</vt:lpstr>
      <vt:lpstr>Roboto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NAYEMNIHAD</cp:lastModifiedBy>
  <cp:revision>331</cp:revision>
  <dcterms:created xsi:type="dcterms:W3CDTF">2020-07-05T15:19:14Z</dcterms:created>
  <dcterms:modified xsi:type="dcterms:W3CDTF">2023-02-10T03:51:37Z</dcterms:modified>
</cp:coreProperties>
</file>