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2"/>
  </p:notesMasterIdLst>
  <p:sldIdLst>
    <p:sldId id="281" r:id="rId5"/>
    <p:sldId id="265" r:id="rId6"/>
    <p:sldId id="266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84" r:id="rId15"/>
    <p:sldId id="285" r:id="rId16"/>
    <p:sldId id="286" r:id="rId17"/>
    <p:sldId id="287" r:id="rId18"/>
    <p:sldId id="283" r:id="rId19"/>
    <p:sldId id="279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FF"/>
    <a:srgbClr val="006600"/>
    <a:srgbClr val="000099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86" d="100"/>
          <a:sy n="86" d="100"/>
        </p:scale>
        <p:origin x="8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BC765-84BE-4E30-992D-B25326E5E4E2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9EA2E-B438-4662-B82D-7C6C76A0F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4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Direction: Click do The Click</a:t>
            </a:r>
            <a:endParaRPr lang="en-US" sz="1200" dirty="0" smtClean="0">
              <a:solidFill>
                <a:srgbClr val="003399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2AC75-C518-49DB-8A17-155210C3E49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Direction: Click do The Click</a:t>
            </a:r>
            <a:endParaRPr lang="en-US" sz="1200" dirty="0" smtClean="0">
              <a:solidFill>
                <a:srgbClr val="003399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2AC75-C518-49DB-8A17-155210C3E49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1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Direction: Click do The Click</a:t>
            </a:r>
            <a:endParaRPr lang="en-US" sz="1200" dirty="0" smtClean="0">
              <a:solidFill>
                <a:srgbClr val="003399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2AC75-C518-49DB-8A17-155210C3E49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7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Direction: Click do The Click</a:t>
            </a:r>
            <a:endParaRPr lang="en-US" sz="1200" dirty="0" smtClean="0">
              <a:solidFill>
                <a:srgbClr val="003399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2AC75-C518-49DB-8A17-155210C3E4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1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F470-8FB1-4D79-A2AF-3BF61D8D616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EA2E-B438-4662-B82D-7C6C76A0FF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5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Direction: Click do The Click</a:t>
            </a:r>
            <a:endParaRPr lang="en-US" sz="1200" dirty="0" smtClean="0">
              <a:solidFill>
                <a:srgbClr val="003399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2AC75-C518-49DB-8A17-155210C3E499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6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0819-7DF3-4853-BE0D-0D881A646A1B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BF0A-E3F8-46D5-943C-9491452D10B5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8BDC-6C5F-42F3-BD82-8D96B24A95D5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AFD9-FF6F-4506-9948-7E6B1DEA935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60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A56-B790-4484-966A-DE0FB2C4B24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8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3C52-0766-44B7-93C7-8A096FA88F2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6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A283-5873-41D3-85C9-F7791B65BC3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4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DBEC-A1BF-42BD-8A8A-53082EB93B1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97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5253-1FE0-4797-AF1F-ABACE9A5873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8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89B4-C2DA-44F5-BCB5-5D3300733CE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D2E9-89D8-4A46-807F-8B9256D9991F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36-3505-4843-A90F-FFA02EE3713C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204F-080E-4C72-B965-93EE4162711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17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551C-7C07-4DF4-8D7E-96CDCE30E04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38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431C-7AAB-40CB-A339-13C6B27CBCE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64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CD02-B26D-4D5C-932B-DBD2625A7C7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83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DA12-9183-45EC-AC52-45AA8936D16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0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A617-32AD-458A-A545-F1B26F6E386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73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5D7-02DC-48EC-A34D-BE6E927C0A4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05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0529-E6E1-4FFF-8AC0-F7A85144ADBB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03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50F8-1699-4476-92B2-A354FFE77FC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4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64A0-EF75-4ECA-9B9E-5907C8C7F8D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6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A5FB-C535-413A-8009-4689A4D59FCF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B7E0-DC82-4547-A11A-6A09FBC1A7C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4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8408-62EE-4C8B-8FB3-30495247D47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80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28A8-BB62-45D6-8A05-456C17AD37D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68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E6D6-A923-4927-B512-4DEE478D6E3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25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F710-93F6-4E80-A693-F5DAC25F1B2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59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581-3DC7-4B5A-AABF-BAF96797476F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64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8AAC-7A45-477F-AD35-0E480E42A74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02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F358-10BA-45E8-BF18-2EE48067072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13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016F-3BF9-418C-A192-AA04C7019F6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63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987-F34D-4929-83FB-B48FE735BC7F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9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9E94-5535-4D8D-BE4D-890765157203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DE0D-695A-46BD-936E-6EEB6114771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8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AA53-1E90-4435-A096-6F4DEBB7315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4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0B1-B8FC-4282-ABA3-5B3508F6D45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18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BA6D-2EB8-4900-897F-6EB3717B8DE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15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58CE-938D-4C1D-8F67-B89007568AB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0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D330-0773-4FEE-8795-1B8E28360A7E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A7EB-B190-4839-9262-904D709D77E1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16E-E6AA-4C1F-9FA5-8660CB20650C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E5EF-C2B6-4D14-8562-A33180DD0E40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4BE-A5DC-4014-9B45-B783CBE46E05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BBA12-F7F9-4F2A-97BC-0C6B93015762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16771-252A-437E-832A-C5121C717ED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28F75-5AD7-4193-8951-DD40D35D3F0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1F9E-A796-48D8-A11A-A15163B655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4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42F7-1C97-4102-8A08-28C85194009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2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3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752599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752599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4250" y="4114800"/>
            <a:ext cx="1714500" cy="874058"/>
          </a:xfrm>
          <a:prstGeom prst="roundRect">
            <a:avLst/>
          </a:prstGeom>
          <a:gradFill flip="none" rotWithShape="1">
            <a:gsLst>
              <a:gs pos="34000">
                <a:srgbClr val="92D050"/>
              </a:gs>
              <a:gs pos="50000">
                <a:srgbClr val="FF0000"/>
              </a:gs>
              <a:gs pos="65000">
                <a:srgbClr val="3F5922"/>
              </a:gs>
              <a:gs pos="20000">
                <a:schemeClr val="tx1"/>
              </a:gs>
            </a:gsLst>
            <a:lin ang="10800000" scaled="1"/>
            <a:tileRect/>
          </a:gradFill>
          <a:ln w="76200">
            <a:noFill/>
            <a:prstDash val="sysDash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GB" sz="2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8246451" y="527832"/>
            <a:ext cx="140403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০1 </a:t>
            </a:r>
            <a:r>
              <a:rPr lang="en-US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244C-0F81-4360-AA69-8A2F9C7B1709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1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685" y="3548777"/>
            <a:ext cx="5770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3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‘আমার বাড়ি’ </a:t>
            </a:r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সরবে </a:t>
            </a:r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পড়িঃ</a:t>
            </a:r>
            <a:endParaRPr lang="en-GB" sz="36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3705" y="2475771"/>
            <a:ext cx="3341761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35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5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5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5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405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53200" y="4953000"/>
            <a:ext cx="1714500" cy="645458"/>
          </a:xfrm>
          <a:prstGeom prst="roundRect">
            <a:avLst/>
          </a:prstGeom>
          <a:gradFill>
            <a:gsLst>
              <a:gs pos="25000">
                <a:srgbClr val="FF0000"/>
              </a:gs>
              <a:gs pos="64000">
                <a:srgbClr val="006600"/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  <a:prstDash val="sysDash"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GB" sz="2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755617" y="3345410"/>
            <a:ext cx="1995984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27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27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BFDC-7A3E-49DB-AB94-671021E67DA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E99E-7731-4B0A-952F-042B3FB624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1" y="1142468"/>
            <a:ext cx="1944399" cy="13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52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97968" y="4646691"/>
            <a:ext cx="2494430" cy="1056311"/>
          </a:xfrm>
          <a:prstGeom prst="roundRect">
            <a:avLst/>
          </a:prstGeom>
          <a:gradFill>
            <a:gsLst>
              <a:gs pos="25000">
                <a:srgbClr val="FF0000"/>
              </a:gs>
              <a:gs pos="64000">
                <a:srgbClr val="006600"/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rgbClr val="CC00CC"/>
            </a:solidFill>
            <a:prstDash val="sysDash"/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5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GB" sz="45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7876485" y="744076"/>
            <a:ext cx="1995984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7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7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27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353493"/>
            <a:ext cx="3210476" cy="1200329"/>
          </a:xfrm>
          <a:prstGeom prst="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কাজঃ</a:t>
            </a:r>
          </a:p>
          <a:p>
            <a:r>
              <a:rPr lang="bn-BD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ক, খ, গ, ঘ, ঙ, চ               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4374-DC22-47BE-96F3-13F80A3B4DD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E99E-7731-4B0A-952F-042B3FB624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81" y="2793012"/>
            <a:ext cx="4529737" cy="1200329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খুঁজিঃ</a:t>
            </a:r>
            <a:r>
              <a:rPr lang="bn-BD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508"/>
            <a:ext cx="2428333" cy="15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90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8" grpId="0" animBg="1"/>
      <p:bldP spid="8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7489" y="2639662"/>
            <a:ext cx="58293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গ্রুপ থেকে</a:t>
            </a:r>
            <a:r>
              <a:rPr lang="bn-BD" sz="45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bn-BD" sz="45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5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 তাদের কার্যক্রম </a:t>
            </a:r>
            <a:r>
              <a:rPr lang="bn-BD" sz="4500" dirty="0"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bn-BD" sz="45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5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974127"/>
            <a:ext cx="460513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135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5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4500" dirty="0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45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5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45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র্যক্র</a:t>
            </a:r>
            <a:r>
              <a:rPr lang="bn-BD" sz="45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45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5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500" dirty="0" smtClean="0"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GB" sz="4500" dirty="0">
              <a:blipFill>
                <a:blip r:embed="rId4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88473" y="3870185"/>
            <a:ext cx="2352319" cy="998018"/>
          </a:xfrm>
          <a:prstGeom prst="roundRect">
            <a:avLst/>
          </a:prstGeom>
          <a:gradFill flip="none" rotWithShape="1">
            <a:gsLst>
              <a:gs pos="25000">
                <a:srgbClr val="FF0000"/>
              </a:gs>
              <a:gs pos="64000">
                <a:srgbClr val="006600"/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34925">
            <a:solidFill>
              <a:srgbClr val="FFFFFF"/>
            </a:solidFill>
            <a:prstDash val="sysDash"/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5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GB" sz="40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8150690" y="1446603"/>
            <a:ext cx="1594205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1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1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1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1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21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3C02-F686-4597-B495-3E173FF6C33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E99E-7731-4B0A-952F-042B3FB624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3" y="1187838"/>
            <a:ext cx="2010428" cy="1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79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0755-4724-43C6-A206-9DA42AD7C0D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962" y="1447800"/>
            <a:ext cx="845154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পল্লীতে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বুন্ধ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আছে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তাকে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আমার বাড়িতে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আসার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নিমন্ত্রণ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করব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। বসার 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জ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ন্য তাকে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চেয়ার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দেবো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। নাশতা হিসেবে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ইরি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ধানের চিঁড়ে ও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বিনা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সেভেন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ধানের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মুড়ি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খেতে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দেবো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। সাথে দেবো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সবরি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কলা আর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ভালো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দই। তাকে আম-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বাঁশবাগান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ঘেরা গাছের ছায়ায় আঁচল পেতে শুতে দেবো।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কলা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পাতা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তাকে বাতাস করব।</a:t>
            </a:r>
            <a:endParaRPr lang="bn-BD" sz="36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2400" y="5094953"/>
            <a:ext cx="1791653" cy="696258"/>
          </a:xfrm>
          <a:prstGeom prst="roundRect">
            <a:avLst/>
          </a:prstGeom>
          <a:gradFill>
            <a:gsLst>
              <a:gs pos="25000">
                <a:srgbClr val="FF0000"/>
              </a:gs>
              <a:gs pos="64000">
                <a:srgbClr val="006600"/>
              </a:gs>
              <a:gs pos="88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38100" cap="flat" cmpd="sng" algn="ctr">
            <a:solidFill>
              <a:srgbClr val="CC00FF"/>
            </a:solidFill>
            <a:prstDash val="sysDash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convex"/>
            <a:bevelB prst="softRound"/>
          </a:sp3d>
        </p:spPr>
        <p:txBody>
          <a:bodyPr rtlCol="0" anchor="ctr"/>
          <a:lstStyle/>
          <a:p>
            <a:pPr>
              <a:defRPr/>
            </a:pPr>
            <a:r>
              <a:rPr lang="en-GB" sz="2400" kern="0" dirty="0">
                <a:solidFill>
                  <a:prstClr val="white"/>
                </a:solidFill>
                <a:latin typeface="Calibri"/>
                <a:cs typeface="NikoshBAN" panose="02000000000000000000" pitchFamily="2" charset="0"/>
              </a:rPr>
              <a:t>    </a:t>
            </a:r>
            <a:r>
              <a:rPr lang="bn-BD" sz="2700" kern="0" dirty="0">
                <a:solidFill>
                  <a:prstClr val="black"/>
                </a:solidFill>
                <a:latin typeface="Calibri"/>
                <a:cs typeface="NikoshBAN" panose="02000000000000000000" pitchFamily="2" charset="0"/>
              </a:rPr>
              <a:t>ক্লিক করুন</a:t>
            </a:r>
            <a:endParaRPr lang="en-GB" sz="2700" kern="0" dirty="0">
              <a:solidFill>
                <a:prstClr val="black"/>
              </a:solidFill>
              <a:latin typeface="Calibri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962" y="570636"/>
            <a:ext cx="833363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7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আমার বাড়ি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’ </a:t>
            </a:r>
            <a:r>
              <a:rPr lang="bn-BD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কবিতা</a:t>
            </a:r>
            <a:r>
              <a:rPr lang="en-US" sz="3600" dirty="0" err="1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টির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জীবনের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খুজিঃ</a:t>
            </a:r>
            <a:endParaRPr lang="en-US" sz="36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 flipH="1">
            <a:off x="8078658" y="623220"/>
            <a:ext cx="1715186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100" dirty="0">
                <a:solidFill>
                  <a:prstClr val="white"/>
                </a:solidFill>
                <a:cs typeface="NikoshBAN" panose="02000000000000000000" pitchFamily="2" charset="0"/>
              </a:rPr>
              <a:t>সময়ঃ </a:t>
            </a:r>
            <a:r>
              <a:rPr lang="bn-BD" sz="2100" dirty="0" smtClean="0">
                <a:solidFill>
                  <a:prstClr val="white"/>
                </a:solidFill>
                <a:cs typeface="NikoshBAN" panose="02000000000000000000" pitchFamily="2" charset="0"/>
              </a:rPr>
              <a:t>০২ </a:t>
            </a:r>
            <a:r>
              <a:rPr lang="bn-BD" sz="2100" dirty="0">
                <a:solidFill>
                  <a:prstClr val="white"/>
                </a:solidFill>
                <a:cs typeface="NikoshBAN" panose="02000000000000000000" pitchFamily="2" charset="0"/>
              </a:rPr>
              <a:t>মিনিট</a:t>
            </a:r>
            <a:endParaRPr lang="en-GB" sz="2100" dirty="0">
              <a:solidFill>
                <a:prstClr val="white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06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 tmFilter="0,0; .5, 0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 tmFilter="0,0; .5, 0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5" grpId="1" build="allAtOnce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4896-E6ED-4D26-861B-D52B8A45301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64" y="1447800"/>
            <a:ext cx="8981272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ফজর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মোয়াজিন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আযানের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মধুর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কণ্ঠে</a:t>
            </a:r>
            <a:r>
              <a:rPr lang="bn-BD" sz="360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তার </a:t>
            </a:r>
            <a:r>
              <a:rPr lang="bn-BD" sz="3600" dirty="0">
                <a:solidFill>
                  <a:prstClr val="black"/>
                </a:solidFill>
                <a:cs typeface="NikoshBAN" panose="02000000000000000000" pitchFamily="2" charset="0"/>
              </a:rPr>
              <a:t>ঘুম ভাঙবে । 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সারাদিন আমি তার সঙ্গে খেলা করব। আমার বাড়ির কদবেল  গাছে কদবেল আছে, ওটা পেড়ে তাকে খেতে দেবো। 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পু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্কু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র 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জলে হাঁস সাঁতার কাটে। আমার বাড়ি খয়েরপুর মসজিদ পাশে, যেখানে রাস্তার সাথে কিলোমিটার পোস্ট আছে , ঠিক সেখানেই। </a:t>
            </a:r>
            <a:endParaRPr lang="bn-BD" sz="36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9400" y="5024127"/>
            <a:ext cx="2115027" cy="753969"/>
          </a:xfrm>
          <a:prstGeom prst="roundRect">
            <a:avLst/>
          </a:prstGeom>
          <a:gradFill>
            <a:gsLst>
              <a:gs pos="25000">
                <a:srgbClr val="FF0000"/>
              </a:gs>
              <a:gs pos="64000">
                <a:srgbClr val="006600"/>
              </a:gs>
              <a:gs pos="88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38100" cap="flat" cmpd="sng" algn="ctr">
            <a:solidFill>
              <a:srgbClr val="CC00FF"/>
            </a:solidFill>
            <a:prstDash val="sysDash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isometricRightUp"/>
            <a:lightRig rig="threePt" dir="t">
              <a:rot lat="0" lon="0" rev="0"/>
            </a:lightRig>
          </a:scene3d>
          <a:sp3d extrusionH="38100" prstMaterial="clear">
            <a:bevelT w="260350" h="50800" prst="artDeco"/>
            <a:bevelB prst="softRound"/>
          </a:sp3d>
        </p:spPr>
        <p:txBody>
          <a:bodyPr rtlCol="0" anchor="ctr"/>
          <a:lstStyle/>
          <a:p>
            <a:pPr>
              <a:defRPr/>
            </a:pPr>
            <a:r>
              <a:rPr lang="en-GB" sz="2400" kern="0" dirty="0">
                <a:solidFill>
                  <a:prstClr val="white"/>
                </a:solidFill>
                <a:latin typeface="Calibri"/>
                <a:cs typeface="NikoshBAN" panose="02000000000000000000" pitchFamily="2" charset="0"/>
              </a:rPr>
              <a:t>   </a:t>
            </a:r>
            <a:r>
              <a:rPr lang="bn-BD" sz="3600" kern="0" dirty="0" smtClean="0">
                <a:solidFill>
                  <a:prstClr val="black"/>
                </a:solidFill>
                <a:latin typeface="Calibri"/>
                <a:cs typeface="NikoshBAN" panose="02000000000000000000" pitchFamily="2" charset="0"/>
              </a:rPr>
              <a:t>ক্লিক </a:t>
            </a:r>
            <a:r>
              <a:rPr lang="bn-BD" sz="3600" kern="0" dirty="0">
                <a:solidFill>
                  <a:prstClr val="black"/>
                </a:solidFill>
                <a:latin typeface="Calibri"/>
                <a:cs typeface="NikoshBAN" panose="02000000000000000000" pitchFamily="2" charset="0"/>
              </a:rPr>
              <a:t>করুন</a:t>
            </a:r>
            <a:endParaRPr lang="en-GB" sz="3600" kern="0" dirty="0">
              <a:solidFill>
                <a:prstClr val="black"/>
              </a:solidFill>
              <a:latin typeface="Calibri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648" y="504697"/>
            <a:ext cx="842370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7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‘</a:t>
            </a:r>
            <a:r>
              <a:rPr lang="bn-BD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আমার বাড়ি</a:t>
            </a:r>
            <a:r>
              <a:rPr lang="en-US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’ </a:t>
            </a:r>
            <a:r>
              <a:rPr lang="bn-BD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কবিতা</a:t>
            </a:r>
            <a:r>
              <a:rPr lang="en-US" sz="3600" dirty="0" err="1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টির</a:t>
            </a:r>
            <a:r>
              <a:rPr lang="en-US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সাথে</a:t>
            </a:r>
            <a:r>
              <a:rPr lang="en-US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cs typeface="NikoshBAN" panose="02000000000000000000" pitchFamily="2" charset="0"/>
              </a:rPr>
              <a:t>খুজিঃ</a:t>
            </a:r>
            <a:endParaRPr lang="en-US" sz="36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 flipH="1">
            <a:off x="8151737" y="5865738"/>
            <a:ext cx="1569027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100" dirty="0">
                <a:solidFill>
                  <a:prstClr val="white"/>
                </a:solidFill>
                <a:cs typeface="NikoshBAN" panose="02000000000000000000" pitchFamily="2" charset="0"/>
              </a:rPr>
              <a:t>সময়ঃ </a:t>
            </a:r>
            <a:r>
              <a:rPr lang="bn-BD" sz="2100" dirty="0" smtClean="0">
                <a:solidFill>
                  <a:prstClr val="white"/>
                </a:solidFill>
                <a:cs typeface="NikoshBAN" panose="02000000000000000000" pitchFamily="2" charset="0"/>
              </a:rPr>
              <a:t>০২ </a:t>
            </a:r>
            <a:r>
              <a:rPr lang="bn-BD" sz="2100" dirty="0">
                <a:solidFill>
                  <a:prstClr val="white"/>
                </a:solidFill>
                <a:cs typeface="NikoshBAN" panose="02000000000000000000" pitchFamily="2" charset="0"/>
              </a:rPr>
              <a:t>মিনিট</a:t>
            </a:r>
            <a:endParaRPr lang="en-GB" sz="2100" dirty="0">
              <a:solidFill>
                <a:prstClr val="white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34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 tmFilter="0,0; .5, 0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 tmFilter="0,0; .5, 0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5" grpId="1" build="allAtOnce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3">
                <a:lumMod val="5000"/>
                <a:lumOff val="95000"/>
              </a:schemeClr>
            </a:gs>
            <a:gs pos="48000">
              <a:schemeClr val="accent6">
                <a:lumMod val="40000"/>
                <a:lumOff val="60000"/>
              </a:schemeClr>
            </a:gs>
            <a:gs pos="76000">
              <a:schemeClr val="accent3">
                <a:lumMod val="45000"/>
                <a:lumOff val="55000"/>
              </a:schemeClr>
            </a:gs>
            <a:gs pos="96000">
              <a:schemeClr val="accent3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447800"/>
            <a:ext cx="3733800" cy="71558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1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ফলাবর্তনঃ</a:t>
            </a:r>
            <a:endParaRPr lang="en-GB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7887567" y="766351"/>
            <a:ext cx="1992181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700" dirty="0">
                <a:solidFill>
                  <a:prstClr val="white"/>
                </a:solidFill>
                <a:cs typeface="NikoshBAN" panose="02000000000000000000" pitchFamily="2" charset="0"/>
              </a:rPr>
              <a:t>সময়ঃ </a:t>
            </a:r>
            <a:r>
              <a:rPr lang="bn-BD" sz="2700" dirty="0" smtClean="0">
                <a:solidFill>
                  <a:prstClr val="white"/>
                </a:solidFill>
                <a:cs typeface="NikoshBAN" panose="02000000000000000000" pitchFamily="2" charset="0"/>
              </a:rPr>
              <a:t>০৩ </a:t>
            </a:r>
            <a:r>
              <a:rPr lang="bn-BD" sz="2700" dirty="0">
                <a:solidFill>
                  <a:prstClr val="white"/>
                </a:solidFill>
                <a:cs typeface="NikoshBAN" panose="02000000000000000000" pitchFamily="2" charset="0"/>
              </a:rPr>
              <a:t>মিনিট</a:t>
            </a:r>
            <a:endParaRPr lang="en-GB" sz="2700" dirty="0">
              <a:solidFill>
                <a:prstClr val="white"/>
              </a:solidFill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0" y="4424939"/>
            <a:ext cx="1942111" cy="838200"/>
          </a:xfrm>
          <a:prstGeom prst="roundRect">
            <a:avLst/>
          </a:prstGeom>
          <a:gradFill>
            <a:gsLst>
              <a:gs pos="39000">
                <a:srgbClr val="FF0000"/>
              </a:gs>
              <a:gs pos="2000">
                <a:srgbClr val="006600"/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3300"/>
            </a:solidFill>
            <a:prstDash val="sysDash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isometricOffAxis2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GB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116615"/>
            <a:ext cx="5558804" cy="230832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জসীমউদ্‌দীন কী নামে পরিচিত?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তিনি কী নিয়ে কবিতা লিখেছেন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হাঁসগুলি কোথায় ভেসে যায় 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 বাড়ি কে যাবে?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277-50F1-4542-9D89-2F06C5F0F634}" type="datetime2">
              <a:rPr lang="en-US" smtClean="0"/>
              <a:t>Saturday, February 25, 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dphofm.r@biulisl@m@gmail.com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4">
                <a:lumMod val="20000"/>
                <a:lumOff val="80000"/>
              </a:schemeClr>
            </a:gs>
            <a:gs pos="48000">
              <a:schemeClr val="accent6">
                <a:lumMod val="40000"/>
                <a:lumOff val="60000"/>
              </a:schemeClr>
            </a:gs>
            <a:gs pos="81000">
              <a:schemeClr val="accent2">
                <a:lumMod val="20000"/>
                <a:lumOff val="80000"/>
              </a:schemeClr>
            </a:gs>
            <a:gs pos="96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ADE-818A-48DB-9CBD-075F1717805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6683" y="4267200"/>
            <a:ext cx="1642533" cy="734678"/>
          </a:xfrm>
          <a:prstGeom prst="roundRect">
            <a:avLst/>
          </a:prstGeom>
          <a:gradFill>
            <a:gsLst>
              <a:gs pos="100000">
                <a:srgbClr val="FF0000"/>
              </a:gs>
              <a:gs pos="7000">
                <a:srgbClr val="006600"/>
              </a:gs>
              <a:gs pos="55766">
                <a:schemeClr val="bg1"/>
              </a:gs>
              <a:gs pos="83000">
                <a:schemeClr val="bg1"/>
              </a:gs>
              <a:gs pos="4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00" dirty="0" smtClean="0">
                <a:pattFill prst="pct90">
                  <a:fgClr>
                    <a:prstClr val="black"/>
                  </a:fgClr>
                  <a:bgClr>
                    <a:prstClr val="white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bn-BD" sz="2700" dirty="0" smtClean="0">
                <a:pattFill prst="pct90">
                  <a:fgClr>
                    <a:prstClr val="black"/>
                  </a:fgClr>
                  <a:bgClr>
                    <a:prstClr val="white"/>
                  </a:bgClr>
                </a:pattFill>
                <a:cs typeface="NikoshBAN" panose="02000000000000000000" pitchFamily="2" charset="0"/>
              </a:rPr>
              <a:t>ক্লিক </a:t>
            </a:r>
            <a:r>
              <a:rPr lang="bn-BD" sz="2700" dirty="0">
                <a:pattFill prst="pct90">
                  <a:fgClr>
                    <a:prstClr val="black"/>
                  </a:fgClr>
                  <a:bgClr>
                    <a:prstClr val="white"/>
                  </a:bgClr>
                </a:pattFill>
                <a:cs typeface="NikoshBAN" panose="02000000000000000000" pitchFamily="2" charset="0"/>
              </a:rPr>
              <a:t>করুন</a:t>
            </a:r>
            <a:endParaRPr lang="en-GB" sz="2700" dirty="0">
              <a:pattFill prst="pct90">
                <a:fgClr>
                  <a:prstClr val="black"/>
                </a:fgClr>
                <a:bgClr>
                  <a:prstClr val="white"/>
                </a:bgClr>
              </a:pattFill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275" y="2849431"/>
            <a:ext cx="78486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00"/>
                </a:solidFill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cs typeface="NikoshBAN" panose="02000000000000000000" pitchFamily="2" charset="0"/>
              </a:rPr>
              <a:t>‘</a:t>
            </a:r>
            <a:r>
              <a:rPr lang="bn-BD" sz="40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আমার বাড়ি’ কবিতায় শব্দের পরিবর্তন তালিকাঃ </a:t>
            </a:r>
            <a:endParaRPr lang="en-US" sz="4000" b="1" dirty="0">
              <a:solidFill>
                <a:srgbClr val="003300"/>
              </a:solidFill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7905536" y="1599425"/>
            <a:ext cx="1992181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700" dirty="0">
                <a:solidFill>
                  <a:prstClr val="white"/>
                </a:solidFill>
                <a:cs typeface="NikoshBAN" panose="02000000000000000000" pitchFamily="2" charset="0"/>
              </a:rPr>
              <a:t>সময়ঃ ০১ মিনিট</a:t>
            </a:r>
            <a:endParaRPr lang="en-GB" sz="2700" dirty="0">
              <a:solidFill>
                <a:prstClr val="white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5852" y="1424244"/>
            <a:ext cx="5994058" cy="646331"/>
          </a:xfrm>
          <a:prstGeom prst="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আগামী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NikoshBAN" panose="02000000000000000000" pitchFamily="2" charset="0"/>
              </a:rPr>
              <a:t>সেশনের</a:t>
            </a:r>
            <a:r>
              <a:rPr lang="en-US" sz="360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NikoshBAN" panose="02000000000000000000" pitchFamily="2" charset="0"/>
              </a:rPr>
              <a:t>প্রস্তুতি</a:t>
            </a:r>
            <a:r>
              <a:rPr lang="bn-BD" sz="3600" dirty="0">
                <a:solidFill>
                  <a:prstClr val="black"/>
                </a:solidFill>
                <a:cs typeface="NikoshBAN" panose="02000000000000000000" pitchFamily="2" charset="0"/>
              </a:rPr>
              <a:t>মূলক কা</a:t>
            </a:r>
            <a:r>
              <a:rPr lang="en-US" sz="3600" dirty="0" err="1">
                <a:solidFill>
                  <a:prstClr val="black"/>
                </a:solidFill>
                <a:cs typeface="NikoshBAN" panose="02000000000000000000" pitchFamily="2" charset="0"/>
              </a:rPr>
              <a:t>জঃ</a:t>
            </a:r>
            <a:endParaRPr lang="bn-BD" sz="36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17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0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0E9D-EB13-4052-A3AB-CD0D788FDE7B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2210"/>
            <a:ext cx="8686800" cy="4724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96100" y="4855726"/>
            <a:ext cx="1714500" cy="645458"/>
          </a:xfrm>
          <a:prstGeom prst="roundRect">
            <a:avLst/>
          </a:prstGeom>
          <a:gradFill>
            <a:gsLst>
              <a:gs pos="25000">
                <a:srgbClr val="FF0000"/>
              </a:gs>
              <a:gs pos="64000">
                <a:srgbClr val="006600"/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  <a:prstDash val="sysDash"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isometricOffAxis1Righ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GB" sz="2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7926611" y="742175"/>
            <a:ext cx="1992181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700" dirty="0">
                <a:solidFill>
                  <a:prstClr val="white"/>
                </a:solidFill>
                <a:cs typeface="NikoshBAN" panose="02000000000000000000" pitchFamily="2" charset="0"/>
              </a:rPr>
              <a:t>সময়ঃ ০১ মিনিট</a:t>
            </a:r>
            <a:endParaRPr lang="en-GB" sz="2700" dirty="0">
              <a:solidFill>
                <a:prstClr val="white"/>
              </a:solidFill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45"/>
            <a:ext cx="4578120" cy="6832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20" y="-31845"/>
            <a:ext cx="4598497" cy="68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67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ECA9-5A44-4023-A7B5-2311B03CCC9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442" r="7620" b="35395"/>
          <a:stretch/>
        </p:blipFill>
        <p:spPr>
          <a:xfrm>
            <a:off x="215966" y="994391"/>
            <a:ext cx="1166884" cy="1002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9600" y="2049164"/>
            <a:ext cx="7261681" cy="371864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27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মোঃ</a:t>
            </a:r>
            <a:r>
              <a:rPr lang="en-US" sz="27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7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রবিউল</a:t>
            </a:r>
            <a:r>
              <a:rPr lang="en-US" sz="27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7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ইসলাম</a:t>
            </a:r>
            <a:r>
              <a:rPr lang="en-US" sz="27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7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সহকারি</a:t>
            </a:r>
            <a:r>
              <a:rPr lang="en-US" sz="27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7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শিক্ষক</a:t>
            </a:r>
            <a:endParaRPr lang="en-US" sz="2700" dirty="0">
              <a:pattFill prst="sphere">
                <a:fgClr>
                  <a:srgbClr val="003300"/>
                </a:fgClr>
                <a:bgClr>
                  <a:schemeClr val="bg1"/>
                </a:bgClr>
              </a:pattFill>
              <a:cs typeface="NikoshBAN" panose="02000000000000000000" pitchFamily="2" charset="0"/>
            </a:endParaRPr>
          </a:p>
          <a:p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ধলসা</a:t>
            </a:r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পয়ারী</a:t>
            </a:r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হযরত</a:t>
            </a:r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ওমর</a:t>
            </a:r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ফারুক</a:t>
            </a:r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দাখিল</a:t>
            </a:r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মাদ্রাসা</a:t>
            </a:r>
            <a:endParaRPr lang="en-US" sz="2100" dirty="0">
              <a:pattFill prst="sphere">
                <a:fgClr>
                  <a:srgbClr val="003300"/>
                </a:fgClr>
                <a:bgClr>
                  <a:schemeClr val="bg1"/>
                </a:bgClr>
              </a:pattFill>
              <a:cs typeface="NikoshBAN" panose="02000000000000000000" pitchFamily="2" charset="0"/>
            </a:endParaRPr>
          </a:p>
          <a:p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আমলাসদরপুর</a:t>
            </a:r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, </a:t>
            </a:r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পোঃ</a:t>
            </a:r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খয়েরপুর</a:t>
            </a:r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, </a:t>
            </a:r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পোঃ</a:t>
            </a:r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</a:t>
            </a:r>
            <a:r>
              <a:rPr lang="en-US" sz="21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কোডঃ</a:t>
            </a:r>
            <a:r>
              <a:rPr lang="en-US" sz="21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 ৭০৩০. </a:t>
            </a:r>
            <a:endParaRPr lang="bn-BD" sz="2700" dirty="0">
              <a:pattFill prst="sphere">
                <a:fgClr>
                  <a:srgbClr val="003300"/>
                </a:fgClr>
                <a:bgClr>
                  <a:schemeClr val="bg1"/>
                </a:bgClr>
              </a:pattFill>
              <a:cs typeface="NikoshBAN" panose="02000000000000000000" pitchFamily="2" charset="0"/>
            </a:endParaRPr>
          </a:p>
          <a:p>
            <a:r>
              <a:rPr lang="en-US" sz="24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উপজেলাঃমিরপুর</a:t>
            </a:r>
            <a:r>
              <a:rPr lang="en-US" sz="24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, </a:t>
            </a:r>
            <a:r>
              <a:rPr lang="en-US" sz="2400" dirty="0" err="1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জেলাঃকুষ্টিয়া</a:t>
            </a:r>
            <a:r>
              <a:rPr lang="en-US" sz="2400" dirty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pattFill prst="sphere">
                  <a:fgClr>
                    <a:srgbClr val="003300"/>
                  </a:fgClr>
                  <a:bgClr>
                    <a:schemeClr val="bg1"/>
                  </a:bgClr>
                </a:pattFill>
                <a:cs typeface="NikoshBAN" panose="02000000000000000000" pitchFamily="2" charset="0"/>
              </a:rPr>
              <a:t>বাংলাদেশ</a:t>
            </a:r>
            <a:endParaRPr lang="en-US" sz="2400" dirty="0">
              <a:pattFill prst="sphere">
                <a:fgClr>
                  <a:srgbClr val="003300"/>
                </a:fgClr>
                <a:bgClr>
                  <a:schemeClr val="bg1"/>
                </a:bgClr>
              </a:pattFill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47380" y="685800"/>
            <a:ext cx="1844219" cy="791969"/>
          </a:xfrm>
          <a:prstGeom prst="roundRect">
            <a:avLst/>
          </a:prstGeom>
          <a:noFill/>
          <a:ln w="28575">
            <a:solidFill>
              <a:srgbClr val="0033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-447017" y="6063033"/>
            <a:ext cx="1279626" cy="3231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15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BD" sz="15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15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15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00" y="838200"/>
            <a:ext cx="3276599" cy="751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500" dirty="0" err="1">
                <a:pattFill prst="sphere">
                  <a:fgClr>
                    <a:schemeClr val="accent1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500" dirty="0">
                <a:pattFill prst="sphere">
                  <a:fgClr>
                    <a:schemeClr val="accent1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pattFill prst="sphere">
                  <a:fgClr>
                    <a:schemeClr val="accent1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500" dirty="0">
              <a:pattFill prst="sphere">
                <a:fgClr>
                  <a:schemeClr val="accent1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10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2439-6F82-41C0-843F-21CBE652CAC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2263" y="2358925"/>
            <a:ext cx="4651374" cy="25853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  <a:cs typeface="NikoshBAN" panose="02000000000000000000" pitchFamily="2" charset="0"/>
              </a:rPr>
              <a:t>      </a:t>
            </a:r>
            <a:r>
              <a:rPr lang="bn-BD" sz="2700" dirty="0">
                <a:solidFill>
                  <a:prstClr val="black"/>
                </a:solidFill>
                <a:cs typeface="NikoshBAN" panose="02000000000000000000" pitchFamily="2" charset="0"/>
              </a:rPr>
              <a:t>বা</a:t>
            </a:r>
            <a:r>
              <a:rPr lang="en-US" sz="2700" dirty="0" err="1">
                <a:solidFill>
                  <a:prstClr val="black"/>
                </a:solidFill>
                <a:cs typeface="NikoshBAN" panose="02000000000000000000" pitchFamily="2" charset="0"/>
              </a:rPr>
              <a:t>ংলা</a:t>
            </a:r>
            <a:endParaRPr lang="bn-BD" sz="2700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prstClr val="black"/>
                </a:solidFill>
                <a:latin typeface="Nikosh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700" dirty="0" err="1">
                <a:solidFill>
                  <a:prstClr val="black"/>
                </a:solidFill>
                <a:latin typeface="Nikosh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700" dirty="0">
                <a:solidFill>
                  <a:prstClr val="black"/>
                </a:solidFill>
                <a:latin typeface="Nikosh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solidFill>
                  <a:prstClr val="black"/>
                </a:solidFill>
                <a:latin typeface="Nikosh" panose="02000000000000000000" pitchFamily="2" charset="0"/>
                <a:cs typeface="NikoshBAN" panose="02000000000000000000" pitchFamily="2" charset="0"/>
              </a:rPr>
              <a:t>ষষ্ঠ শ্রেণি</a:t>
            </a:r>
            <a:r>
              <a:rPr lang="en-US" sz="27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।</a:t>
            </a:r>
          </a:p>
          <a:p>
            <a:r>
              <a:rPr lang="en-US" sz="27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সাধারণ</a:t>
            </a:r>
            <a:r>
              <a:rPr lang="en-US" sz="27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পাঠঃ</a:t>
            </a:r>
            <a:r>
              <a:rPr lang="en-US" sz="27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আমার</a:t>
            </a:r>
            <a:r>
              <a:rPr lang="en-US" sz="27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বাড়ি</a:t>
            </a:r>
            <a:endParaRPr lang="en-US" sz="2700" b="1" dirty="0">
              <a:solidFill>
                <a:srgbClr val="003300"/>
              </a:solidFill>
              <a:cs typeface="NikoshBAN" panose="02000000000000000000" pitchFamily="2" charset="0"/>
            </a:endParaRPr>
          </a:p>
          <a:p>
            <a:r>
              <a:rPr lang="en-US" sz="27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বিশেষ</a:t>
            </a:r>
            <a:r>
              <a:rPr lang="en-US" sz="27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পাঠঃ</a:t>
            </a:r>
            <a:r>
              <a:rPr lang="en-US" sz="27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জীবনের</a:t>
            </a:r>
            <a:r>
              <a:rPr lang="en-US" sz="27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সঙ্গে</a:t>
            </a:r>
            <a:r>
              <a:rPr lang="en-US" sz="27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সম্পর্ক</a:t>
            </a:r>
            <a:r>
              <a:rPr lang="en-US" sz="27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খুঁজিঃ</a:t>
            </a:r>
            <a:endParaRPr lang="en-US" sz="2700" b="1" dirty="0">
              <a:solidFill>
                <a:srgbClr val="003300"/>
              </a:solidFill>
              <a:cs typeface="NikoshBAN" panose="02000000000000000000" pitchFamily="2" charset="0"/>
            </a:endParaRPr>
          </a:p>
          <a:p>
            <a:r>
              <a:rPr lang="bn-BD" sz="2700" dirty="0">
                <a:solidFill>
                  <a:prstClr val="black"/>
                </a:solidFill>
                <a:latin typeface="Nikosh" panose="02000000000000000000" pitchFamily="2" charset="0"/>
                <a:cs typeface="NikoshBAN" panose="02000000000000000000" pitchFamily="2" charset="0"/>
              </a:rPr>
              <a:t>সময়ঃ৫০ মিনিট</a:t>
            </a:r>
          </a:p>
          <a:p>
            <a:r>
              <a:rPr lang="en-US" sz="2700" dirty="0" err="1">
                <a:solidFill>
                  <a:prstClr val="black"/>
                </a:solidFill>
                <a:latin typeface="Nikosh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700" dirty="0">
                <a:solidFill>
                  <a:prstClr val="black"/>
                </a:solidFill>
                <a:latin typeface="Nikosh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prstClr val="black"/>
                </a:solidFill>
                <a:latin typeface="Nikosh" panose="02000000000000000000" pitchFamily="2" charset="0"/>
                <a:cs typeface="NikoshBAN" panose="02000000000000000000" pitchFamily="2" charset="0"/>
              </a:rPr>
              <a:t>২৬-০২-২০২৩খ্রি</a:t>
            </a:r>
            <a:r>
              <a:rPr lang="en-US" sz="2700" dirty="0">
                <a:solidFill>
                  <a:prstClr val="black"/>
                </a:solidFill>
                <a:latin typeface="Nikosh" panose="02000000000000000000" pitchFamily="2" charset="0"/>
                <a:cs typeface="NikoshBAN" panose="02000000000000000000" pitchFamily="2" charset="0"/>
              </a:rPr>
              <a:t>.</a:t>
            </a:r>
            <a:endParaRPr lang="en-US" sz="2700" dirty="0">
              <a:solidFill>
                <a:prstClr val="black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89487" y="5054398"/>
            <a:ext cx="1250576" cy="456449"/>
          </a:xfrm>
          <a:prstGeom prst="roundRect">
            <a:avLst/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58000">
                <a:schemeClr val="tx1"/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3300"/>
            </a:solidFill>
          </a:ln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GB" sz="2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12428" y="3186356"/>
            <a:ext cx="4651374" cy="930459"/>
          </a:xfrm>
          <a:prstGeom prst="roundRect">
            <a:avLst/>
          </a:prstGeom>
          <a:solidFill>
            <a:schemeClr val="tx1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8246451" y="527832"/>
            <a:ext cx="140403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০1 </a:t>
            </a:r>
            <a:r>
              <a:rPr lang="en-US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195" t="19235" r="91223" b="63167"/>
          <a:stretch/>
        </p:blipFill>
        <p:spPr>
          <a:xfrm>
            <a:off x="922867" y="1935210"/>
            <a:ext cx="2912533" cy="329084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4096404" y="712498"/>
            <a:ext cx="358140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6000" dirty="0" smtClean="0">
                <a:pattFill prst="pct75">
                  <a:fgClr>
                    <a:schemeClr val="tx1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6000" dirty="0">
              <a:pattFill prst="pct75">
                <a:fgClr>
                  <a:schemeClr val="tx1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1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5" grpId="0" animBg="1"/>
      <p:bldP spid="5" grpId="1" animBg="1"/>
      <p:bldP spid="10" grpId="0" animBg="1"/>
      <p:bldP spid="10" grpId="1" animBg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1801" y="542107"/>
            <a:ext cx="4446891" cy="6638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750" dirty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করিঃ</a:t>
            </a:r>
            <a:endParaRPr lang="en-US" sz="5400" dirty="0">
              <a:pattFill prst="sphere">
                <a:fgClr>
                  <a:srgbClr val="CC00CC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86600" y="5006545"/>
            <a:ext cx="1650627" cy="708455"/>
          </a:xfrm>
          <a:prstGeom prst="roundRect">
            <a:avLst/>
          </a:prstGeom>
          <a:gradFill>
            <a:gsLst>
              <a:gs pos="45120">
                <a:srgbClr val="FF00FF"/>
              </a:gs>
              <a:gs pos="31000">
                <a:srgbClr val="003300"/>
              </a:gs>
              <a:gs pos="59000">
                <a:schemeClr val="accent6">
                  <a:lumMod val="20000"/>
                  <a:lumOff val="80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bn-BD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GB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7903634" y="1822894"/>
            <a:ext cx="1995984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০২ </a:t>
            </a:r>
            <a:r>
              <a:rPr lang="en-US" sz="27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27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4B-ED95-41FD-840D-74A414569F7D}" type="datetime2">
              <a:rPr lang="en-US" smtClean="0"/>
              <a:t>Saturday, February 25, 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dphofm.r@biulisl@m@gmail.com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1F9E-A796-48D8-A11A-A15163B655AE}" type="slidenum">
              <a:rPr lang="en-GB" smtClean="0"/>
              <a:t>4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883233" y="408036"/>
            <a:ext cx="5068214" cy="15112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4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4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75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pattFill prst="sphere">
                <a:fgClr>
                  <a:srgbClr val="CC00CC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3387" y="492954"/>
            <a:ext cx="4689961" cy="6707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4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কয়েকটি ঘর মিলে কী হয়</a:t>
            </a:r>
            <a:r>
              <a:rPr lang="en-US" sz="4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75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pattFill prst="sphere">
                <a:fgClr>
                  <a:srgbClr val="CC00CC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374" y="479643"/>
            <a:ext cx="5042500" cy="745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4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কয়েকটি ঘর মিলে বাড়ি হ</a:t>
            </a:r>
            <a:r>
              <a:rPr lang="en-US" sz="4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75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pattFill prst="sphere">
                <a:fgClr>
                  <a:srgbClr val="CC00CC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3043" y="535206"/>
            <a:ext cx="5147161" cy="745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4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পারো আজকে আমাদের পাঠ্যসূচি কী হতে পারে?।</a:t>
            </a:r>
            <a:r>
              <a:rPr lang="en-US" sz="75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pattFill prst="sphere">
                <a:fgClr>
                  <a:srgbClr val="CC00CC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817489"/>
            <a:ext cx="2582923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জসীমউদ্‌দীন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895600" y="6079373"/>
            <a:ext cx="243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03" y="1639883"/>
            <a:ext cx="6083808" cy="29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84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 animBg="1"/>
      <p:bldP spid="5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4CFE-3E63-4082-A94A-FAF4BABE207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070" y="1689238"/>
            <a:ext cx="750404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4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অভিজ্ঞতাঃ</a:t>
            </a:r>
            <a:r>
              <a:rPr lang="en-US" sz="4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5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  <a:p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‘আমার বাড়ি’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কবির নাম বলতে পারবে।</a:t>
            </a:r>
          </a:p>
          <a:p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কবিতাটা </a:t>
            </a:r>
            <a:r>
              <a:rPr lang="bn-BD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.‘</a:t>
            </a:r>
            <a:r>
              <a:rPr lang="en-GB" sz="27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7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বাড়ি’কবিতাটির</a:t>
            </a:r>
            <a:r>
              <a:rPr lang="en-GB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7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7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7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GB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7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GB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7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খুঁজতে</a:t>
            </a:r>
            <a:r>
              <a:rPr lang="en-GB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7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7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7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71131" y="4875436"/>
            <a:ext cx="1337982" cy="456449"/>
          </a:xfrm>
          <a:prstGeom prst="roundRect">
            <a:avLst/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58000">
                <a:schemeClr val="tx1"/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66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GB" sz="2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7712460" y="2014068"/>
            <a:ext cx="2378333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০০.০০মিনিট</a:t>
            </a:r>
            <a:endParaRPr lang="en-GB" sz="27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3758-F686-45A4-A731-9C293C39CDA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521-4B8A-4E0A-8B16-07B36A922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928" y="1038456"/>
            <a:ext cx="8261840" cy="1382753"/>
          </a:xfrm>
          <a:prstGeom prst="rect">
            <a:avLst/>
          </a:prstGeom>
          <a:noFill/>
          <a:ln>
            <a:gradFill>
              <a:gsLst>
                <a:gs pos="18000">
                  <a:srgbClr val="006600"/>
                </a:gs>
                <a:gs pos="41000">
                  <a:srgbClr val="FF0000"/>
                </a:gs>
                <a:gs pos="7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5400" u="sng" dirty="0">
                <a:gradFill>
                  <a:gsLst>
                    <a:gs pos="25000">
                      <a:srgbClr val="FF0000"/>
                    </a:gs>
                    <a:gs pos="54000">
                      <a:srgbClr val="006600"/>
                    </a:gs>
                    <a:gs pos="80000">
                      <a:srgbClr val="FF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BD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4937" y="2378412"/>
            <a:ext cx="4178162" cy="3554819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  <a:scene3d>
              <a:camera prst="orthographicFront"/>
              <a:lightRig rig="sunset" dir="t"/>
            </a:scene3d>
          </a:bodyPr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দাখিল ষষ্ঠ শ্রেণি</a:t>
            </a:r>
          </a:p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BD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" y="4144280"/>
            <a:ext cx="1714500" cy="645458"/>
          </a:xfrm>
          <a:prstGeom prst="roundRect">
            <a:avLst/>
          </a:prstGeom>
          <a:gradFill>
            <a:gsLst>
              <a:gs pos="25000">
                <a:srgbClr val="FF0000"/>
              </a:gs>
              <a:gs pos="64000">
                <a:srgbClr val="006600"/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  <a:prstDash val="sysDash"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GB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8272736" y="3656724"/>
            <a:ext cx="13962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29" y="2932771"/>
            <a:ext cx="1514140" cy="19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788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27570"/>
            <a:ext cx="8686535" cy="175432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জসীমউদ্‌দীন পল্লিকবি নামে পরিচিত। তিনি পল্লির জীবন ও প্রকৃতি নিয়ে অনেক কবিতা লিখেছেন। ‘আমার বাড়ি’ কবিতাটি তাঁর ‘হাসু’ নাম কবিতার বই থেকে নেওয়া হয়েছে।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71800" y="4398754"/>
            <a:ext cx="2209800" cy="832543"/>
          </a:xfrm>
          <a:prstGeom prst="roundRect">
            <a:avLst/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58000">
                <a:schemeClr val="tx1"/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C00FF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r>
              <a:rPr lang="bn-BD" sz="36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ক্লিক </a:t>
            </a:r>
            <a:r>
              <a:rPr lang="bn-BD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GB" sz="36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8136150" y="592353"/>
            <a:ext cx="1600202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1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BD" sz="21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1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21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C61E-6757-4C74-8C39-5A1275D68CC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E99E-7731-4B0A-952F-042B3FB624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1845" r="12727" b="3398"/>
          <a:stretch/>
        </p:blipFill>
        <p:spPr>
          <a:xfrm>
            <a:off x="2895600" y="337576"/>
            <a:ext cx="1835336" cy="19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845922"/>
            <a:ext cx="672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3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‘আমার বাড়ি’ কবিতাটি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বানানসহ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রবে পড়ি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172" y="1546890"/>
            <a:ext cx="3341761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35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5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5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5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405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9000" y="5580457"/>
            <a:ext cx="1714500" cy="645458"/>
          </a:xfrm>
          <a:prstGeom prst="roundRect">
            <a:avLst/>
          </a:prstGeom>
          <a:gradFill>
            <a:gsLst>
              <a:gs pos="25000">
                <a:srgbClr val="FF0000"/>
              </a:gs>
              <a:gs pos="64000">
                <a:srgbClr val="006600"/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  <a:prstDash val="sysDash"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GB" sz="2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755617" y="3345410"/>
            <a:ext cx="1995984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</a:t>
            </a:r>
            <a:r>
              <a:rPr lang="en-US" sz="27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27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3101-71BB-4DAB-8E33-E857D75125E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E99E-7731-4B0A-952F-042B3FB624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1" y="1006890"/>
            <a:ext cx="1350000" cy="1080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939555"/>
            <a:ext cx="135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3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6">
                <a:lumMod val="40000"/>
                <a:lumOff val="60000"/>
              </a:schemeClr>
            </a:gs>
            <a:gs pos="77000">
              <a:schemeClr val="accent4">
                <a:lumMod val="45000"/>
                <a:lumOff val="55000"/>
              </a:schemeClr>
            </a:gs>
            <a:gs pos="14000">
              <a:schemeClr val="accent4">
                <a:lumMod val="45000"/>
                <a:lumOff val="55000"/>
              </a:schemeClr>
            </a:gs>
            <a:gs pos="94000">
              <a:srgbClr val="0033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67511" y="3664672"/>
            <a:ext cx="1714500" cy="645458"/>
          </a:xfrm>
          <a:prstGeom prst="roundRect">
            <a:avLst/>
          </a:prstGeom>
          <a:gradFill>
            <a:gsLst>
              <a:gs pos="25000">
                <a:srgbClr val="FF0000"/>
              </a:gs>
              <a:gs pos="64000">
                <a:srgbClr val="006600"/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  <a:prstDash val="sysDash"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isometricOffAxis2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GB" sz="2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8107937" y="1489356"/>
            <a:ext cx="1679712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1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</a:t>
            </a:r>
            <a:r>
              <a:rPr lang="en-US" sz="21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21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594" y="964290"/>
            <a:ext cx="295500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7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7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endParaRPr lang="bn-BD" sz="27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3654" y="2245559"/>
            <a:ext cx="121229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7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endParaRPr lang="bn-BD" sz="27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0499" y="2281810"/>
            <a:ext cx="15869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7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পিঁড়ে</a:t>
            </a:r>
            <a:endParaRPr lang="bn-BD" sz="27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2678" y="3037451"/>
            <a:ext cx="139672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7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বিন্নি ধান</a:t>
            </a:r>
            <a:endParaRPr lang="bn-BD" sz="27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0499" y="3039424"/>
            <a:ext cx="158690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মৌরি ফুল</a:t>
            </a:r>
            <a:endParaRPr lang="bn-BD" sz="27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5049" y="3878527"/>
            <a:ext cx="117641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7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endParaRPr lang="bn-BD" sz="27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2690" y="1584655"/>
            <a:ext cx="217791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7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কঠিন শব্দ লেখি</a:t>
            </a:r>
            <a:endParaRPr lang="bn-BD" sz="27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6" y="1004968"/>
            <a:ext cx="1252183" cy="10563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ED35-AF60-4159-A279-02A189CB660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Saturday, February 25, 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dphofm.r@biulisl@m@gmail.com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E99E-7731-4B0A-952F-042B3FB624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1121" y="3949651"/>
            <a:ext cx="15170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7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শালি ধান               </a:t>
            </a:r>
            <a:endParaRPr lang="bn-BD" sz="27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9285" y="4724885"/>
            <a:ext cx="182032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7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</a:t>
            </a:r>
            <a:endParaRPr lang="bn-BD" sz="27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5049" y="4724885"/>
            <a:ext cx="182032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700" dirty="0" smtClean="0">
                <a:gradFill>
                  <a:gsLst>
                    <a:gs pos="14000">
                      <a:srgbClr val="FF0000"/>
                    </a:gs>
                    <a:gs pos="44000">
                      <a:srgbClr val="003300"/>
                    </a:gs>
                    <a:gs pos="76000">
                      <a:srgbClr val="FF000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গামছা-বাঁধা দই</a:t>
            </a:r>
            <a:endParaRPr lang="bn-BD" sz="2700" dirty="0">
              <a:gradFill>
                <a:gsLst>
                  <a:gs pos="14000">
                    <a:srgbClr val="FF0000"/>
                  </a:gs>
                  <a:gs pos="44000">
                    <a:srgbClr val="003300"/>
                  </a:gs>
                  <a:gs pos="76000">
                    <a:srgbClr val="FF0000"/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42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5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0" tmFilter="0,0; .5, 0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2" dur="5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0" tmFilter="0,0; .5, 0; 1, 1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9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0" tmFilter="0,0; .5, 0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6" dur="5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0" tmFilter="0,0; .5, 0; 1, 1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3" dur="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0" tmFilter="0,0; .5, 0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0" dur="5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0" tmFilter="0,0; .5, 0; 1, 1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7" dur="5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0" tmFilter="0,0; .5, 0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4" dur="5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0" tmFilter="0,0; .5, 0; 1, 1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1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5000" tmFilter="0,0; .5, 0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8" dur="5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0" tmFilter="0,0; .5, 0; 1, 1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5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0" tmFilter="0,0; .5, 0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2" dur="5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0" tmFilter="0,0; .5, 0; 1, 1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0" tmFilter="0,0; .5, 0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6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0" tmFilter="0,0; .5, 0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3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5000" tmFilter="0,0; .5, 0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0" dur="5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0" tmFilter="0,0; .5, 0; 1, 1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7" dur="5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0" tmFilter="0,0; .5, 0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4" dur="5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0" tmFilter="0,0; .5, 0; 1, 1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1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5" dur="5000" tmFilter="0,0; .5, 0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8" dur="5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0" tmFilter="0,0; .5, 0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5" dur="5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5000" tmFilter="0,0; .5, 0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2" dur="5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0" tmFilter="0,0; .5, 0; 1, 1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5000" tmFilter="0,0; .5, 0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6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0" tmFilter="0,0; .5, 0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5" grpId="1" build="allAtOnce" animBg="1"/>
      <p:bldP spid="14" grpId="0" build="allAtOnce" animBg="1"/>
      <p:bldP spid="14" grpId="1" build="allAtOnce" animBg="1"/>
      <p:bldP spid="15" grpId="0" build="allAtOnce" animBg="1"/>
      <p:bldP spid="15" grpId="1" build="allAtOnce" animBg="1"/>
      <p:bldP spid="16" grpId="0" build="allAtOnce" animBg="1"/>
      <p:bldP spid="16" grpId="1" build="allAtOnce" animBg="1"/>
      <p:bldP spid="17" grpId="0" build="allAtOnce" animBg="1"/>
      <p:bldP spid="17" grpId="1" build="allAtOnce" animBg="1"/>
      <p:bldP spid="19" grpId="0" build="allAtOnce" animBg="1"/>
      <p:bldP spid="19" grpId="1" build="allAtOnce" animBg="1"/>
      <p:bldP spid="20" grpId="0" build="allAtOnce" animBg="1"/>
      <p:bldP spid="20" grpId="1" build="allAtOnce" animBg="1"/>
      <p:bldP spid="22" grpId="0" build="allAtOnce" animBg="1"/>
      <p:bldP spid="22" grpId="1" build="allAtOnce" animBg="1"/>
      <p:bldP spid="18" grpId="0" build="allAtOnce" animBg="1"/>
      <p:bldP spid="18" grpId="1" build="allAtOnce" animBg="1"/>
      <p:bldP spid="21" grpId="0" build="allAtOnce" animBg="1"/>
      <p:bldP spid="21" grpId="1" build="allAtOnce" animBg="1"/>
      <p:bldP spid="23" grpId="0" build="allAtOnce" animBg="1"/>
      <p:bldP spid="23" grpI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6000" dirty="0" err="1" smtClean="0">
            <a:pattFill prst="trellis">
              <a:fgClr>
                <a:schemeClr val="tx1"/>
              </a:fgClr>
              <a:bgClr>
                <a:schemeClr val="bg1"/>
              </a:bgClr>
            </a:patt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6000" dirty="0" err="1" smtClean="0">
            <a:pattFill prst="trellis">
              <a:fgClr>
                <a:schemeClr val="tx1"/>
              </a:fgClr>
              <a:bgClr>
                <a:schemeClr val="bg1"/>
              </a:bgClr>
            </a:patt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656</Words>
  <Application>Microsoft Office PowerPoint</Application>
  <PresentationFormat>On-screen Show (4:3)</PresentationFormat>
  <Paragraphs>164</Paragraphs>
  <Slides>17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mra</cp:lastModifiedBy>
  <cp:revision>119</cp:revision>
  <dcterms:created xsi:type="dcterms:W3CDTF">2006-08-16T00:00:00Z</dcterms:created>
  <dcterms:modified xsi:type="dcterms:W3CDTF">2023-02-25T19:40:55Z</dcterms:modified>
</cp:coreProperties>
</file>