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329" r:id="rId7"/>
    <p:sldId id="261" r:id="rId8"/>
    <p:sldId id="309" r:id="rId9"/>
    <p:sldId id="326" r:id="rId10"/>
    <p:sldId id="323" r:id="rId11"/>
    <p:sldId id="333" r:id="rId12"/>
    <p:sldId id="327" r:id="rId13"/>
    <p:sldId id="301" r:id="rId14"/>
    <p:sldId id="330" r:id="rId15"/>
    <p:sldId id="328" r:id="rId16"/>
    <p:sldId id="317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3A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3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58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92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86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94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20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3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2" name="Rectangle 1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" name="AutoShape 2" descr="গোলাপের রঙ: বার্গান্ডি গোলাপ, বিভিন্ন রকমের ফুলের অর্থ, তারা যা দেয়, ছবি -  ফসল উত্পাদন - 202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গোলাপের রঙ: বার্গান্ডি গোলাপ, বিভিন্ন রকমের ফুলের অর্থ, তারা যা দেয়, ছবি -  ফসল উত্পাদন - 202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গোলাপের রঙ: বার্গান্ডি গোলাপ, বিভিন্ন রকমের ফুলের অর্থ, তারা যা দেয়, ছবি -  ফসল উত্পাদন - 202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গোলাপের রঙ: বার্গান্ডি গোলাপ, বিভিন্ন রকমের ফুলের অর্থ, তারা যা দেয়, ছবি -  ফসল উত্পাদন - 2023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Horizontal Scroll 10"/>
          <p:cNvSpPr/>
          <p:nvPr/>
        </p:nvSpPr>
        <p:spPr>
          <a:xfrm>
            <a:off x="1813848" y="595964"/>
            <a:ext cx="5516302" cy="1981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আজকের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ক্লাসে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  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       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সবাইকে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 </a:t>
            </a:r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স্বাগত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/>
                <a:cs typeface="Nikosh" panose="02000000000000000000" pitchFamily="2" charset="0"/>
              </a:rPr>
              <a:t>	</a:t>
            </a: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"/>
            </a:endParaRPr>
          </a:p>
        </p:txBody>
      </p:sp>
      <p:pic>
        <p:nvPicPr>
          <p:cNvPr id="2052" name="Picture 4" descr="সুন্দর ফুলের ছবি ও পিকচার ডাউনলো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0" r="1563"/>
          <a:stretch/>
        </p:blipFill>
        <p:spPr bwMode="auto">
          <a:xfrm>
            <a:off x="2438400" y="2667000"/>
            <a:ext cx="4401449" cy="279861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5" name="Rectangle 4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2" descr="জাতীয় পতাক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জাতীয় পতাকা - বাংলাপিড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সিলেটি অরিজিনাল চা পাতা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সিলেটি অরিজিনাল চা পাতা - Home | Facebook"/>
          <p:cNvSpPr>
            <a:spLocks noChangeAspect="1" noChangeArrowheads="1"/>
          </p:cNvSpPr>
          <p:nvPr/>
        </p:nvSpPr>
        <p:spPr bwMode="auto">
          <a:xfrm>
            <a:off x="4363518" y="277701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Bamboo Farming – জেনে নিন অর্থকরী ফসল বাঁশ চাষের সহজ পদ্ধতি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 descr="Bamboo Farming – জেনে নিন অর্থকরী ফসল বাঁশ চাষের সহজ পদ্ধতি"/>
          <p:cNvSpPr>
            <a:spLocks noChangeAspect="1" noChangeArrowheads="1"/>
          </p:cNvSpPr>
          <p:nvPr/>
        </p:nvSpPr>
        <p:spPr bwMode="auto">
          <a:xfrm>
            <a:off x="4416490" y="2980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6" descr="বাঁশ উৎপাদনে বাংলাদেশ অষ্টম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8" descr="জেনে নিন বাঁশের উপকারিতা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জেনে নিন বাঁশের উপকারিতা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4" descr="বিকল্প কৃষিতে নতুন দিশা আনছে বেত চাষ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6" descr="বিকল্প কৃষিতে নতুন দিশা আনছে বেত চাষ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8" descr="বিকল্প কৃষিতে নতুন দিশা আনছে বেত চাষ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32" descr="বাংলাদেশে ঢুকে পড়লো ভারতীয় ৪ বন্য হাতি, আতঙ্কে এলাকাবাসী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4" descr="বাংলাদেশে ঢুকে পড়লো ভারতীয় ৪ বন্য হাতি, আতঙ্কে এলাকাবাসী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6" descr="বাংলাদেশে ঢুকে পড়লো ভারতীয় ৪ বন্য হাতি, আতঙ্কে এলাকাবাসী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8" descr="বাংলাদেশে ঢুকে পড়লো ভারতীয় ৪ বন্য হাতি, আতঙ্কে এলাকাবাসী"/>
          <p:cNvSpPr>
            <a:spLocks noChangeAspect="1" noChangeArrowheads="1"/>
          </p:cNvSpPr>
          <p:nvPr/>
        </p:nvSpPr>
        <p:spPr bwMode="auto">
          <a:xfrm>
            <a:off x="2593975" y="2293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" name="Picture 2" descr="১৯৭১ সালের ১৬ই ডিসেম্বর : ভারতের দৃষটি ভংগী ও প্রতিক্রিয়া - mohammad1219's  bangla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00" y="1122780"/>
            <a:ext cx="3110290" cy="227063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১৬ ডিসেম্বর ১৯৭১: কেমন ছিল ঢাক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11" y="1809936"/>
            <a:ext cx="3318670" cy="1934162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797502"/>
              </p:ext>
            </p:extLst>
          </p:nvPr>
        </p:nvGraphicFramePr>
        <p:xfrm>
          <a:off x="1246438" y="4267200"/>
          <a:ext cx="6705600" cy="2042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125682"/>
                <a:gridCol w="4579918"/>
              </a:tblGrid>
              <a:tr h="716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</a:t>
                      </a:r>
                      <a:r>
                        <a:rPr lang="as-IN" sz="3200" dirty="0" smtClean="0">
                          <a:effectLst/>
                          <a:latin typeface="Nikosh"/>
                        </a:rPr>
                        <a:t>৬</a:t>
                      </a:r>
                      <a:r>
                        <a:rPr lang="en-US" sz="3200" dirty="0" smtClean="0">
                          <a:effectLst/>
                          <a:latin typeface="Nikosh"/>
                        </a:rPr>
                        <a:t>ই </a:t>
                      </a:r>
                      <a:r>
                        <a:rPr lang="en-US" sz="3200" dirty="0" err="1" smtClean="0">
                          <a:effectLst/>
                          <a:latin typeface="Nikosh"/>
                        </a:rPr>
                        <a:t>ডিসেম্ব</a:t>
                      </a:r>
                      <a:r>
                        <a:rPr lang="as-IN" sz="3200" dirty="0" smtClean="0">
                          <a:effectLst/>
                          <a:latin typeface="Nikosh"/>
                        </a:rPr>
                        <a:t>র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১৯৭১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"/>
                        </a:rPr>
                        <a:t>বাংলাদেশ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স্বাধীন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হয়</a:t>
                      </a:r>
                      <a:r>
                        <a:rPr lang="en-US" sz="3200" baseline="0" dirty="0" smtClean="0">
                          <a:latin typeface="Nikosh"/>
                        </a:rPr>
                        <a:t>।</a:t>
                      </a:r>
                    </a:p>
                    <a:p>
                      <a:r>
                        <a:rPr lang="en-US" sz="3200" baseline="0" dirty="0" err="1" smtClean="0">
                          <a:latin typeface="Nikosh"/>
                        </a:rPr>
                        <a:t>আমরা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বিজয়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লাভ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করি</a:t>
                      </a:r>
                      <a:r>
                        <a:rPr lang="en-US" sz="3200" baseline="0" dirty="0" smtClean="0">
                          <a:latin typeface="Nikosh"/>
                        </a:rPr>
                        <a:t>।</a:t>
                      </a:r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4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১০ জানুয়ারি: আজকের দিব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2895600" cy="190532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বঙ্গবন্ধুর স্বদেশ প্রত্যাবর্তনের সুবর্ণজয়ন্তী আ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299" y="1676400"/>
            <a:ext cx="2718430" cy="2040635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23436"/>
              </p:ext>
            </p:extLst>
          </p:nvPr>
        </p:nvGraphicFramePr>
        <p:xfrm>
          <a:off x="1207264" y="4114800"/>
          <a:ext cx="6705600" cy="20421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125682"/>
                <a:gridCol w="4579918"/>
              </a:tblGrid>
              <a:tr h="716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১০ই </a:t>
                      </a:r>
                      <a:r>
                        <a:rPr lang="en-US" sz="3200" dirty="0" err="1" smtClean="0">
                          <a:effectLst/>
                          <a:latin typeface="Nikosh"/>
                        </a:rPr>
                        <a:t>জানুয়ারি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১৯৭২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"/>
                        </a:rPr>
                        <a:t>বঙ্গবন্ধু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শেখ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মুজিবুর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রহমান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বাংলাদেশ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ফিরে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আসেন</a:t>
                      </a:r>
                      <a:r>
                        <a:rPr lang="en-US" sz="3200" baseline="0" dirty="0" smtClean="0">
                          <a:latin typeface="Nikosh"/>
                        </a:rPr>
                        <a:t>।</a:t>
                      </a:r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6" name="Rectangle 5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22404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5" name="Rectangle 4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4" descr="বাঘের ছবি ডাউনলোড Free 2020 | Tiger images, Big cats, Cat speci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বাঘের ছবি ডাউনলোড Free 2020 | Tiger images, Big cats, Cat speci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বাঘের ছবি ডাউনলোড Free 2020 | Tiger images, Big cats, Cat speci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6" descr="কী ঘটেছিল সেই ভয়াল রাতে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6355" r="25416" b="12195"/>
          <a:stretch/>
        </p:blipFill>
        <p:spPr bwMode="auto">
          <a:xfrm>
            <a:off x="1905000" y="1066800"/>
            <a:ext cx="2408820" cy="2687054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Bangladesh Awami League - ১৫ই আগষ্ট যারা নিহত হয়েছিলেন ১৯৭৫ সালের ১৫ আগস্ট  বাংলাদেশের স্বাধীনতা সংগ্রামের নায়ক শেখ মুজিবুর রহমানকে সপরিবারে হত্য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34702" r="25043" b="8973"/>
          <a:stretch/>
        </p:blipFill>
        <p:spPr bwMode="auto">
          <a:xfrm>
            <a:off x="4871987" y="1295400"/>
            <a:ext cx="3412313" cy="2636788"/>
          </a:xfrm>
          <a:prstGeom prst="rect">
            <a:avLst/>
          </a:prstGeom>
          <a:ln w="88900" cap="sq" cmpd="thickThin">
            <a:solidFill>
              <a:srgbClr val="1C23A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79598"/>
              </p:ext>
            </p:extLst>
          </p:nvPr>
        </p:nvGraphicFramePr>
        <p:xfrm>
          <a:off x="1207264" y="4114800"/>
          <a:ext cx="6705600" cy="20421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25682"/>
                <a:gridCol w="4579918"/>
              </a:tblGrid>
              <a:tr h="716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১৫ই </a:t>
                      </a:r>
                      <a:r>
                        <a:rPr lang="en-US" sz="3200" dirty="0" err="1" smtClean="0">
                          <a:effectLst/>
                          <a:latin typeface="Nikosh"/>
                        </a:rPr>
                        <a:t>আগস্ট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effectLst/>
                          <a:latin typeface="Nikosh"/>
                        </a:rPr>
                        <a:t>১৯৭৫</a:t>
                      </a:r>
                      <a:endParaRPr lang="en-US" sz="3200" dirty="0" smtClean="0">
                        <a:effectLst/>
                        <a:latin typeface="Nikosh"/>
                      </a:endParaRPr>
                    </a:p>
                    <a:p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Nikosh"/>
                        </a:rPr>
                        <a:t>বঙ্গবন্ধু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শেখ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মুজিবুর</a:t>
                      </a:r>
                      <a:r>
                        <a:rPr lang="en-US" sz="320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রহমান</a:t>
                      </a:r>
                      <a:r>
                        <a:rPr lang="en-US" sz="3200" dirty="0" smtClean="0">
                          <a:latin typeface="Nikosh"/>
                        </a:rPr>
                        <a:t>  </a:t>
                      </a:r>
                      <a:r>
                        <a:rPr lang="en-US" sz="3200" dirty="0" err="1" smtClean="0">
                          <a:latin typeface="Nikosh"/>
                        </a:rPr>
                        <a:t>ঘাতকের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হাতে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dirty="0" err="1" smtClean="0">
                          <a:latin typeface="Nikosh"/>
                        </a:rPr>
                        <a:t>সপরিবারে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শহিদ</a:t>
                      </a:r>
                      <a:r>
                        <a:rPr lang="en-US" sz="3200" baseline="0" dirty="0" smtClean="0">
                          <a:latin typeface="Nikosh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"/>
                        </a:rPr>
                        <a:t>হন</a:t>
                      </a:r>
                      <a:r>
                        <a:rPr lang="en-US" sz="3200" baseline="0" dirty="0" smtClean="0">
                          <a:latin typeface="Nikosh"/>
                        </a:rPr>
                        <a:t>।</a:t>
                      </a:r>
                      <a:endParaRPr lang="en-US" sz="3200" b="1" dirty="0">
                        <a:latin typeface="Nikosh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2" name="Picture 6" descr="কী ঘটেছিল সেই ভয়াল রাতে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6" t="6355" r="25416" b="12195"/>
          <a:stretch/>
        </p:blipFill>
        <p:spPr bwMode="auto">
          <a:xfrm>
            <a:off x="1905000" y="1035518"/>
            <a:ext cx="2408820" cy="2687054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Bangladesh Awami League - ১৫ই আগষ্ট যারা নিহত হয়েছিলেন ১৯৭৫ সালের ১৫ আগস্ট  বাংলাদেশের স্বাধীনতা সংগ্রামের নায়ক শেখ মুজিবুর রহমানকে সপরিবারে হত্যা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t="34702" r="25043" b="8973"/>
          <a:stretch/>
        </p:blipFill>
        <p:spPr bwMode="auto">
          <a:xfrm>
            <a:off x="4871987" y="1264118"/>
            <a:ext cx="3412313" cy="2636788"/>
          </a:xfrm>
          <a:prstGeom prst="rect">
            <a:avLst/>
          </a:prstGeom>
          <a:ln w="88900" cap="sq" cmpd="thickThin">
            <a:solidFill>
              <a:srgbClr val="1C23A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3" name="Rectangle 2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462130" y="607619"/>
            <a:ext cx="36638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Nikosh"/>
              </a:rPr>
              <a:t>একক</a:t>
            </a:r>
            <a:r>
              <a:rPr lang="en-US" sz="4000" b="1" dirty="0">
                <a:latin typeface="Nikosh"/>
              </a:rPr>
              <a:t> </a:t>
            </a:r>
            <a:r>
              <a:rPr lang="en-US" sz="4000" b="1" dirty="0" err="1">
                <a:latin typeface="Nikosh"/>
              </a:rPr>
              <a:t>কাজ</a:t>
            </a:r>
            <a:endParaRPr lang="en-US" sz="4000" b="1" dirty="0">
              <a:latin typeface="Nikosh"/>
            </a:endParaRPr>
          </a:p>
        </p:txBody>
      </p:sp>
      <p:pic>
        <p:nvPicPr>
          <p:cNvPr id="16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CC2F3F97-67DE-4DCA-9624-1747766B9A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9" t="19464" r="20693" b="27203"/>
          <a:stretch/>
        </p:blipFill>
        <p:spPr bwMode="auto">
          <a:xfrm>
            <a:off x="876300" y="520566"/>
            <a:ext cx="1752600" cy="1600200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819400" y="1582157"/>
            <a:ext cx="5334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সঠিক</a:t>
            </a:r>
            <a:r>
              <a:rPr lang="en-US" sz="3200" b="1" dirty="0" smtClean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উত্তরের</a:t>
            </a:r>
            <a:r>
              <a:rPr lang="en-US" sz="3200" b="1" dirty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পাশে</a:t>
            </a:r>
            <a:r>
              <a:rPr lang="en-US" sz="3200" b="1" dirty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টিক</a:t>
            </a:r>
            <a:r>
              <a:rPr lang="en-US" sz="3200" b="1" dirty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চিহ্ন</a:t>
            </a:r>
            <a:r>
              <a:rPr lang="en-US" sz="3200" b="1" dirty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solidFill>
                  <a:srgbClr val="7030A0"/>
                </a:solidFill>
                <a:latin typeface="Nikosh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1290" y="2819400"/>
            <a:ext cx="7273491" cy="35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কবে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স্বাধীনতা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ঘোষণা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করা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?</a:t>
            </a:r>
          </a:p>
          <a:p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ক) ৭ই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মার্চ</a:t>
            </a:r>
            <a:endParaRPr lang="en-US" sz="32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খ) ২৫শে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মার্চ</a:t>
            </a:r>
            <a:endParaRPr lang="en-US" sz="32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গ) ২৬শে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মার্চ</a:t>
            </a:r>
            <a:endParaRPr lang="en-US" sz="32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ঘ) ১৬ই </a:t>
            </a:r>
            <a:r>
              <a:rPr lang="en-US" sz="32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ডিসেম্বর</a:t>
            </a:r>
            <a:endParaRPr lang="en-US" sz="32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6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3" name="Rectangle 2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1447800" y="2590800"/>
            <a:ext cx="6606209" cy="312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বাংলাদেশ</a:t>
            </a:r>
            <a:r>
              <a:rPr lang="en-US" sz="3600" b="1" dirty="0" smtClean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কখন</a:t>
            </a:r>
            <a:r>
              <a:rPr lang="en-US" sz="3600" b="1" dirty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স্বাধীনতা</a:t>
            </a:r>
            <a:r>
              <a:rPr lang="en-US" sz="3600" b="1" dirty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অর্জন</a:t>
            </a:r>
            <a:r>
              <a:rPr lang="en-US" sz="3600" b="1" dirty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?</a:t>
            </a:r>
            <a:r>
              <a:rPr lang="en-US" sz="3600" b="1" dirty="0">
                <a:solidFill>
                  <a:srgbClr val="1C23A6"/>
                </a:solidFill>
                <a:latin typeface="Nikosh"/>
              </a:rPr>
              <a:t> </a:t>
            </a:r>
            <a:endParaRPr lang="en-US" sz="3600" b="1" dirty="0" smtClean="0">
              <a:solidFill>
                <a:srgbClr val="1C23A6"/>
              </a:solidFill>
              <a:latin typeface="Nikosh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3600" b="1" dirty="0" smtClean="0">
                <a:solidFill>
                  <a:schemeClr val="tx1"/>
                </a:solidFill>
                <a:latin typeface="Nikosh"/>
              </a:rPr>
              <a:t>১৯৭৫ </a:t>
            </a:r>
            <a:r>
              <a:rPr lang="en-US" sz="3600" b="1" dirty="0" err="1">
                <a:solidFill>
                  <a:schemeClr val="tx1"/>
                </a:solidFill>
                <a:latin typeface="Nikosh"/>
              </a:rPr>
              <a:t>সালে</a:t>
            </a:r>
            <a:r>
              <a:rPr lang="en-US" sz="3600" b="1" dirty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/>
              </a:rPr>
              <a:t>কী</a:t>
            </a:r>
            <a:r>
              <a:rPr lang="en-US" sz="3600" b="1" dirty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/>
              </a:rPr>
              <a:t>হয়েছিল</a:t>
            </a:r>
            <a:r>
              <a:rPr lang="en-US" sz="3600" b="1" dirty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/>
              </a:rPr>
              <a:t>তা</a:t>
            </a:r>
            <a:r>
              <a:rPr lang="en-US" sz="3600" b="1" dirty="0">
                <a:solidFill>
                  <a:schemeClr val="tx1"/>
                </a:solidFill>
                <a:latin typeface="Nikosh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/>
              </a:rPr>
              <a:t>লেখ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</a:rPr>
              <a:t>।</a:t>
            </a:r>
            <a:endParaRPr lang="en-US" sz="3600" b="1" dirty="0">
              <a:solidFill>
                <a:schemeClr val="tx1"/>
              </a:solidFill>
              <a:latin typeface="Nikos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1205132"/>
            <a:ext cx="366382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atin typeface="Nikosh"/>
              </a:rPr>
              <a:t>জোড়ায়</a:t>
            </a:r>
            <a:r>
              <a:rPr lang="en-US" sz="4000" b="1" dirty="0" smtClean="0">
                <a:latin typeface="Nikosh"/>
              </a:rPr>
              <a:t> </a:t>
            </a:r>
            <a:r>
              <a:rPr lang="en-US" sz="4000" b="1" dirty="0" err="1" smtClean="0">
                <a:latin typeface="Nikosh"/>
              </a:rPr>
              <a:t>কাজ</a:t>
            </a:r>
            <a:endParaRPr lang="en-US" sz="4000" b="1" dirty="0">
              <a:latin typeface="Nikosh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1" t="2000" r="13685"/>
          <a:stretch/>
        </p:blipFill>
        <p:spPr>
          <a:xfrm rot="5400000">
            <a:off x="1645379" y="652363"/>
            <a:ext cx="1418266" cy="1813425"/>
          </a:xfrm>
          <a:prstGeom prst="ellipse">
            <a:avLst/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184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12164" y="609600"/>
            <a:ext cx="3352800" cy="646331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Nikosh"/>
                <a:cs typeface="NikoshBAN" pitchFamily="2" charset="0"/>
              </a:rPr>
              <a:t>জোড়ায়</a:t>
            </a:r>
            <a:r>
              <a:rPr lang="en-US" sz="3600" b="1" dirty="0">
                <a:latin typeface="Nikosh"/>
                <a:cs typeface="NikoshBAN" pitchFamily="2" charset="0"/>
              </a:rPr>
              <a:t> </a:t>
            </a:r>
            <a:r>
              <a:rPr lang="en-US" sz="3600" b="1" dirty="0" err="1">
                <a:latin typeface="Nikosh"/>
                <a:cs typeface="NikoshBAN" pitchFamily="2" charset="0"/>
              </a:rPr>
              <a:t>কাজ</a:t>
            </a:r>
            <a:r>
              <a:rPr lang="en-US" sz="3600" b="1" dirty="0">
                <a:latin typeface="Nikosh"/>
                <a:cs typeface="NikoshBAN" pitchFamily="2" charset="0"/>
              </a:rPr>
              <a:t> </a:t>
            </a:r>
            <a:endParaRPr lang="en-US" sz="3600" b="1" dirty="0">
              <a:latin typeface="Nikosh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3791" y="1447800"/>
            <a:ext cx="7292009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5" name="Rectangle 4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6743556"/>
              </p:ext>
            </p:extLst>
          </p:nvPr>
        </p:nvGraphicFramePr>
        <p:xfrm>
          <a:off x="1447800" y="2743200"/>
          <a:ext cx="6705600" cy="344388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25682"/>
                <a:gridCol w="4579918"/>
              </a:tblGrid>
              <a:tr h="716101">
                <a:tc>
                  <a:txBody>
                    <a:bodyPr/>
                    <a:lstStyle/>
                    <a:p>
                      <a:r>
                        <a:rPr lang="en-US" sz="20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৭ই </a:t>
                      </a:r>
                      <a:r>
                        <a:rPr lang="en-US" sz="20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</a:t>
                      </a:r>
                      <a:r>
                        <a:rPr lang="as-IN" sz="2000" b="1" dirty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b="1" dirty="0" err="1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্চ</a:t>
                      </a:r>
                      <a:endParaRPr lang="en-US" sz="20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মুজিবুর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রেসকোর্স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ময়দানে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ভাষণ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দেন</a:t>
                      </a:r>
                      <a:endParaRPr lang="en-US" sz="2000" b="1" dirty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922199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পাকিস্থানিরা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নিরীহ</a:t>
                      </a:r>
                      <a:r>
                        <a:rPr lang="en-US" sz="20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বাঙালির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আক্রমণ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92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</a:t>
                      </a:r>
                      <a:endParaRPr lang="en-US" sz="2000" b="1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মুজিবুর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রহমান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স্বাধীনতার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ঘোষণা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করেন</a:t>
                      </a:r>
                      <a:r>
                        <a:rPr lang="en-US" sz="20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</a:tr>
              <a:tr h="716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r>
                        <a:rPr lang="en-US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 </a:t>
                      </a:r>
                      <a:r>
                        <a:rPr lang="en-US" sz="2000" b="1" dirty="0" err="1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ডিসেম্ব</a:t>
                      </a:r>
                      <a:r>
                        <a:rPr lang="as-IN" sz="2000" b="1" dirty="0" smtClean="0">
                          <a:effectLst/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endParaRPr lang="en-US" sz="2000" b="1" dirty="0" smtClean="0">
                        <a:effectLst/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বাংলাদেশ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স্বাধীন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হয়</a:t>
                      </a:r>
                      <a:r>
                        <a:rPr lang="en-US" sz="2000" b="1" baseline="0" dirty="0" smtClean="0"/>
                        <a:t>।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88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0" y="838200"/>
            <a:ext cx="4082144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1C23A6"/>
                </a:solidFill>
                <a:latin typeface="Nikosh"/>
              </a:rPr>
              <a:t>দলীয়</a:t>
            </a:r>
            <a:r>
              <a:rPr lang="en-US" sz="3600" b="1" dirty="0" smtClean="0">
                <a:solidFill>
                  <a:srgbClr val="1C23A6"/>
                </a:solidFill>
                <a:latin typeface="Nikosh"/>
              </a:rPr>
              <a:t> </a:t>
            </a:r>
            <a:r>
              <a:rPr lang="en-US" sz="3600" b="1" dirty="0" err="1" smtClean="0">
                <a:solidFill>
                  <a:srgbClr val="1C23A6"/>
                </a:solidFill>
                <a:latin typeface="Nikosh"/>
              </a:rPr>
              <a:t>কাজ</a:t>
            </a:r>
            <a:endParaRPr lang="en-US" sz="3600" b="1" dirty="0">
              <a:solidFill>
                <a:srgbClr val="1C23A6"/>
              </a:solidFill>
              <a:latin typeface="Nikosh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6" name="Rectangle 5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183907" y="2362200"/>
            <a:ext cx="68580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অ্যালবাম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1371599"/>
            <a:ext cx="3407819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F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"/>
                <a:cs typeface="NikoshBAN" panose="02000000000000000000" pitchFamily="2" charset="0"/>
              </a:rPr>
              <a:t>সংযোগ</a:t>
            </a:r>
            <a:endParaRPr lang="en-US" sz="3600" b="1" dirty="0">
              <a:latin typeface="Nikosh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7671" y="2872649"/>
            <a:ext cx="3745276" cy="22655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200" b="1" dirty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তোমরা বইয়ের </a:t>
            </a:r>
            <a:r>
              <a:rPr lang="en-US" sz="3200" b="1" dirty="0" smtClean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৬০ </a:t>
            </a:r>
            <a:r>
              <a:rPr lang="bn-BD" sz="3200" b="1" dirty="0" smtClean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নংপৃষ্ঠা </a:t>
            </a:r>
            <a:r>
              <a:rPr lang="bn-BD" sz="3200" b="1" dirty="0">
                <a:solidFill>
                  <a:srgbClr val="1C23A6"/>
                </a:solidFill>
                <a:latin typeface="Nikosh"/>
                <a:cs typeface="NikoshBAN" panose="02000000000000000000" pitchFamily="2" charset="0"/>
              </a:rPr>
              <a:t>খোল এবং নীরবে পড়</a:t>
            </a:r>
            <a:endParaRPr lang="en-US" sz="3200" b="1" dirty="0">
              <a:solidFill>
                <a:srgbClr val="1C23A6"/>
              </a:solidFill>
              <a:latin typeface="Nikosh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0" name="Rectangle 9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3D9C788-2C99-4E13-B514-C1421E844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6400"/>
            <a:ext cx="2377768" cy="3425382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6567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50159A6-8377-4440-8F45-0E5997C0B47D}"/>
              </a:ext>
            </a:extLst>
          </p:cNvPr>
          <p:cNvSpPr/>
          <p:nvPr/>
        </p:nvSpPr>
        <p:spPr>
          <a:xfrm>
            <a:off x="3086099" y="685800"/>
            <a:ext cx="2971800" cy="7917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E3B2FB9-70D1-4EED-911F-7B1A046B4820}"/>
              </a:ext>
            </a:extLst>
          </p:cNvPr>
          <p:cNvSpPr/>
          <p:nvPr/>
        </p:nvSpPr>
        <p:spPr>
          <a:xfrm>
            <a:off x="914400" y="3276600"/>
            <a:ext cx="7679643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মুক্তিযুদ্ধের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সময়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বন্দি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ছিলেন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450BD08-98ED-44A8-99CC-4DAC653B0970}"/>
              </a:ext>
            </a:extLst>
          </p:cNvPr>
          <p:cNvSpPr/>
          <p:nvPr/>
        </p:nvSpPr>
        <p:spPr>
          <a:xfrm>
            <a:off x="1361660" y="1905000"/>
            <a:ext cx="6665833" cy="115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মুক্তিযুদ্ধ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কত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মাস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ধরে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স্থায়ী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হয়েছিল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18D553-FF5B-49BC-A860-6A7A37B35A1C}"/>
              </a:ext>
            </a:extLst>
          </p:cNvPr>
          <p:cNvSpPr/>
          <p:nvPr/>
        </p:nvSpPr>
        <p:spPr>
          <a:xfrm>
            <a:off x="854756" y="4648200"/>
            <a:ext cx="7679643" cy="12627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itchFamily="2" charset="2"/>
              <a:buChar char="q"/>
            </a:pP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তারিখে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দেশে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আসেন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1" name="Rectangle 10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74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68C48AB-19BA-4980-ADBE-BF4A065F91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b="10997"/>
          <a:stretch/>
        </p:blipFill>
        <p:spPr>
          <a:xfrm>
            <a:off x="6096000" y="861874"/>
            <a:ext cx="1915802" cy="1574971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croll: Horizontal 8">
            <a:extLst>
              <a:ext uri="{FF2B5EF4-FFF2-40B4-BE49-F238E27FC236}">
                <a16:creationId xmlns="" xmlns:a16="http://schemas.microsoft.com/office/drawing/2014/main" id="{178E517A-7646-46C2-B220-830EC8B2AF48}"/>
              </a:ext>
            </a:extLst>
          </p:cNvPr>
          <p:cNvSpPr/>
          <p:nvPr/>
        </p:nvSpPr>
        <p:spPr>
          <a:xfrm>
            <a:off x="1921042" y="1012720"/>
            <a:ext cx="3429000" cy="127328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0" name="Rectangle 9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762000" y="2895600"/>
            <a:ext cx="7613780" cy="2286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1C2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বঙ্গবন্ধুকে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জাতির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পিতা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বলি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সে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সম্পর্কে</a:t>
            </a:r>
            <a:endParaRPr lang="en-US" sz="3600" b="1" dirty="0">
              <a:solidFill>
                <a:schemeClr val="tx1"/>
              </a:solidFill>
              <a:latin typeface="Nikosh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চারটি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লিখে </a:t>
            </a:r>
            <a:r>
              <a:rPr lang="bn-IN" sz="36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আনবে।</a:t>
            </a:r>
            <a:endParaRPr lang="en-US" sz="3600" b="1" dirty="0">
              <a:solidFill>
                <a:schemeClr val="tx1"/>
              </a:solidFill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18824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66906" y="1982431"/>
            <a:ext cx="2631658" cy="2678602"/>
            <a:chOff x="1874437" y="1745932"/>
            <a:chExt cx="2822332" cy="2995314"/>
          </a:xfrm>
        </p:grpSpPr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B4E64306-6D13-452F-B365-DD588C9365AE}"/>
                </a:ext>
              </a:extLst>
            </p:cNvPr>
            <p:cNvSpPr/>
            <p:nvPr/>
          </p:nvSpPr>
          <p:spPr>
            <a:xfrm>
              <a:off x="2134195" y="2085471"/>
              <a:ext cx="2302817" cy="2385795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" name="Circle: Hollow 9">
              <a:extLst>
                <a:ext uri="{FF2B5EF4-FFF2-40B4-BE49-F238E27FC236}">
                  <a16:creationId xmlns="" xmlns:a16="http://schemas.microsoft.com/office/drawing/2014/main" id="{4C7A5CD9-C83B-4C4D-8A57-082558D05682}"/>
                </a:ext>
              </a:extLst>
            </p:cNvPr>
            <p:cNvSpPr/>
            <p:nvPr/>
          </p:nvSpPr>
          <p:spPr>
            <a:xfrm>
              <a:off x="1874437" y="1745932"/>
              <a:ext cx="2822332" cy="2995314"/>
            </a:xfrm>
            <a:prstGeom prst="donut">
              <a:avLst>
                <a:gd name="adj" fmla="val 9049"/>
              </a:avLst>
            </a:prstGeom>
            <a:gradFill>
              <a:gsLst>
                <a:gs pos="17000">
                  <a:srgbClr val="C00000"/>
                </a:gs>
                <a:gs pos="3000">
                  <a:schemeClr val="accent1">
                    <a:lumMod val="60000"/>
                    <a:lumOff val="40000"/>
                  </a:schemeClr>
                </a:gs>
                <a:gs pos="66368">
                  <a:srgbClr val="002060"/>
                </a:gs>
                <a:gs pos="54000">
                  <a:srgbClr val="00B050"/>
                </a:gs>
                <a:gs pos="40710">
                  <a:srgbClr val="FFC000"/>
                </a:gs>
                <a:gs pos="30000">
                  <a:srgbClr val="FF0000"/>
                </a:gs>
                <a:gs pos="89374">
                  <a:schemeClr val="accent4"/>
                </a:gs>
                <a:gs pos="79000">
                  <a:srgbClr val="7030A0"/>
                </a:gs>
                <a:gs pos="100000">
                  <a:srgbClr val="FFFF00"/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Horizontal Scroll 9"/>
          <p:cNvSpPr/>
          <p:nvPr/>
        </p:nvSpPr>
        <p:spPr>
          <a:xfrm>
            <a:off x="1824404" y="526983"/>
            <a:ext cx="4290646" cy="115179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36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3" name="Rectangle 12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Scroll 1"/>
          <p:cNvSpPr/>
          <p:nvPr/>
        </p:nvSpPr>
        <p:spPr>
          <a:xfrm>
            <a:off x="3821723" y="1965649"/>
            <a:ext cx="4586654" cy="40386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কামরুন</a:t>
            </a:r>
            <a:r>
              <a:rPr lang="en-US" sz="3600" b="1" dirty="0" smtClean="0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নাহার</a:t>
            </a:r>
            <a:endParaRPr lang="en-US" sz="3600" b="1" dirty="0" smtClean="0">
              <a:solidFill>
                <a:srgbClr val="1C23A6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 smtClean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b="1" dirty="0" smtClean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200" b="1" dirty="0">
              <a:solidFill>
                <a:srgbClr val="4C0C1B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পাইথল</a:t>
            </a:r>
            <a:r>
              <a:rPr lang="en-US" sz="3200" b="1" dirty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3200" b="1" dirty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3200" b="1" dirty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3200" b="1" dirty="0">
              <a:solidFill>
                <a:srgbClr val="4C0C1B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গফরগাঁও</a:t>
            </a:r>
            <a:r>
              <a:rPr lang="en-US" sz="3200" b="1" dirty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200" b="1" dirty="0" err="1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3200" b="1" dirty="0" smtClean="0">
                <a:solidFill>
                  <a:srgbClr val="4C0C1B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200" b="1" dirty="0">
              <a:solidFill>
                <a:srgbClr val="4C0C1B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83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0" name="Rectangle 9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Scroll 1"/>
          <p:cNvSpPr/>
          <p:nvPr/>
        </p:nvSpPr>
        <p:spPr>
          <a:xfrm>
            <a:off x="4876800" y="1828800"/>
            <a:ext cx="3276600" cy="3153042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>
                  <a:solidFill>
                    <a:srgbClr val="C00000"/>
                  </a:solidFill>
                </a:ln>
                <a:solidFill>
                  <a:srgbClr val="1C23A6"/>
                </a:solidFill>
                <a:latin typeface="Nikosh"/>
              </a:rPr>
              <a:t>সবাইকে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1C23A6"/>
                </a:solidFill>
                <a:latin typeface="Nikosh"/>
              </a:rPr>
              <a:t> </a:t>
            </a:r>
            <a:r>
              <a:rPr lang="en-US" sz="4000" b="1" dirty="0" err="1">
                <a:ln>
                  <a:solidFill>
                    <a:srgbClr val="C00000"/>
                  </a:solidFill>
                </a:ln>
                <a:solidFill>
                  <a:srgbClr val="1C23A6"/>
                </a:solidFill>
                <a:latin typeface="Nikosh"/>
              </a:rPr>
              <a:t>ধন্যবাদ</a:t>
            </a:r>
            <a:r>
              <a:rPr lang="en-US" sz="4000" b="1" dirty="0">
                <a:ln>
                  <a:solidFill>
                    <a:srgbClr val="C00000"/>
                  </a:solidFill>
                </a:ln>
                <a:solidFill>
                  <a:srgbClr val="1C23A6"/>
                </a:solidFill>
                <a:latin typeface="Nikosh"/>
              </a:rPr>
              <a:t>।</a:t>
            </a:r>
          </a:p>
        </p:txBody>
      </p:sp>
      <p:pic>
        <p:nvPicPr>
          <p:cNvPr id="7" name="Picture 2" descr="ফুল GIF - PHONEKY এ ডাউনলোড এবং ভাগ করুন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18" y="1502054"/>
            <a:ext cx="2607434" cy="3476580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21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7" b="2428"/>
          <a:stretch/>
        </p:blipFill>
        <p:spPr>
          <a:xfrm>
            <a:off x="1029478" y="2254898"/>
            <a:ext cx="2551922" cy="346010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Horizontal Scroll 7"/>
          <p:cNvSpPr/>
          <p:nvPr/>
        </p:nvSpPr>
        <p:spPr>
          <a:xfrm>
            <a:off x="2133600" y="609600"/>
            <a:ext cx="4290646" cy="1151792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1C23A6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3600" dirty="0">
              <a:solidFill>
                <a:srgbClr val="1C23A6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0" name="Rectangle 9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Scroll 1"/>
          <p:cNvSpPr/>
          <p:nvPr/>
        </p:nvSpPr>
        <p:spPr>
          <a:xfrm>
            <a:off x="4038600" y="1891498"/>
            <a:ext cx="4648200" cy="4313606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শ্রেণিঃ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তৃতীয়</a:t>
            </a:r>
            <a:endParaRPr lang="en-US" sz="24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বিষয়ঃ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bn-BD" sz="24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বাংলাদেশ ও বিশ্বপরিচয়</a:t>
            </a:r>
            <a:endParaRPr lang="en-US" sz="2400" b="1" dirty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অধ্যায়ঃ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দশ</a:t>
            </a:r>
            <a:endParaRPr lang="en-US" sz="2400" b="1" dirty="0" smtClean="0">
              <a:solidFill>
                <a:schemeClr val="tx1"/>
              </a:solidFill>
              <a:latin typeface="Nikosh"/>
              <a:cs typeface="Nikosh" panose="02000000000000000000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পাঠঃ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মুক্তিযুদ্ধ</a:t>
            </a:r>
            <a:endParaRPr lang="en-US" sz="2400" b="1" dirty="0" smtClean="0">
              <a:solidFill>
                <a:schemeClr val="tx1"/>
              </a:solidFill>
              <a:latin typeface="Nikosh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পাঠ্যাংশঃ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১৯৭১ </a:t>
            </a:r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সালের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……..</a:t>
            </a:r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করব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। </a:t>
            </a:r>
          </a:p>
          <a:p>
            <a:r>
              <a:rPr lang="en-US" sz="2400" b="1" dirty="0" err="1" smtClean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সময়ঃ</a:t>
            </a:r>
            <a:r>
              <a:rPr lang="en-US" sz="2400" b="1" dirty="0" smtClean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৩৫ </a:t>
            </a:r>
            <a:r>
              <a:rPr lang="en-US" sz="2400" b="1" dirty="0" err="1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মিনিট</a:t>
            </a:r>
            <a:r>
              <a:rPr lang="en-US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।</a:t>
            </a:r>
            <a:r>
              <a:rPr lang="bn-IN" sz="2400" b="1" dirty="0">
                <a:solidFill>
                  <a:schemeClr val="tx1"/>
                </a:solidFill>
                <a:latin typeface="Nikosh"/>
                <a:cs typeface="Nikosh" panose="02000000000000000000" pitchFamily="2" charset="0"/>
              </a:rPr>
              <a:t>	</a:t>
            </a:r>
            <a:endParaRPr lang="en-US" sz="2400" b="1" dirty="0">
              <a:solidFill>
                <a:schemeClr val="tx1"/>
              </a:solidFill>
              <a:latin typeface="Nikosh"/>
            </a:endParaRPr>
          </a:p>
        </p:txBody>
      </p:sp>
    </p:spTree>
    <p:extLst>
      <p:ext uri="{BB962C8B-B14F-4D97-AF65-F5344CB8AC3E}">
        <p14:creationId xmlns:p14="http://schemas.microsoft.com/office/powerpoint/2010/main" val="23143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rizontal Scroll 11"/>
          <p:cNvSpPr/>
          <p:nvPr/>
        </p:nvSpPr>
        <p:spPr>
          <a:xfrm>
            <a:off x="914400" y="762000"/>
            <a:ext cx="7315200" cy="1600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1C2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শিখবে</a:t>
            </a:r>
            <a:r>
              <a:rPr lang="en-US" sz="36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endParaRPr lang="en-US" sz="36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3" name="Rectangle 12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792020" y="2895600"/>
            <a:ext cx="7620000" cy="2895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১৪.১.১: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জাতির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পিতার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জীবনী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সংক্ষেপে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১৪.১.২: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স্বাধীনতা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অর্জনে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জাতির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পিতার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উল্লেখ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993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="" xmlns:a16="http://schemas.microsoft.com/office/drawing/2014/main" id="{2FEDCADE-A0ED-45DC-873B-AC9CB358363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3555" y="3245705"/>
            <a:ext cx="2172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="" xmlns:a16="http://schemas.microsoft.com/office/drawing/2014/main" id="{18DD4C4F-7E11-4D9E-BB54-A6B9FC689B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5955" y="3398105"/>
            <a:ext cx="2172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="" xmlns:a16="http://schemas.microsoft.com/office/drawing/2014/main" id="{0EB4F1F1-07F3-4136-B861-5FD8B0565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8355" y="3550505"/>
            <a:ext cx="2172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="" xmlns:a16="http://schemas.microsoft.com/office/drawing/2014/main" id="{F5B835E2-B990-4327-9395-948625814A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50755" y="3702905"/>
            <a:ext cx="2172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ডালিমের জাত: কী কী রয়েছে, বিভিন্ন ধরণের হিম-প্রতিরোধী, মিষ্টি - গৃহকর্ম -  2021">
            <a:extLst>
              <a:ext uri="{FF2B5EF4-FFF2-40B4-BE49-F238E27FC236}">
                <a16:creationId xmlns="" xmlns:a16="http://schemas.microsoft.com/office/drawing/2014/main" id="{DA2AD741-A243-4BC6-86E7-83AB923867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3155" y="3855305"/>
            <a:ext cx="217299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7392EF4-623F-4AED-B896-2AEB5E046E0A}"/>
              </a:ext>
            </a:extLst>
          </p:cNvPr>
          <p:cNvSpPr/>
          <p:nvPr/>
        </p:nvSpPr>
        <p:spPr>
          <a:xfrm>
            <a:off x="1213225" y="645853"/>
            <a:ext cx="6674433" cy="8019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কিছু</a:t>
            </a:r>
            <a:r>
              <a:rPr lang="en-US" sz="3600" b="1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36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8" name="Rectangle 17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2" descr="3 Ways to Walk With a Blind Person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3 Ways to Walk With a Blind Person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3 Ways to Walk With a Blind Person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3 Ways to Walk With a Blind Person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3 Ways to Walk With a Blind Person - wikiHo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34347" y="5304723"/>
            <a:ext cx="6075303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শেখ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মুজিবুর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"/>
              <a:cs typeface="NikoshBAN" pitchFamily="2" charset="0"/>
            </a:endParaRPr>
          </a:p>
        </p:txBody>
      </p:sp>
      <p:pic>
        <p:nvPicPr>
          <p:cNvPr id="4098" name="Picture 2" descr="ছবি ও ভাস্কর্যে বঙ্গবন্ধুকে খুঁজে পাওয়া যাবে ন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53" y="2650002"/>
            <a:ext cx="4282801" cy="241060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বঙ্গবন্ধুর ছবির কপিরাইট শুধু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r="22365"/>
          <a:stretch/>
        </p:blipFill>
        <p:spPr bwMode="auto">
          <a:xfrm>
            <a:off x="1524000" y="1905000"/>
            <a:ext cx="2255553" cy="2392877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2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4" name="Rectangle 3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বঙ্গবন্ধু শেখ মুজিবুর রহমান hd photo | বঙ্গবন্ধুর সেরা ছবি | বঙ্গবন্ধুর  দাড়ানো ছব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82331"/>
            <a:ext cx="3276600" cy="1845338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১৬ ডিসেম্বর ১৯৭১: কেমন ছিল ঢাক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59266"/>
            <a:ext cx="3581400" cy="208728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34347" y="5029200"/>
            <a:ext cx="6075303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বঙ্গবন্ধু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শেখ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মুজিবুর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solidFill>
                  <a:schemeClr val="tx1"/>
                </a:solidFill>
                <a:latin typeface="Nikosh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3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52599" y="617538"/>
            <a:ext cx="5638800" cy="14502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Nikosh"/>
                <a:cs typeface="NikoshBAN" pitchFamily="2" charset="0"/>
              </a:rPr>
              <a:t>     </a:t>
            </a:r>
            <a:r>
              <a:rPr lang="en-US" sz="3600" b="1" dirty="0" err="1" smtClean="0">
                <a:solidFill>
                  <a:srgbClr val="1C23A6"/>
                </a:solidFill>
                <a:latin typeface="Nikosh"/>
                <a:cs typeface="NikoshBAN" pitchFamily="2" charset="0"/>
              </a:rPr>
              <a:t>আজকের</a:t>
            </a:r>
            <a:r>
              <a:rPr lang="en-US" sz="3600" b="1" dirty="0" smtClean="0">
                <a:solidFill>
                  <a:srgbClr val="1C23A6"/>
                </a:solidFill>
                <a:latin typeface="Nikosh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1C23A6"/>
                </a:solidFill>
                <a:latin typeface="Nikosh"/>
                <a:cs typeface="NikoshBAN" pitchFamily="2" charset="0"/>
              </a:rPr>
              <a:t>পাঠঃ</a:t>
            </a:r>
            <a:endParaRPr lang="en-US" sz="3600" b="1" dirty="0" smtClean="0">
              <a:solidFill>
                <a:srgbClr val="1C23A6"/>
              </a:solidFill>
              <a:latin typeface="Nikosh"/>
              <a:cs typeface="NikoshBAN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endParaRPr lang="en-US" sz="3600" b="1" u="sng" dirty="0" smtClean="0">
              <a:solidFill>
                <a:schemeClr val="tx1"/>
              </a:solidFill>
              <a:latin typeface="Nikosh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10" name="Rectangle 9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2" descr="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বাংলাদেশ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2" descr="পানির চেয়ে ধানের দাম কম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পানির চেয়ে ধানের দাম কম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6" descr="বঙ্গবন্ধুর ছবি বিকৃতির অভিযোগ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90800"/>
            <a:ext cx="2812029" cy="210475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জাতির-পিতা-বঙ্গবন্ধু-শেখ-মুজিবুর-রহমান-এর-স্থির-চিত্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62" y="3448252"/>
            <a:ext cx="3686575" cy="221960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00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3" name="Rectangle 2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AutoShape 2" descr="জাতীয় পতাকা - বাংলাপিডিয়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জাতীয় পতাকা - বাংলাপিডিয়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6" descr="বাংলাদেশের মানচিত্র - জেলা অনুযায়ী Bangladesh Map - Click Info B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8" descr="বাংলাদেশের মানচিত্র - জেলা অনুযায়ী Bangladesh Map - Click Info BD"/>
          <p:cNvSpPr>
            <a:spLocks noChangeAspect="1" noChangeArrowheads="1"/>
          </p:cNvSpPr>
          <p:nvPr/>
        </p:nvSpPr>
        <p:spPr bwMode="auto">
          <a:xfrm>
            <a:off x="4203822" y="262778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0" descr="বাংলাদেশের মানচিত্র - জেলা অনুযায়ী Bangladesh Map - Click Info BD"/>
          <p:cNvSpPr>
            <a:spLocks noChangeAspect="1" noChangeArrowheads="1"/>
          </p:cNvSpPr>
          <p:nvPr/>
        </p:nvSpPr>
        <p:spPr bwMode="auto">
          <a:xfrm>
            <a:off x="3352801" y="213617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খাল খননে বদলে গেছে গ্রামের চিত্র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6" descr="খাল খননে বদলে গেছে গ্রামের চিত্র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খাল খননে বদলে গেছে গ্রামের চিত্র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0" descr="খাল খননে বদলে গেছে গ্রামের চিত্র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8" descr="HISTORY: BHUTTO, MUJIB AND THE GENERALS - Newspaper - DAW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12" y="1409034"/>
            <a:ext cx="2881976" cy="2188843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১৬ ডিসেম্বর ১৯৭১: বিজয়ের পর যেন লিলুয়া বাতাসে কোজাগরী পূর্ণিমার রাত –  চ্যানেল আই অনলাইন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6175"/>
            <a:ext cx="3048000" cy="2046832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617458"/>
              </p:ext>
            </p:extLst>
          </p:nvPr>
        </p:nvGraphicFramePr>
        <p:xfrm>
          <a:off x="1069975" y="4572000"/>
          <a:ext cx="7162800" cy="1386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70615"/>
                <a:gridCol w="4892185"/>
              </a:tblGrid>
              <a:tr h="138684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  <a:latin typeface="Nikosh"/>
                        </a:rPr>
                        <a:t>  ৭ই </a:t>
                      </a:r>
                      <a:r>
                        <a:rPr lang="en-US" sz="2800" dirty="0" err="1">
                          <a:effectLst/>
                          <a:latin typeface="Nikosh"/>
                        </a:rPr>
                        <a:t>মা</a:t>
                      </a:r>
                      <a:r>
                        <a:rPr lang="as-IN" sz="2800" dirty="0">
                          <a:effectLst/>
                          <a:latin typeface="Nikosh"/>
                        </a:rPr>
                        <a:t>র</a:t>
                      </a:r>
                      <a:r>
                        <a:rPr lang="en-US" sz="2800" dirty="0" err="1" smtClean="0">
                          <a:effectLst/>
                          <a:latin typeface="Nikosh"/>
                        </a:rPr>
                        <a:t>্চ</a:t>
                      </a:r>
                      <a:r>
                        <a:rPr lang="en-US" sz="2800" dirty="0" smtClean="0">
                          <a:effectLst/>
                          <a:latin typeface="Nikosh"/>
                        </a:rPr>
                        <a:t> ১৯৭১</a:t>
                      </a:r>
                      <a:endParaRPr lang="en-US" sz="2800" b="1" dirty="0">
                        <a:effectLst/>
                        <a:latin typeface="Nikosh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"/>
                        </a:rPr>
                        <a:t>বঙ্গবন্ধু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শেখ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মুজিবুর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রহমান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রেসকোর্স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ময়দানে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ভাষণ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দেন</a:t>
                      </a:r>
                      <a:r>
                        <a:rPr lang="en-US" sz="2800" dirty="0" smtClean="0">
                          <a:latin typeface="Nikosh"/>
                        </a:rPr>
                        <a:t>।</a:t>
                      </a:r>
                      <a:endParaRPr lang="en-US" sz="2800" b="1" dirty="0">
                        <a:effectLst/>
                        <a:latin typeface="Nikosh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60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225" y="152400"/>
            <a:ext cx="8785549" cy="6553200"/>
            <a:chOff x="179225" y="152400"/>
            <a:chExt cx="8785549" cy="6553200"/>
          </a:xfrm>
        </p:grpSpPr>
        <p:sp>
          <p:nvSpPr>
            <p:cNvPr id="5" name="Rectangle 4"/>
            <p:cNvSpPr/>
            <p:nvPr/>
          </p:nvSpPr>
          <p:spPr>
            <a:xfrm>
              <a:off x="179225" y="152400"/>
              <a:ext cx="8785549" cy="6553200"/>
            </a:xfrm>
            <a:prstGeom prst="rect">
              <a:avLst/>
            </a:prstGeom>
            <a:no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800" y="266700"/>
              <a:ext cx="8528180" cy="6324600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AutoShape 6" descr="শাকসবজির রান্নায় যে পুষ্টিগুণ থাকবে - দিকদর্শ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শাকসবজির রান্নায় যে পুষ্টিগুণ থাকবে - দিকদর্শ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শাকসবজির রান্নায় যে পুষ্টিগুণ থাকবে - দিকদর্শন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শাকসবজির রান্নায় যে পুষ্টিগুণ থাকবে - দিকদর্শন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কোন মসলার কী গুণ?"/>
          <p:cNvSpPr>
            <a:spLocks noChangeAspect="1" noChangeArrowheads="1"/>
          </p:cNvSpPr>
          <p:nvPr/>
        </p:nvSpPr>
        <p:spPr bwMode="auto">
          <a:xfrm>
            <a:off x="6705600" y="464037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কোন মসলার কী গুণ?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কোন মসলার কী গুণ?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22" descr="মসলার অজানা কিছু স্বাস্থ্য গুনাগুন - Shikshar Al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4" descr="মসলার অজানা কিছু স্বাস্থ্য গুনাগুন - Shikshar Al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6" descr="গরম মসলার বাজারে উত্তাপ নেই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8" descr="গরম মসলার বাজারে উত্তাপ নেই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" name="Picture 2" descr="আজ ২৫ মার্চ ভয়াল কালরাত গণহত্যা দিব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105400" y="2235895"/>
            <a:ext cx="2895600" cy="1737360"/>
          </a:xfrm>
          <a:prstGeom prst="rect">
            <a:avLst/>
          </a:prstGeom>
          <a:ln w="889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স্বাধীনতা যুদ্ধ ১৯৭১: বিবিসি ও অন্যান্য আন্তর্জাতিক গণমাধ্যমে কতটা এসেছিলো  বাংলাদেশের স্বাধীনতার ঘোষণা? - BBC News বাংল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379538"/>
            <a:ext cx="3044825" cy="1712714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84144"/>
              </p:ext>
            </p:extLst>
          </p:nvPr>
        </p:nvGraphicFramePr>
        <p:xfrm>
          <a:off x="1374775" y="4343400"/>
          <a:ext cx="6705600" cy="1798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25682"/>
                <a:gridCol w="4579918"/>
              </a:tblGrid>
              <a:tr h="922199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effectLst/>
                          <a:latin typeface="Nikosh"/>
                        </a:rPr>
                        <a:t>২</a:t>
                      </a:r>
                      <a:r>
                        <a:rPr lang="as-IN" sz="2800" dirty="0" smtClean="0">
                          <a:effectLst/>
                          <a:latin typeface="Nikosh"/>
                        </a:rPr>
                        <a:t>৫</a:t>
                      </a:r>
                      <a:r>
                        <a:rPr lang="en-US" sz="2800" dirty="0" smtClean="0">
                          <a:effectLst/>
                          <a:latin typeface="Nikosh"/>
                        </a:rPr>
                        <a:t>শ</a:t>
                      </a:r>
                      <a:r>
                        <a:rPr lang="as-IN" sz="2800" dirty="0" smtClean="0">
                          <a:effectLst/>
                          <a:latin typeface="Nikosh"/>
                        </a:rPr>
                        <a:t>ে</a:t>
                      </a:r>
                      <a:r>
                        <a:rPr lang="en-US" sz="2800" dirty="0" smtClean="0">
                          <a:effectLst/>
                          <a:latin typeface="Nikosh"/>
                        </a:rPr>
                        <a:t> </a:t>
                      </a:r>
                      <a:r>
                        <a:rPr lang="as-IN" sz="2800" dirty="0" smtClean="0">
                          <a:effectLst/>
                          <a:latin typeface="Nikosh"/>
                        </a:rPr>
                        <a:t>ম</a:t>
                      </a:r>
                      <a:r>
                        <a:rPr lang="en-US" sz="2800" dirty="0" smtClean="0">
                          <a:effectLst/>
                          <a:latin typeface="Nikosh"/>
                        </a:rPr>
                        <a:t>া</a:t>
                      </a:r>
                      <a:r>
                        <a:rPr lang="as-IN" sz="2800" dirty="0" smtClean="0">
                          <a:effectLst/>
                          <a:latin typeface="Nikosh"/>
                        </a:rPr>
                        <a:t>র</a:t>
                      </a:r>
                      <a:r>
                        <a:rPr lang="en-US" sz="2800" dirty="0" smtClean="0">
                          <a:effectLst/>
                          <a:latin typeface="Nikosh"/>
                        </a:rPr>
                        <a:t>্</a:t>
                      </a:r>
                      <a:r>
                        <a:rPr lang="as-IN" sz="2800" dirty="0" smtClean="0">
                          <a:effectLst/>
                          <a:latin typeface="Nikosh"/>
                        </a:rPr>
                        <a:t>চ</a:t>
                      </a:r>
                      <a:endParaRPr lang="en-US" sz="2800" dirty="0" smtClean="0">
                        <a:effectLst/>
                        <a:latin typeface="Nikosh"/>
                      </a:endParaRPr>
                    </a:p>
                    <a:p>
                      <a:r>
                        <a:rPr lang="en-US" sz="2800" dirty="0" smtClean="0">
                          <a:effectLst/>
                          <a:latin typeface="Nikosh"/>
                        </a:rPr>
                        <a:t>১৯৭১</a:t>
                      </a:r>
                      <a:endParaRPr lang="en-US" sz="2800" b="1" dirty="0">
                        <a:latin typeface="Nikosh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Nikosh"/>
                        </a:rPr>
                        <a:t>পাকিস্থানিরা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নিরীহ</a:t>
                      </a:r>
                      <a:r>
                        <a:rPr lang="en-US" sz="2800" baseline="0" dirty="0" smtClean="0">
                          <a:latin typeface="Nikosh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"/>
                        </a:rPr>
                        <a:t>বাঙালির</a:t>
                      </a:r>
                      <a:r>
                        <a:rPr lang="en-US" sz="2800" dirty="0" err="1" smtClean="0">
                          <a:latin typeface="Nikosh"/>
                        </a:rPr>
                        <a:t>উপর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আক্রমণ</a:t>
                      </a:r>
                      <a:r>
                        <a:rPr lang="en-US" sz="2800" dirty="0" smtClean="0">
                          <a:latin typeface="Nikosh"/>
                        </a:rPr>
                        <a:t> </a:t>
                      </a:r>
                      <a:r>
                        <a:rPr lang="en-US" sz="2800" dirty="0" err="1" smtClean="0">
                          <a:latin typeface="Nikosh"/>
                        </a:rPr>
                        <a:t>করে</a:t>
                      </a:r>
                      <a:r>
                        <a:rPr lang="en-US" sz="2800" dirty="0" smtClean="0">
                          <a:latin typeface="Nikosh"/>
                        </a:rPr>
                        <a:t>।</a:t>
                      </a:r>
                    </a:p>
                    <a:p>
                      <a:endParaRPr lang="en-US" sz="2800" b="1" dirty="0">
                        <a:latin typeface="Nikosh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4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2933</TotalTime>
  <Words>339</Words>
  <Application>Microsoft Office PowerPoint</Application>
  <PresentationFormat>On-screen Show (4:3)</PresentationFormat>
  <Paragraphs>68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ismail - [2010]</cp:lastModifiedBy>
  <cp:revision>1310</cp:revision>
  <dcterms:created xsi:type="dcterms:W3CDTF">2006-08-16T00:00:00Z</dcterms:created>
  <dcterms:modified xsi:type="dcterms:W3CDTF">2023-02-27T17:45:18Z</dcterms:modified>
</cp:coreProperties>
</file>