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94" r:id="rId2"/>
    <p:sldId id="295" r:id="rId3"/>
    <p:sldId id="291" r:id="rId4"/>
    <p:sldId id="261" r:id="rId5"/>
    <p:sldId id="314" r:id="rId6"/>
    <p:sldId id="317" r:id="rId7"/>
    <p:sldId id="320" r:id="rId8"/>
    <p:sldId id="319" r:id="rId9"/>
    <p:sldId id="318" r:id="rId10"/>
    <p:sldId id="332" r:id="rId11"/>
    <p:sldId id="321" r:id="rId12"/>
    <p:sldId id="299" r:id="rId13"/>
    <p:sldId id="334" r:id="rId14"/>
    <p:sldId id="329" r:id="rId15"/>
    <p:sldId id="330" r:id="rId16"/>
    <p:sldId id="316" r:id="rId17"/>
    <p:sldId id="324" r:id="rId18"/>
    <p:sldId id="333" r:id="rId19"/>
    <p:sldId id="339" r:id="rId20"/>
    <p:sldId id="337" r:id="rId21"/>
    <p:sldId id="310" r:id="rId22"/>
    <p:sldId id="311" r:id="rId23"/>
    <p:sldId id="340" r:id="rId24"/>
    <p:sldId id="32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C5C5C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6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2790" y="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3CB5EA-689C-4493-862A-CB671359A4A8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FA5E56-3963-4948-8A32-A1E30F5FB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272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5C4BEE-C851-419E-9E9E-42CD67D2F031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CA9B44-7516-453D-9018-3CF38CB6B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332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A9B44-7516-453D-9018-3CF38CB6B25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6728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A9B44-7516-453D-9018-3CF38CB6B25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8496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A9B44-7516-453D-9018-3CF38CB6B25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7850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A9B44-7516-453D-9018-3CF38CB6B25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9446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A9B44-7516-453D-9018-3CF38CB6B25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9896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A9B44-7516-453D-9018-3CF38CB6B25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627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A9B44-7516-453D-9018-3CF38CB6B25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0136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A9B44-7516-453D-9018-3CF38CB6B25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8051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A9B44-7516-453D-9018-3CF38CB6B25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0513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A9B44-7516-453D-9018-3CF38CB6B25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158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A9B44-7516-453D-9018-3CF38CB6B25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192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A9B44-7516-453D-9018-3CF38CB6B25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9004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A9B44-7516-453D-9018-3CF38CB6B25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1817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A9B44-7516-453D-9018-3CF38CB6B25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881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A9B44-7516-453D-9018-3CF38CB6B25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1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388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A9B44-7516-453D-9018-3CF38CB6B25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2540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৭,৮,৯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দেখানোর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লেখক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পরিচিতি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পড়তে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বলব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A9B44-7516-453D-9018-3CF38CB6B25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7933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EC974-DCCC-4281-95A1-AAA5147A425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6094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A9B44-7516-453D-9018-3CF38CB6B25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2381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E2E0A-7771-479D-A9DB-53E63D422D5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39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9C69D-C0EB-4F94-9C77-349D64743CD1}" type="datetime1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মিজানুর-গাইবান্ধা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EB5B-8BDE-45FD-8DFF-BD6EF7848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497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0656C-951E-4559-8322-CF5D7056183F}" type="datetime1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মিজানুর-গাইবান্ধা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EB5B-8BDE-45FD-8DFF-BD6EF7848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376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59039-A627-4835-A103-4637DC822692}" type="datetime1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মিজানুর-গাইবান্ধা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EB5B-8BDE-45FD-8DFF-BD6EF7848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7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F181D-C971-4836-A9D5-9700E1B9D2AD}" type="datetime1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মিজানুর-গাইবান্ধা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EB5B-8BDE-45FD-8DFF-BD6EF7848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37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9747D-5ED0-484C-B081-BA0D767665B3}" type="datetime1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মিজানুর-গাইবান্ধা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EB5B-8BDE-45FD-8DFF-BD6EF7848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0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EFE95-E2F1-42B6-B443-51FA0F697FA7}" type="datetime1">
              <a:rPr lang="en-US" smtClean="0"/>
              <a:t>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মিজানুর-গাইবান্ধা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EB5B-8BDE-45FD-8DFF-BD6EF7848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574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18DB1-D88D-46A0-832F-842DA4FC1733}" type="datetime1">
              <a:rPr lang="en-US" smtClean="0"/>
              <a:t>2/28/2023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মিজানুর-গাইবান্ধা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EB5B-8BDE-45FD-8DFF-BD6EF7848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793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8DA7B-6352-45A3-8EDE-6DAC210ADDA6}" type="datetime1">
              <a:rPr lang="en-US" smtClean="0"/>
              <a:t>2/28/2023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মিজানুর-গাইবান্ধা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EB5B-8BDE-45FD-8DFF-BD6EF7848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026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1CAE2-0819-40AE-9A0B-C033367F029E}" type="datetime1">
              <a:rPr lang="en-US" smtClean="0"/>
              <a:t>2/28/2023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মিজানুর-গাইবান্ধা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EB5B-8BDE-45FD-8DFF-BD6EF784840F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0" b="18199"/>
          <a:stretch/>
        </p:blipFill>
        <p:spPr>
          <a:xfrm>
            <a:off x="0" y="0"/>
            <a:ext cx="12192000" cy="6858000"/>
          </a:xfrm>
          <a:prstGeom prst="frame">
            <a:avLst>
              <a:gd name="adj1" fmla="val 1882"/>
            </a:avLst>
          </a:prstGeom>
        </p:spPr>
      </p:pic>
    </p:spTree>
    <p:extLst>
      <p:ext uri="{BB962C8B-B14F-4D97-AF65-F5344CB8AC3E}">
        <p14:creationId xmlns:p14="http://schemas.microsoft.com/office/powerpoint/2010/main" val="3364569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4A614-5E6A-4CCE-820D-180DDA079546}" type="datetime1">
              <a:rPr lang="en-US" smtClean="0"/>
              <a:t>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মিজানুর-গাইবান্ধা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EB5B-8BDE-45FD-8DFF-BD6EF7848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106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A7663-8700-4AF5-B4DB-9876090754C0}" type="datetime1">
              <a:rPr lang="en-US" smtClean="0"/>
              <a:t>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মিজানুর-গাইবান্ধা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EB5B-8BDE-45FD-8DFF-BD6EF7848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734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2A194-74A1-4854-BD3D-A948758BAB67}" type="datetime1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bn-BD" smtClean="0"/>
              <a:t>মিজানুর-গাইবান্ধা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9EB5B-8BDE-45FD-8DFF-BD6EF7848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839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2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audio" Target="../media/audio1.wav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audio" Target="../media/audio2.wav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GIF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00251"/>
            <a:ext cx="10515600" cy="6257498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  <a:softEdge rad="112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মিজানুর - গাইবান্ধা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88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91990" y="258139"/>
            <a:ext cx="5218610" cy="18620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92D05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11500" b="1" u="sng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11500" b="1" u="sng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1157" y="3197793"/>
            <a:ext cx="10366612" cy="1938992"/>
          </a:xfrm>
          <a:prstGeom prst="rect">
            <a:avLst/>
          </a:prstGeom>
          <a:gradFill>
            <a:gsLst>
              <a:gs pos="55000">
                <a:schemeClr val="accent2">
                  <a:lumMod val="40000"/>
                  <a:lumOff val="60000"/>
                </a:schemeClr>
              </a:gs>
              <a:gs pos="72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কবির জন্মস্থান ,জন্মসাল,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কর্মজীবন, পুরস্কার, কিশোরগ্রন্থ ও 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কাব্যগ্রন্থ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সমূহের নাম লিখ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72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2 1"/>
          <p:cNvSpPr/>
          <p:nvPr/>
        </p:nvSpPr>
        <p:spPr>
          <a:xfrm>
            <a:off x="4198121" y="2567181"/>
            <a:ext cx="3431814" cy="2212038"/>
          </a:xfrm>
          <a:prstGeom prst="irregularSeal2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হুমায়ুন আজাদ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04692" y="1205843"/>
            <a:ext cx="2018672" cy="1384995"/>
          </a:xfrm>
          <a:prstGeom prst="rect">
            <a:avLst/>
          </a:prstGeom>
          <a:solidFill>
            <a:srgbClr val="99FF6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8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১৯৪৭ সালে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03957" y="764794"/>
            <a:ext cx="3887458" cy="1384995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800" b="1" u="sng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জন্মস্থান 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মুন্সিগঞ্জ,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শ্রীনগর,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রাড়িখাল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33336" y="2507943"/>
            <a:ext cx="3999272" cy="2000548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400" b="1" u="sng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কর্মজীবন 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ঢাকা বিশ্ববিদ্যালয়ের বাংলা বিভাগের অধ্যাপক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40842" y="4668253"/>
            <a:ext cx="3223027" cy="187743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44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কিশোরদের গ্রন্থ </a:t>
            </a:r>
            <a:endParaRPr lang="en-US" sz="4400" b="1" u="sng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লালনীল দীপাবলি,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কত নদী সরোবর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71509" y="4779219"/>
            <a:ext cx="3195013" cy="1877437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4400" b="1" u="sng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কাব্যগ্রন্থ 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অলৌকিক ইস্টিমার, জ্বলো চিতাবাঘ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4147" y="2949925"/>
            <a:ext cx="2718541" cy="14465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800" b="1" u="sng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পুরস্কার 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 একাডেমী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3856" y="523711"/>
            <a:ext cx="4096360" cy="21544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54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 </a:t>
            </a:r>
            <a:endParaRPr lang="en-US" sz="5400" b="1" u="sng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২০০৪ সালের ১২ই আগস্ট  জার্মানির মিউনিখে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5910" y="4668253"/>
            <a:ext cx="2855016" cy="187743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খ্যাতি অর্জন 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ভাষা ও সাহিত্যের গবেষক হিসাবে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63617" y="160451"/>
            <a:ext cx="2829639" cy="923330"/>
          </a:xfrm>
          <a:prstGeom prst="rect">
            <a:avLst/>
          </a:prstGeom>
          <a:solidFill>
            <a:srgbClr val="00B0F0"/>
          </a:solidFill>
          <a:ln w="127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নাও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32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8133" y="2309969"/>
            <a:ext cx="11308792" cy="41549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just"/>
            <a:r>
              <a:rPr lang="bn-BD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কোথা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এসেছে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নেয়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বীজ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তেমনভাবে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নেয়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তরুর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নেয়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ভাষাও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তরুর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নেয়নি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কল্পিত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স্বর্গ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থেকেও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আসেনি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হাজার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ঠিক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83632" y="222542"/>
            <a:ext cx="4277794" cy="1446550"/>
          </a:xfrm>
          <a:prstGeom prst="rect">
            <a:avLst/>
          </a:prstGeom>
          <a:solidFill>
            <a:schemeClr val="accent4">
              <a:lumMod val="20000"/>
              <a:lumOff val="80000"/>
              <a:alpha val="57000"/>
            </a:schemeClr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8800" b="1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88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88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53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91" y="140677"/>
            <a:ext cx="11835618" cy="6477767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300046" y="1958723"/>
            <a:ext cx="4192575" cy="284167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1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সরবপাঠ</a:t>
            </a:r>
            <a:endParaRPr lang="en-US" sz="115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86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483055" y="1518159"/>
            <a:ext cx="2171009" cy="12192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0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তরু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118143" y="3104866"/>
            <a:ext cx="3173013" cy="12192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একশ বছর </a:t>
            </a:r>
            <a:endParaRPr lang="en-US" sz="6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074355" y="1375514"/>
            <a:ext cx="3089513" cy="12192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বৃক্ষ,গাছ </a:t>
            </a:r>
            <a:endParaRPr lang="en-US" sz="66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483055" y="3104866"/>
            <a:ext cx="2171009" cy="12192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শতাব্দী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473656" y="336490"/>
            <a:ext cx="7010400" cy="762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আজকের পাঠের নতুন শব্দার্থসমূহ শিখে নিই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483055" y="4953000"/>
            <a:ext cx="2171009" cy="12192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0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bn-IN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কন্যা </a:t>
            </a:r>
            <a:endParaRPr lang="en-US" sz="6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194343" y="4953000"/>
            <a:ext cx="3006013" cy="12192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মেয়ে </a:t>
            </a:r>
            <a:endParaRPr lang="en-US" sz="6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ferozhappy_1378303588_1-distan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15902" y="2956011"/>
            <a:ext cx="2963594" cy="17016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902" y="1200925"/>
            <a:ext cx="2976946" cy="1652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940" y="4795837"/>
            <a:ext cx="2925908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/>
        </p:nvSpPr>
        <p:spPr>
          <a:xfrm>
            <a:off x="5936772" y="159871"/>
            <a:ext cx="2837434" cy="685800"/>
          </a:xfrm>
          <a:prstGeom prst="verticalScroll">
            <a:avLst>
              <a:gd name="adj" fmla="val 24808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178050">
              <a:lnSpc>
                <a:spcPct val="90000"/>
              </a:lnSpc>
              <a:spcAft>
                <a:spcPct val="35000"/>
              </a:spcAft>
              <a:defRPr/>
            </a:pPr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</a:p>
        </p:txBody>
      </p:sp>
      <p:sp>
        <p:nvSpPr>
          <p:cNvPr id="5" name="Rectangle 4"/>
          <p:cNvSpPr/>
          <p:nvPr/>
        </p:nvSpPr>
        <p:spPr>
          <a:xfrm>
            <a:off x="1506415" y="5608923"/>
            <a:ext cx="9144000" cy="990600"/>
          </a:xfrm>
          <a:prstGeom prst="rect">
            <a:avLst/>
          </a:prstGeom>
          <a:solidFill>
            <a:schemeClr val="accent4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উপরের  ছবি ভালোভাবে দেখে  শব্দসমূহ দিয়ে তিনটি বাক্যের একটি অনুচ্ছেদ লেখ।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894002" y="2424343"/>
            <a:ext cx="1981200" cy="1143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7200" dirty="0">
                <a:latin typeface="NikoshBAN" pitchFamily="2" charset="0"/>
                <a:cs typeface="NikoshBAN" pitchFamily="2" charset="0"/>
              </a:rPr>
              <a:t>তরু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614001" y="3372907"/>
            <a:ext cx="1981200" cy="1219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শতাব্দী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334000" y="4419601"/>
            <a:ext cx="1981200" cy="1116543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bn-IN" sz="320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কন্যা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483" y="1698119"/>
            <a:ext cx="2837434" cy="18372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121" y="3725076"/>
            <a:ext cx="2925908" cy="1743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234" y="587238"/>
            <a:ext cx="3034538" cy="16846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7546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1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86" y="259363"/>
            <a:ext cx="5683012" cy="31605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895" y="273011"/>
            <a:ext cx="5790062" cy="31605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25" y="3592436"/>
            <a:ext cx="5607422" cy="30486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896" y="3592436"/>
            <a:ext cx="5790062" cy="304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754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1" y="306386"/>
            <a:ext cx="5630779" cy="61264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210" y="3785937"/>
            <a:ext cx="5165557" cy="26469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210" y="306386"/>
            <a:ext cx="5406189" cy="30653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8902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3035104" y="756853"/>
            <a:ext cx="6205672" cy="769441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4400" b="1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সংস্কৃত থেকে বাংলা শব্দের উৎপত্তি </a:t>
            </a:r>
            <a:endParaRPr lang="en-US" sz="4400" b="1" u="sng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865789" y="3068064"/>
            <a:ext cx="8544301" cy="2677656"/>
            <a:chOff x="1865789" y="3068064"/>
            <a:chExt cx="8544301" cy="2677656"/>
          </a:xfrm>
        </p:grpSpPr>
        <p:sp>
          <p:nvSpPr>
            <p:cNvPr id="5" name="Rectangle 4"/>
            <p:cNvSpPr/>
            <p:nvPr/>
          </p:nvSpPr>
          <p:spPr>
            <a:xfrm>
              <a:off x="1865789" y="3068064"/>
              <a:ext cx="8544301" cy="267765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715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bn-BD" sz="6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কর্ম </a:t>
              </a:r>
              <a:r>
                <a:rPr lang="en-US" sz="6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&gt;</a:t>
              </a:r>
              <a:r>
                <a:rPr lang="bn-BD" sz="6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কম্ম </a:t>
              </a:r>
              <a:r>
                <a:rPr lang="en-US" sz="6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&gt;</a:t>
              </a:r>
              <a:r>
                <a:rPr lang="bn-BD" sz="6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কাজ</a:t>
              </a:r>
            </a:p>
            <a:p>
              <a:pPr algn="ctr"/>
              <a:r>
                <a:rPr lang="bn-BD" sz="6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algn="ctr"/>
              <a:r>
                <a:rPr lang="bn-BD" sz="4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(সংস্কৃত)             ( বাংলা ) </a:t>
              </a:r>
              <a:endParaRPr lang="en-US" sz="4800" dirty="0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8011235" y="3892689"/>
              <a:ext cx="0" cy="1043387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4271748" y="3885199"/>
              <a:ext cx="0" cy="1043387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1865789" y="3109404"/>
            <a:ext cx="8544301" cy="2677656"/>
            <a:chOff x="1865789" y="3480376"/>
            <a:chExt cx="8544301" cy="2677656"/>
          </a:xfrm>
        </p:grpSpPr>
        <p:sp>
          <p:nvSpPr>
            <p:cNvPr id="9" name="Rectangle 8"/>
            <p:cNvSpPr/>
            <p:nvPr/>
          </p:nvSpPr>
          <p:spPr>
            <a:xfrm>
              <a:off x="1865789" y="3480376"/>
              <a:ext cx="8544301" cy="267765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715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bn-BD" sz="6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চর্মকার </a:t>
              </a:r>
              <a:r>
                <a:rPr lang="en-US" sz="6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&gt;</a:t>
              </a:r>
              <a:r>
                <a:rPr lang="bn-BD" sz="6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চম্মআর </a:t>
              </a:r>
              <a:r>
                <a:rPr lang="en-US" sz="6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&gt;</a:t>
              </a:r>
              <a:r>
                <a:rPr lang="bn-BD" sz="6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6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চামার</a:t>
              </a:r>
            </a:p>
            <a:p>
              <a:pPr algn="ctr"/>
              <a:r>
                <a:rPr lang="bn-BD" sz="6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algn="ctr"/>
              <a:r>
                <a:rPr lang="bn-BD" sz="4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(সংস্কৃত)                   ( বাংলা ) </a:t>
              </a:r>
              <a:endParaRPr lang="en-US" sz="4800" dirty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8488905" y="4297509"/>
              <a:ext cx="0" cy="1043387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3739485" y="4297510"/>
              <a:ext cx="0" cy="1043387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1865789" y="3068064"/>
            <a:ext cx="8544301" cy="2677656"/>
            <a:chOff x="2323865" y="2553861"/>
            <a:chExt cx="8544301" cy="2677656"/>
          </a:xfrm>
        </p:grpSpPr>
        <p:sp>
          <p:nvSpPr>
            <p:cNvPr id="14" name="Rectangle 13"/>
            <p:cNvSpPr/>
            <p:nvPr/>
          </p:nvSpPr>
          <p:spPr>
            <a:xfrm>
              <a:off x="2323865" y="2553861"/>
              <a:ext cx="8544301" cy="267765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715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bn-BD" sz="6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চক্র  </a:t>
              </a:r>
              <a:r>
                <a:rPr lang="en-US" sz="6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&gt;</a:t>
              </a:r>
              <a:r>
                <a:rPr lang="bn-BD" sz="6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চক্ক </a:t>
              </a:r>
              <a:r>
                <a:rPr lang="en-US" sz="6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&gt;</a:t>
              </a:r>
              <a:r>
                <a:rPr lang="bn-BD" sz="6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6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চাকা </a:t>
              </a:r>
            </a:p>
            <a:p>
              <a:pPr algn="ctr"/>
              <a:r>
                <a:rPr lang="bn-BD" sz="6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algn="ctr"/>
              <a:r>
                <a:rPr lang="bn-BD" sz="4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(সংস্কৃত)                ( বাংলা ) </a:t>
              </a:r>
              <a:endParaRPr lang="en-US" sz="4800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8674027" y="3385976"/>
              <a:ext cx="0" cy="1043387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4484164" y="3427316"/>
              <a:ext cx="0" cy="1043387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5127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3299208" y="322871"/>
            <a:ext cx="6110136" cy="769441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4400" b="1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প্রাকৃত থেকে বাংলা শব্দের উৎপত্তি </a:t>
            </a:r>
            <a:endParaRPr lang="en-US" sz="4400" b="1" u="sng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1961323" y="2070854"/>
            <a:ext cx="8544301" cy="2677656"/>
            <a:chOff x="1974973" y="2065833"/>
            <a:chExt cx="8544301" cy="2677656"/>
          </a:xfrm>
        </p:grpSpPr>
        <p:sp>
          <p:nvSpPr>
            <p:cNvPr id="3" name="Rectangle 2"/>
            <p:cNvSpPr/>
            <p:nvPr/>
          </p:nvSpPr>
          <p:spPr>
            <a:xfrm>
              <a:off x="1974973" y="2065833"/>
              <a:ext cx="8544301" cy="267765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715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6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 </a:t>
              </a:r>
              <a:r>
                <a:rPr lang="en-US" sz="60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চন্দ</a:t>
              </a:r>
              <a:r>
                <a:rPr lang="bn-BD" sz="6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       &gt;      </a:t>
              </a:r>
              <a:r>
                <a:rPr lang="en-US" sz="60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চাঁদ</a:t>
              </a:r>
              <a:endPara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bn-BD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4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 </a:t>
              </a:r>
              <a:r>
                <a:rPr lang="bn-BD" sz="4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(</a:t>
              </a:r>
              <a:r>
                <a:rPr lang="en-US" sz="48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প্রাকৃত</a:t>
              </a:r>
              <a:r>
                <a:rPr lang="bn-BD" sz="4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)            </a:t>
              </a:r>
              <a:r>
                <a:rPr lang="en-US" sz="4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lang="bn-BD" sz="4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4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( বাংলা ) </a:t>
              </a:r>
              <a:endParaRPr lang="en-US" sz="4800" dirty="0"/>
            </a:p>
          </p:txBody>
        </p:sp>
        <p:cxnSp>
          <p:nvCxnSpPr>
            <p:cNvPr id="4" name="Straight Arrow Connector 3"/>
            <p:cNvCxnSpPr/>
            <p:nvPr/>
          </p:nvCxnSpPr>
          <p:spPr>
            <a:xfrm>
              <a:off x="8748215" y="3100182"/>
              <a:ext cx="0" cy="1043387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>
              <a:off x="4326341" y="3100182"/>
              <a:ext cx="0" cy="1043387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8734568" y="3100182"/>
              <a:ext cx="0" cy="1043387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4312694" y="3100182"/>
              <a:ext cx="0" cy="1043387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1961324" y="2070854"/>
            <a:ext cx="8544301" cy="2677656"/>
            <a:chOff x="1838496" y="4039226"/>
            <a:chExt cx="8544301" cy="2677656"/>
          </a:xfrm>
        </p:grpSpPr>
        <p:sp>
          <p:nvSpPr>
            <p:cNvPr id="20" name="Rectangle 19"/>
            <p:cNvSpPr/>
            <p:nvPr/>
          </p:nvSpPr>
          <p:spPr>
            <a:xfrm>
              <a:off x="1838496" y="4039226"/>
              <a:ext cx="8544301" cy="267765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715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6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 </a:t>
              </a:r>
              <a:r>
                <a:rPr lang="bn-BD" sz="6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হত্থ  </a:t>
              </a:r>
              <a:r>
                <a:rPr lang="en-US" sz="6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       &gt;     </a:t>
              </a:r>
              <a:r>
                <a:rPr lang="bn-BD" sz="6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হাত </a:t>
              </a:r>
              <a:endPara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bn-BD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4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 </a:t>
              </a:r>
              <a:r>
                <a:rPr lang="bn-BD" sz="4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(</a:t>
              </a:r>
              <a:r>
                <a:rPr lang="en-US" sz="48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প্রাকৃত</a:t>
              </a:r>
              <a:r>
                <a:rPr lang="bn-BD" sz="4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)            </a:t>
              </a:r>
              <a:r>
                <a:rPr lang="en-US" sz="4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lang="bn-BD" sz="4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4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( বাংলা ) </a:t>
              </a:r>
              <a:endParaRPr lang="en-US" sz="4800" dirty="0"/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>
              <a:off x="8461612" y="4856361"/>
              <a:ext cx="0" cy="1043387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4107977" y="4856361"/>
              <a:ext cx="0" cy="1043387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1961324" y="2070854"/>
            <a:ext cx="8544301" cy="2677656"/>
            <a:chOff x="1961324" y="2065833"/>
            <a:chExt cx="8544301" cy="2677656"/>
          </a:xfrm>
        </p:grpSpPr>
        <p:sp>
          <p:nvSpPr>
            <p:cNvPr id="32" name="Rectangle 31"/>
            <p:cNvSpPr/>
            <p:nvPr/>
          </p:nvSpPr>
          <p:spPr>
            <a:xfrm>
              <a:off x="1961324" y="2065833"/>
              <a:ext cx="8544301" cy="267765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715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6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 </a:t>
              </a:r>
              <a:r>
                <a:rPr lang="bn-BD" sz="6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চক্র   </a:t>
              </a:r>
              <a:r>
                <a:rPr lang="en-US" sz="6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       &gt;   </a:t>
              </a:r>
              <a:r>
                <a:rPr lang="bn-BD" sz="6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চাকা</a:t>
              </a:r>
              <a:endPara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bn-BD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4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 </a:t>
              </a:r>
              <a:r>
                <a:rPr lang="bn-BD" sz="4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(</a:t>
              </a:r>
              <a:r>
                <a:rPr lang="en-US" sz="48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প্রাকৃত</a:t>
              </a:r>
              <a:r>
                <a:rPr lang="bn-BD" sz="4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)            </a:t>
              </a:r>
              <a:r>
                <a:rPr lang="en-US" sz="4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lang="bn-BD" sz="4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4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( বাংলা ) </a:t>
              </a:r>
              <a:endParaRPr lang="en-US" sz="4800" dirty="0"/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>
              <a:off x="8611735" y="2882968"/>
              <a:ext cx="0" cy="1043387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4258100" y="2882968"/>
              <a:ext cx="0" cy="1043387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3668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A7AC2-10A6-4A96-812B-A297C9C45F0E}" type="slidenum">
              <a:rPr lang="en-US" smtClean="0"/>
              <a:t>2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464695" y="535568"/>
            <a:ext cx="10657718" cy="5832896"/>
            <a:chOff x="634808" y="535568"/>
            <a:chExt cx="10135937" cy="5832896"/>
          </a:xfrm>
        </p:grpSpPr>
        <p:sp>
          <p:nvSpPr>
            <p:cNvPr id="8" name="Rectangle 7"/>
            <p:cNvSpPr/>
            <p:nvPr/>
          </p:nvSpPr>
          <p:spPr>
            <a:xfrm>
              <a:off x="634808" y="3567697"/>
              <a:ext cx="5208858" cy="28007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44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মামুনুর</a:t>
              </a:r>
              <a:r>
                <a:rPr lang="en-US" sz="44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রশিদ</a:t>
              </a:r>
              <a:r>
                <a:rPr lang="en-US" sz="44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lvl="0"/>
              <a:r>
                <a:rPr lang="en-US" sz="44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সহকারী</a:t>
              </a:r>
              <a:r>
                <a:rPr lang="en-US" sz="44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endPara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lvl="0"/>
              <a:r>
                <a:rPr lang="en-US" sz="44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তুলসীপুর</a:t>
              </a:r>
              <a:r>
                <a:rPr lang="en-US" sz="44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44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বিদ্যালয়</a:t>
              </a:r>
              <a:endPara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lvl="0"/>
              <a:r>
                <a:rPr lang="en-US" sz="44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সদর,জামালপুর</a:t>
              </a:r>
              <a:r>
                <a:rPr lang="en-US" sz="44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7699131" y="3801805"/>
              <a:ext cx="3071614" cy="20621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bn-IN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বিষয়</a:t>
              </a:r>
              <a:r>
                <a:rPr lang="bn-BD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:</a:t>
              </a:r>
              <a:r>
                <a:rPr lang="bn-IN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বাংলা ১ম পত্র </a:t>
              </a:r>
              <a:endParaRPr lang="bn-IN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lvl="0"/>
              <a:r>
                <a:rPr lang="bn-IN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 (১ম </a:t>
              </a:r>
              <a:r>
                <a:rPr lang="bn-BD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অংশ</a:t>
              </a:r>
              <a:r>
                <a:rPr lang="bn-IN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) </a:t>
              </a:r>
              <a:endPara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lvl="0"/>
              <a:r>
                <a:rPr lang="bn-IN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শ্রেণি</a:t>
              </a:r>
              <a:r>
                <a:rPr lang="bn-BD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: </a:t>
              </a:r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৮ম </a:t>
              </a:r>
              <a:r>
                <a:rPr lang="bn-BD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lvl="0"/>
              <a:r>
                <a:rPr lang="bn-IN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সময়</a:t>
              </a:r>
              <a:r>
                <a:rPr lang="bn-BD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:</a:t>
              </a:r>
              <a:r>
                <a:rPr lang="bn-IN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৫০ মিনিট </a:t>
              </a:r>
              <a:r>
                <a:rPr lang="bn-BD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Down Ribbon 5"/>
            <p:cNvSpPr/>
            <p:nvPr/>
          </p:nvSpPr>
          <p:spPr>
            <a:xfrm>
              <a:off x="3888804" y="535568"/>
              <a:ext cx="4109593" cy="825809"/>
            </a:xfrm>
            <a:prstGeom prst="ribbon">
              <a:avLst>
                <a:gd name="adj1" fmla="val 12709"/>
                <a:gd name="adj2" fmla="val 4844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u="sng" dirty="0" err="1" smtClean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r>
                <a:rPr lang="en-US" sz="5400" b="1" u="sng" dirty="0" smtClean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5400" b="1" u="sng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1098799" y="513796"/>
            <a:ext cx="309411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4400" b="1" u="sng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r>
              <a:rPr lang="bn-IN" sz="4400" b="1" u="sng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4400" b="1" u="sng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236761" y="535568"/>
            <a:ext cx="26003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400" b="1" u="sng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sz="4400" b="1" u="sng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u="sng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4400" b="1" u="sng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761" y="1250037"/>
            <a:ext cx="2541568" cy="249064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cxnSp>
        <p:nvCxnSpPr>
          <p:cNvPr id="12" name="Straight Connector 11"/>
          <p:cNvCxnSpPr/>
          <p:nvPr/>
        </p:nvCxnSpPr>
        <p:spPr>
          <a:xfrm>
            <a:off x="6413868" y="1698499"/>
            <a:ext cx="44082" cy="4302251"/>
          </a:xfrm>
          <a:prstGeom prst="line">
            <a:avLst/>
          </a:prstGeom>
          <a:ln w="762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32" idx="4"/>
          </p:cNvCxnSpPr>
          <p:nvPr/>
        </p:nvCxnSpPr>
        <p:spPr>
          <a:xfrm>
            <a:off x="6698340" y="1994434"/>
            <a:ext cx="49235" cy="335097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100211" y="2159553"/>
            <a:ext cx="71208" cy="336166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6320999" y="1590104"/>
            <a:ext cx="185737" cy="126874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365081" y="5978462"/>
            <a:ext cx="185737" cy="126874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605471" y="1994434"/>
            <a:ext cx="185737" cy="126874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654706" y="5218530"/>
            <a:ext cx="185737" cy="126874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088828" y="5515007"/>
            <a:ext cx="185737" cy="126874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003131" y="2071395"/>
            <a:ext cx="185737" cy="126874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61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4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098388" y="251886"/>
            <a:ext cx="4062974" cy="144655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8800" b="1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bn-IN" sz="8800" b="1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8800" b="1" u="sng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0315" y="3316387"/>
            <a:ext cx="4955016" cy="286232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বাংলাকে সংস্কৃতের মেয়ে মনে করার ৩টি কারণ লেখ।</a:t>
            </a:r>
            <a:endParaRPr lang="en-US" sz="6000" dirty="0"/>
          </a:p>
        </p:txBody>
      </p:sp>
      <p:sp>
        <p:nvSpPr>
          <p:cNvPr id="5" name="Rectangle 4"/>
          <p:cNvSpPr/>
          <p:nvPr/>
        </p:nvSpPr>
        <p:spPr>
          <a:xfrm>
            <a:off x="5495254" y="3316387"/>
            <a:ext cx="6351004" cy="28623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প্রাকৃত ভাষা থেকেই বাংলা ভাষার উদ্ভব ঘটেছে এর স্বপক্ষে ৩টি কারণ লেখ।</a:t>
            </a:r>
            <a:endParaRPr lang="en-US" sz="6000" dirty="0"/>
          </a:p>
        </p:txBody>
      </p:sp>
      <p:sp>
        <p:nvSpPr>
          <p:cNvPr id="6" name="Rectangle 5"/>
          <p:cNvSpPr/>
          <p:nvPr/>
        </p:nvSpPr>
        <p:spPr>
          <a:xfrm>
            <a:off x="1500373" y="1999580"/>
            <a:ext cx="3330933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 </a:t>
            </a:r>
            <a:r>
              <a:rPr lang="bn-IN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সংস্কৃত </a:t>
            </a:r>
            <a:endParaRPr lang="en-US" sz="6000" dirty="0"/>
          </a:p>
        </p:txBody>
      </p:sp>
      <p:sp>
        <p:nvSpPr>
          <p:cNvPr id="7" name="Rectangle 6"/>
          <p:cNvSpPr/>
          <p:nvPr/>
        </p:nvSpPr>
        <p:spPr>
          <a:xfrm>
            <a:off x="7273817" y="1999580"/>
            <a:ext cx="2962003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 - </a:t>
            </a:r>
            <a:r>
              <a:rPr lang="bn-IN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প্রাকৃত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72080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9166" y="1406283"/>
            <a:ext cx="104182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7250" indent="-857250">
              <a:buFont typeface="Wingdings" panose="05000000000000000000" pitchFamily="2" charset="2"/>
              <a:buChar char="q"/>
            </a:pPr>
            <a:r>
              <a:rPr lang="bn-IN" sz="4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‘বাংলা ভাষার জন্মকথা’ প্রবন্ধটির প্রাবন্ধিকের নাম বল</a:t>
            </a:r>
            <a:r>
              <a:rPr lang="bn-BD" sz="4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9166" y="3154341"/>
            <a:ext cx="1163374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bn-BD" sz="4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</a:t>
            </a:r>
            <a:r>
              <a:rPr lang="bn-IN" sz="4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bn-BD" sz="4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ধ্বনি </a:t>
            </a:r>
            <a:r>
              <a:rPr lang="bn-IN" sz="4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কি</a:t>
            </a:r>
            <a:r>
              <a:rPr lang="bn-BD" sz="4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bn-IN" sz="4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বদলে যায় ?</a:t>
            </a:r>
            <a:endParaRPr lang="en-US" sz="4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39166" y="4900171"/>
            <a:ext cx="955101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bn-IN" sz="4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সমাজের উঁচুশ্রেণির মানুষের লেখার ভাষা ক</a:t>
            </a:r>
            <a:r>
              <a:rPr lang="bn-BD" sz="4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IN" sz="4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ছিল ?</a:t>
            </a:r>
            <a:endParaRPr lang="en-US" sz="4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9166" y="4020729"/>
            <a:ext cx="92187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q"/>
            </a:pP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 ভাষার উৎপত্তি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 ভাষা থেকে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ouble Wave 2"/>
          <p:cNvSpPr/>
          <p:nvPr/>
        </p:nvSpPr>
        <p:spPr>
          <a:xfrm>
            <a:off x="4763020" y="228599"/>
            <a:ext cx="2586038" cy="1014413"/>
          </a:xfrm>
          <a:prstGeom prst="doubleWave">
            <a:avLst>
              <a:gd name="adj1" fmla="val 6250"/>
              <a:gd name="adj2" fmla="val -2762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6000" u="sng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9166" y="2272671"/>
            <a:ext cx="106362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7250" indent="-857250">
              <a:buFont typeface="Wingdings" panose="05000000000000000000" pitchFamily="2" charset="2"/>
              <a:buChar char="q"/>
            </a:pPr>
            <a:r>
              <a:rPr lang="bn-IN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যে </a:t>
            </a:r>
            <a:r>
              <a:rPr lang="bn-BD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 </a:t>
            </a:r>
            <a:r>
              <a:rPr lang="bn-IN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 বলি তা কত বছর আগে এমন ছিল না ?</a:t>
            </a:r>
            <a:endParaRPr lang="en-US" sz="4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9166" y="5731168"/>
            <a:ext cx="1057372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bn-IN" sz="4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 মানুষের দৈনন্দিন জীবনের কথ্য ভাষার নাম বল</a:t>
            </a:r>
            <a:r>
              <a:rPr lang="bn-BD" sz="4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16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33" grpId="0"/>
      <p:bldP spid="8" grpId="0"/>
      <p:bldP spid="3" grpId="0" animBg="1"/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/>
          <p:cNvSpPr txBox="1"/>
          <p:nvPr/>
        </p:nvSpPr>
        <p:spPr>
          <a:xfrm>
            <a:off x="1115179" y="4141572"/>
            <a:ext cx="81270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AutoNum type="romanLcPeriod"/>
            </a:pPr>
            <a:r>
              <a:rPr lang="bn-IN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 কখনও নির্দিষ্ট ভাষায় আবদ্ধ থাকে না </a:t>
            </a:r>
          </a:p>
          <a:p>
            <a:pPr marL="857250" indent="-857250">
              <a:buAutoNum type="romanLcPeriod"/>
            </a:pPr>
            <a:r>
              <a:rPr lang="bn-IN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ক্রমেই কঠিন থেকে সহজ হয় বলে </a:t>
            </a:r>
          </a:p>
          <a:p>
            <a:pPr marL="857250" indent="-857250">
              <a:buAutoNum type="romanLcPeriod"/>
            </a:pPr>
            <a:r>
              <a:rPr lang="bn-IN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নানা আঞ্চলিকতা ধারণ করে অন্যরূপ ধারণ করে বিধায় </a:t>
            </a:r>
            <a:endParaRPr lang="en-US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467479" y="6111243"/>
            <a:ext cx="1416669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en-US" sz="2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endParaRPr lang="en-US" sz="2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797537" y="6108260"/>
            <a:ext cx="1426606" cy="461665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en-US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BD" sz="2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endParaRPr lang="en-US" sz="2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65222" y="6127778"/>
            <a:ext cx="1426607" cy="46166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2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endParaRPr lang="en-US" sz="2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8227592" y="6122616"/>
            <a:ext cx="1688870" cy="46166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ঘ. </a:t>
            </a:r>
            <a:r>
              <a:rPr lang="en-US" sz="24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BD" sz="2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endParaRPr lang="en-US" sz="2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8925049" y="4200491"/>
            <a:ext cx="3056389" cy="646331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 সঠিক হয়েছে 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991604" y="100744"/>
            <a:ext cx="70804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u="sng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অ্যাকশন বাটন ব্যবহার করে নিচের প্রশ্ন দুটির উত্তর </a:t>
            </a:r>
            <a:r>
              <a:rPr lang="bn-IN" sz="3200" b="1" u="sng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দাও   </a:t>
            </a:r>
            <a:endParaRPr lang="en-US" sz="3200" b="1" u="sng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68444" y="3610134"/>
            <a:ext cx="79335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600" dirty="0" smtClean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ভাষার ধর্ম হচ্ছে বদলে যাওয়া। এ কথা বলার কারণ- </a:t>
            </a:r>
            <a:endParaRPr lang="en-US" sz="3600" dirty="0">
              <a:ln w="0"/>
              <a:solidFill>
                <a:schemeClr val="accent5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9498843" y="5132003"/>
            <a:ext cx="2580948" cy="646331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 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33085" y="1071370"/>
            <a:ext cx="58854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AutoNum type="romanLcPeriod"/>
            </a:pPr>
            <a:r>
              <a:rPr lang="bn-IN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সংস্কৃত ভাষা বাংলার চেয়ে কঠিন </a:t>
            </a:r>
          </a:p>
          <a:p>
            <a:pPr marL="857250" indent="-857250">
              <a:buAutoNum type="romanLcPeriod"/>
            </a:pPr>
            <a:r>
              <a:rPr lang="bn-IN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সংস্কৃত বাংলার চেয়ে প্রাচীন </a:t>
            </a:r>
          </a:p>
          <a:p>
            <a:pPr marL="857250" indent="-857250">
              <a:buAutoNum type="romanLcPeriod"/>
            </a:pPr>
            <a:r>
              <a:rPr lang="bn-IN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সংস্কৃত কেবল সাহিত্যের ভাষা </a:t>
            </a:r>
            <a:endParaRPr lang="en-US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67479" y="3079718"/>
            <a:ext cx="1416669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en-US" sz="2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endParaRPr lang="en-US" sz="2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97537" y="3076735"/>
            <a:ext cx="1426606" cy="461665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en-US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BD" sz="2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endParaRPr lang="en-US" sz="2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5222" y="3096253"/>
            <a:ext cx="1426607" cy="46166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2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endParaRPr lang="en-US" sz="2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227592" y="3091091"/>
            <a:ext cx="1994581" cy="46166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ঘ.</a:t>
            </a:r>
            <a:r>
              <a:rPr lang="en-US" sz="24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ii</a:t>
            </a:r>
            <a:r>
              <a:rPr lang="bn-BD" sz="2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endParaRPr lang="en-US" sz="2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68444" y="556362"/>
            <a:ext cx="82285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600" dirty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 ভাষা থেকে সংস্কৃত ভাষার পার্থক্যের দিক হলো-</a:t>
            </a:r>
            <a:endParaRPr lang="en-US" sz="3600" dirty="0">
              <a:ln w="0"/>
              <a:solidFill>
                <a:schemeClr val="accent1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33085" y="2519495"/>
            <a:ext cx="3478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bn-IN" sz="32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সঠিক ?</a:t>
            </a:r>
            <a:endParaRPr lang="en-US" sz="3200" b="1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365799" y="5598737"/>
            <a:ext cx="3478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bn-IN" sz="32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সঠিক ?</a:t>
            </a:r>
            <a:endParaRPr lang="en-US" sz="3200" b="1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53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3000" fill="hold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3000" fill="hold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3000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3"/>
                                            </p:cond>
                                          </p:stCondLst>
                                        </p:cTn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bar cesta k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30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0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30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8"/>
                                            </p:cond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bar cesta k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3000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6"/>
                                            </p:cond>
                                          </p:stCondLst>
                                        </p:cTn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bar cesta k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30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9"/>
                                            </p:cond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bar cesta k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7" dur="3000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5"/>
                                            </p:cond>
                                          </p:stCondLst>
                                        </p:cTn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bar cesta k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8" presetID="6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0" dur="30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8"/>
                                            </p:cond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bar cesta k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grpId="1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0"/>
                                        <p:tgtEl>
                                          <p:spTgt spid="7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4"/>
                                            </p:cond>
                                          </p:stCondLst>
                                        </p:cTn>
                                        <p:tgtEl>
                                          <p:spTgt spid="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tor sothik hoye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7"/>
                                            </p:cond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tor sothik hoye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3000" fill="hold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3000" fill="hold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000" fill="hold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3000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3"/>
                                            </p:cond>
                                          </p:stCondLst>
                                        </p:cTn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bar cesta k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9" presetID="3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30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30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30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30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9"/>
                                            </p:cond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bar cesta k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6" presetClass="entr" presetSubtype="21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0" dur="3000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8"/>
                                            </p:cond>
                                          </p:stCondLst>
                                        </p:cTn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bar cesta k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1" presetID="16" presetClass="entr" presetSubtype="21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3" dur="30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1"/>
                                            </p:cond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bar cesta k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5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3000" fill="hold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3000" fill="hold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3000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7"/>
                                            </p:cond>
                                          </p:stCondLst>
                                        </p:cTn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bar cesta k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2" presetID="53" presetClass="entr" presetSubtype="16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30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0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30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2"/>
                                            </p:cond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bar cesta k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3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0" fill="hold"/>
                                        <p:tgtEl>
                                          <p:spTgt spid="7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0" fill="hold"/>
                                        <p:tgtEl>
                                          <p:spTgt spid="7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0" fill="hold"/>
                                        <p:tgtEl>
                                          <p:spTgt spid="72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5000"/>
                                        <p:tgtEl>
                                          <p:spTgt spid="7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0"/>
                                            </p:cond>
                                          </p:stCondLst>
                                        </p:cTn>
                                        <p:tgtEl>
                                          <p:spTgt spid="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tor sothik hoye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6" presetID="3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6"/>
                                            </p:cond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tor sothik hoye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46" grpId="0" build="allAtOnce"/>
      <p:bldP spid="67" grpId="0" build="allAtOnce" animBg="1"/>
      <p:bldP spid="68" grpId="0" build="allAtOnce" animBg="1"/>
      <p:bldP spid="69" grpId="0" build="allAtOnce" animBg="1"/>
      <p:bldP spid="70" grpId="0" build="allAtOnce" animBg="1"/>
      <p:bldP spid="72" grpId="1" build="allAtOnce" animBg="1"/>
      <p:bldP spid="72" grpId="2" build="allAtOnce" animBg="1"/>
      <p:bldP spid="22" grpId="0" build="allAtOnce"/>
      <p:bldP spid="24" grpId="0" build="allAtOnce"/>
      <p:bldP spid="62" grpId="0" build="allAtOnce" animBg="1"/>
      <p:bldP spid="62" grpId="1" build="allAtOnce" animBg="1"/>
      <p:bldP spid="62" grpId="2" build="allAtOnce" animBg="1"/>
      <p:bldP spid="62" grpId="4" build="allAtOnce" animBg="1"/>
      <p:bldP spid="62" grpId="5" build="allAtOnce" animBg="1"/>
      <p:bldP spid="62" grpId="6" build="allAtOnce" animBg="1"/>
      <p:bldP spid="17" grpId="0" build="allAtOnce"/>
      <p:bldP spid="18" grpId="0" build="allAtOnce" animBg="1"/>
      <p:bldP spid="19" grpId="0" build="allAtOnce" animBg="1"/>
      <p:bldP spid="20" grpId="0" build="allAtOnce" animBg="1"/>
      <p:bldP spid="25" grpId="0" build="allAtOnce" animBg="1"/>
      <p:bldP spid="26" grpId="0" build="allAtOnce"/>
      <p:bldP spid="21" grpId="0" build="allAtOnce"/>
      <p:bldP spid="23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3984200" y="590906"/>
            <a:ext cx="4587540" cy="1569660"/>
          </a:xfrm>
          <a:prstGeom prst="rect">
            <a:avLst/>
          </a:prstGeom>
          <a:solidFill>
            <a:schemeClr val="accent1">
              <a:lumMod val="20000"/>
              <a:lumOff val="80000"/>
              <a:alpha val="32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9600" b="1" u="sng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bn-IN" sz="9600" b="1" u="sng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9600" b="1" u="sng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1320" y="2665532"/>
            <a:ext cx="11341290" cy="28623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একই 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অর্থ বহন করে কিন্তু তোমার এলাকায় বিভিন্ন মানুষের মুখে ভিন্নভাবে উচ্চারিত হচ্ছে এমন </a:t>
            </a:r>
            <a:r>
              <a:rPr lang="en-US" sz="6000" smtClean="0">
                <a:latin typeface="NikoshBAN" panose="02000000000000000000" pitchFamily="2" charset="0"/>
                <a:cs typeface="NikoshBAN" panose="02000000000000000000" pitchFamily="2" charset="0"/>
              </a:rPr>
              <a:t>10</a:t>
            </a:r>
            <a:r>
              <a:rPr lang="bn-BD" sz="6000" smtClean="0">
                <a:latin typeface="NikoshBAN" panose="02000000000000000000" pitchFamily="2" charset="0"/>
                <a:cs typeface="NikoshBAN" panose="02000000000000000000" pitchFamily="2" charset="0"/>
              </a:rPr>
              <a:t>টি 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শব্দ লিখে আনবে।  </a:t>
            </a:r>
            <a:endParaRPr lang="bn-IN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402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4" y="63221"/>
            <a:ext cx="12000932" cy="67315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32259" y="1259175"/>
            <a:ext cx="965776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b="1" dirty="0" smtClean="0">
                <a:ln w="38100">
                  <a:solidFill>
                    <a:srgbClr val="002060"/>
                  </a:solidFill>
                  <a:prstDash val="sysDash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 শিক্ষার্থীকে</a:t>
            </a:r>
          </a:p>
          <a:p>
            <a:r>
              <a:rPr lang="bn-BD" sz="13800" b="1" dirty="0" smtClean="0">
                <a:ln w="38100">
                  <a:solidFill>
                    <a:srgbClr val="002060"/>
                  </a:solidFill>
                  <a:prstDash val="sysDash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b="1" dirty="0" smtClean="0">
                <a:ln w="38100">
                  <a:solidFill>
                    <a:srgbClr val="002060"/>
                  </a:solidFill>
                  <a:prstDash val="sysDash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		</a:t>
            </a:r>
            <a:r>
              <a:rPr lang="bn-BD" sz="13800" b="1" dirty="0" smtClean="0">
                <a:ln w="38100">
                  <a:solidFill>
                    <a:srgbClr val="002060"/>
                  </a:solidFill>
                  <a:prstDash val="sysDash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13800" b="1" dirty="0">
              <a:ln w="38100">
                <a:solidFill>
                  <a:srgbClr val="002060"/>
                </a:solidFill>
                <a:prstDash val="sysDash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61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ভাষা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>
                  <p14:fade in="10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2830" y="183314"/>
            <a:ext cx="11946340" cy="6491372"/>
          </a:xfrm>
          <a:prstGeom prst="rect">
            <a:avLst/>
          </a:prstGeom>
          <a:ln w="107950" cap="rnd">
            <a:solidFill>
              <a:srgbClr val="C8C6BD"/>
            </a:solidFill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171450" prst="hardEdge"/>
            <a:extrusionClr>
              <a:srgbClr val="FFFFFF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1889079" y="385850"/>
            <a:ext cx="7022909" cy="1015663"/>
          </a:xfrm>
          <a:prstGeom prst="rect">
            <a:avLst/>
          </a:prstGeom>
          <a:gradFill>
            <a:gsLst>
              <a:gs pos="55000">
                <a:schemeClr val="accent2">
                  <a:lumMod val="40000"/>
                  <a:lumOff val="60000"/>
                </a:schemeClr>
              </a:gs>
              <a:gs pos="72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ভিডিওটি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35541" y="4739486"/>
            <a:ext cx="8418394" cy="1569660"/>
          </a:xfrm>
          <a:prstGeom prst="rect">
            <a:avLst/>
          </a:prstGeom>
          <a:gradFill>
            <a:gsLst>
              <a:gs pos="55000">
                <a:schemeClr val="accent2">
                  <a:lumMod val="40000"/>
                  <a:lumOff val="60000"/>
                </a:schemeClr>
              </a:gs>
              <a:gs pos="72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ভিডিওটি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ভাষা সম্পর্কিত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তাই আজ আমরা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ভাষা সম্পর্কিত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প্রবন্ধ পড়ব।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24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edg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574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edge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5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4" grpId="0" animBg="1"/>
      <p:bldP spid="4" grpId="1" animBg="1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82" y="280568"/>
            <a:ext cx="11455020" cy="6237026"/>
          </a:xfrm>
          <a:prstGeom prst="rect">
            <a:avLst/>
          </a:prstGeom>
          <a:ln w="228600" cap="sq" cmpd="thickThin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7907741" y="4544705"/>
            <a:ext cx="2074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(প্রথম অংশ) </a:t>
            </a:r>
            <a:endParaRPr lang="en-US" sz="36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73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>
          <a:xfrm>
            <a:off x="191069" y="1045096"/>
            <a:ext cx="11766469" cy="5311254"/>
          </a:xfrm>
          <a:prstGeom prst="round2DiagRect">
            <a:avLst>
              <a:gd name="adj1" fmla="val 16667"/>
              <a:gd name="adj2" fmla="val 16702"/>
            </a:avLst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623888" indent="-623888" algn="just">
              <a:defRPr/>
            </a:pPr>
            <a:r>
              <a:rPr lang="bn-BD" sz="54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</a:t>
            </a:r>
            <a:r>
              <a:rPr lang="en-US" sz="54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 শিক্ষার্থীরা</a:t>
            </a:r>
            <a:r>
              <a:rPr lang="en-US" sz="54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623888" indent="-623888" algn="just">
              <a:defRPr/>
            </a:pPr>
            <a:r>
              <a:rPr lang="bn-BD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লেখক </a:t>
            </a:r>
            <a:r>
              <a:rPr lang="bn-IN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হুমায়ুন আজাদ এর পরিচিতি </a:t>
            </a:r>
            <a:r>
              <a:rPr lang="bn-BD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উল্লেখ করতে পারবে।</a:t>
            </a:r>
          </a:p>
          <a:p>
            <a:pPr marL="628650" indent="-628650" algn="just">
              <a:defRPr/>
            </a:pPr>
            <a:r>
              <a:rPr lang="bn-BD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নির্বাচিত </a:t>
            </a:r>
            <a:r>
              <a:rPr lang="bn-BD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অংশটুকু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bn-BD" sz="44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কোথা </a:t>
            </a:r>
            <a:r>
              <a:rPr lang="en-US" sz="4400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এসেছে</a:t>
            </a:r>
            <a:r>
              <a:rPr lang="en-US" sz="44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--------</a:t>
            </a:r>
            <a:r>
              <a:rPr lang="en-US" sz="4400" b="1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4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শুদ্ধ উচ্চারণে পড়তে পারবে।</a:t>
            </a:r>
          </a:p>
          <a:p>
            <a:pPr marL="628650" indent="-628650" algn="just">
              <a:defRPr/>
            </a:pP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</a:t>
            </a:r>
            <a:r>
              <a:rPr lang="bn-BD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IN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 </a:t>
            </a:r>
            <a:r>
              <a:rPr lang="bn-IN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শব্দগুলো</a:t>
            </a:r>
            <a:r>
              <a:rPr lang="bn-BD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ব্যবহার করে অনুচ্ছেদ </a:t>
            </a:r>
            <a:r>
              <a:rPr lang="bn-BD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গঠন কর</a:t>
            </a:r>
            <a:r>
              <a:rPr lang="bn-IN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</a:t>
            </a:r>
            <a:r>
              <a:rPr lang="bn-BD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bn-BD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</a:t>
            </a:r>
            <a:endParaRPr lang="bn-BD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৪</a:t>
            </a:r>
            <a:r>
              <a:rPr lang="bn-BD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IN" sz="4400" b="1" dirty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 ভাষা</a:t>
            </a:r>
            <a:r>
              <a:rPr lang="bn-BD" sz="4400" b="1" dirty="0" smtClean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4400" b="1" dirty="0" smtClean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উদ্ভ</a:t>
            </a:r>
            <a:r>
              <a:rPr lang="bn-BD" sz="4400" b="1" dirty="0" smtClean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বের ইতিহাস ব্যাখ্যা </a:t>
            </a:r>
            <a:r>
              <a:rPr lang="bn-IN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bn-BD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572000" y="304800"/>
            <a:ext cx="3124200" cy="6096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88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2" y="153442"/>
            <a:ext cx="12085077" cy="654073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304" y="228098"/>
            <a:ext cx="5588107" cy="64133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55" y="228098"/>
            <a:ext cx="5993230" cy="6413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959936" y="5871990"/>
            <a:ext cx="2838735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হুমায়ুন আজাদ</a:t>
            </a:r>
            <a:endParaRPr lang="en-US" sz="44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28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97" y="208979"/>
            <a:ext cx="5850590" cy="64539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003" y="266267"/>
            <a:ext cx="5524514" cy="63393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80" y="208979"/>
            <a:ext cx="5851624" cy="64539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732" y="266268"/>
            <a:ext cx="5637055" cy="63966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13402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346" y="436728"/>
            <a:ext cx="5067870" cy="596285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82" y="384918"/>
            <a:ext cx="5714115" cy="603917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346" y="436728"/>
            <a:ext cx="5067870" cy="5987366"/>
          </a:xfrm>
          <a:prstGeom prst="rect">
            <a:avLst/>
          </a:prstGeom>
          <a:ln w="228600" cap="sq" cmpd="thickThin">
            <a:solidFill>
              <a:schemeClr val="accent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82" y="397175"/>
            <a:ext cx="5850593" cy="60146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20000"/>
                <a:lumOff val="8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81" y="384918"/>
            <a:ext cx="5850594" cy="6014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630" y="246482"/>
            <a:ext cx="5434872" cy="63712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6827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46" y="204716"/>
            <a:ext cx="5970538" cy="6414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342" y="204717"/>
            <a:ext cx="5354281" cy="62370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46" y="204716"/>
            <a:ext cx="5970538" cy="64144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368" y="338147"/>
            <a:ext cx="5000228" cy="5970184"/>
          </a:xfrm>
          <a:prstGeom prst="rect">
            <a:avLst/>
          </a:prstGeom>
          <a:ln w="228600" cap="sq" cmpd="thickThin">
            <a:solidFill>
              <a:schemeClr val="accent5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63097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ikoshBAN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</TotalTime>
  <Words>629</Words>
  <Application>Microsoft Office PowerPoint</Application>
  <PresentationFormat>Widescreen</PresentationFormat>
  <Paragraphs>138</Paragraphs>
  <Slides>24</Slides>
  <Notes>21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MAMUNUR RASHID</cp:lastModifiedBy>
  <cp:revision>198</cp:revision>
  <dcterms:created xsi:type="dcterms:W3CDTF">2015-06-11T12:29:31Z</dcterms:created>
  <dcterms:modified xsi:type="dcterms:W3CDTF">2023-02-28T14:16:16Z</dcterms:modified>
</cp:coreProperties>
</file>