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2" r:id="rId3"/>
    <p:sldId id="257" r:id="rId4"/>
    <p:sldId id="258" r:id="rId5"/>
    <p:sldId id="260" r:id="rId6"/>
    <p:sldId id="259" r:id="rId7"/>
    <p:sldId id="261" r:id="rId8"/>
    <p:sldId id="268" r:id="rId9"/>
    <p:sldId id="262" r:id="rId10"/>
    <p:sldId id="263" r:id="rId11"/>
    <p:sldId id="269" r:id="rId12"/>
    <p:sldId id="265" r:id="rId13"/>
    <p:sldId id="266" r:id="rId14"/>
    <p:sldId id="270" r:id="rId15"/>
    <p:sldId id="267" r:id="rId16"/>
    <p:sldId id="271"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p:cViewPr varScale="1">
        <p:scale>
          <a:sx n="73" d="100"/>
          <a:sy n="73" d="100"/>
        </p:scale>
        <p:origin x="624" y="54"/>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204CD-6958-4A55-82AA-4AD73B3B6A19}"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C712D637-7FF1-401C-9304-F85D1B95B226}">
      <dgm:prSet phldrT="[Text]"/>
      <dgm:spPr/>
      <dgm:t>
        <a:bodyPr/>
        <a:lstStyle/>
        <a:p>
          <a:r>
            <a:rPr lang="en-US" dirty="0"/>
            <a:t>Step 1</a:t>
          </a:r>
        </a:p>
      </dgm:t>
      <dgm:extLst/>
    </dgm:pt>
    <dgm:pt modelId="{05E1DD5C-7FEF-48F0-9651-C74D082ACBA9}" type="parTrans" cxnId="{9653D664-EC18-40D7-9F5E-3B27A70DCA4D}">
      <dgm:prSet/>
      <dgm:spPr/>
      <dgm:t>
        <a:bodyPr/>
        <a:lstStyle/>
        <a:p>
          <a:endParaRPr lang="en-US"/>
        </a:p>
      </dgm:t>
    </dgm:pt>
    <dgm:pt modelId="{F14B97BF-E90F-4D5A-A42B-6364BCB81249}" type="sibTrans" cxnId="{9653D664-EC18-40D7-9F5E-3B27A70DCA4D}">
      <dgm:prSet/>
      <dgm:spPr/>
      <dgm:t>
        <a:bodyPr/>
        <a:lstStyle/>
        <a:p>
          <a:endParaRPr lang="en-US"/>
        </a:p>
      </dgm:t>
    </dgm:pt>
    <dgm:pt modelId="{743FE7B1-011B-42E6-8768-1EB3E95741FA}">
      <dgm:prSet phldrT="[Text]" custT="1"/>
      <dgm:spPr/>
      <dgm:t>
        <a:bodyPr/>
        <a:lstStyle/>
        <a:p>
          <a:r>
            <a:rPr lang="en-US" sz="1100" dirty="0" smtClean="0"/>
            <a:t>The identity of </a:t>
          </a:r>
          <a:r>
            <a:rPr lang="en-US" sz="1100" dirty="0" err="1" smtClean="0"/>
            <a:t>Abul</a:t>
          </a:r>
          <a:r>
            <a:rPr lang="en-US" sz="1100" dirty="0" smtClean="0"/>
            <a:t> </a:t>
          </a:r>
          <a:r>
            <a:rPr lang="en-US" sz="1100" dirty="0" err="1" smtClean="0"/>
            <a:t>Kasem</a:t>
          </a:r>
          <a:r>
            <a:rPr lang="en-US" sz="1100" dirty="0" smtClean="0"/>
            <a:t> </a:t>
          </a:r>
          <a:r>
            <a:rPr lang="en-US" sz="1100" dirty="0" err="1" smtClean="0"/>
            <a:t>Zahravi</a:t>
          </a:r>
          <a:endParaRPr lang="en-US" sz="1100" dirty="0"/>
        </a:p>
      </dgm:t>
    </dgm:pt>
    <dgm:pt modelId="{921AFB12-2D70-40FB-8AB1-299E0FF2C5A6}" type="parTrans" cxnId="{6D29C741-1B1E-4EBC-A0C7-F287A8ED285A}">
      <dgm:prSet/>
      <dgm:spPr/>
      <dgm:t>
        <a:bodyPr/>
        <a:lstStyle/>
        <a:p>
          <a:endParaRPr lang="en-US"/>
        </a:p>
      </dgm:t>
    </dgm:pt>
    <dgm:pt modelId="{FFAF77DD-A644-4C36-8908-6204BB0D9268}" type="sibTrans" cxnId="{6D29C741-1B1E-4EBC-A0C7-F287A8ED285A}">
      <dgm:prSet/>
      <dgm:spPr/>
      <dgm:t>
        <a:bodyPr/>
        <a:lstStyle/>
        <a:p>
          <a:endParaRPr lang="en-US"/>
        </a:p>
      </dgm:t>
    </dgm:pt>
    <dgm:pt modelId="{DA33CDF4-5B94-4B92-9E0A-4DFD4CBFAF2D}">
      <dgm:prSet phldrT="[Text]" custT="1"/>
      <dgm:spPr/>
      <dgm:t>
        <a:bodyPr/>
        <a:lstStyle/>
        <a:p>
          <a:r>
            <a:rPr lang="en-US" sz="1100" dirty="0" err="1" smtClean="0"/>
            <a:t>Kitabul</a:t>
          </a:r>
          <a:r>
            <a:rPr lang="en-US" sz="1100" dirty="0" smtClean="0"/>
            <a:t> </a:t>
          </a:r>
          <a:r>
            <a:rPr lang="en-US" sz="1100" dirty="0" err="1" smtClean="0"/>
            <a:t>Tasrif</a:t>
          </a:r>
          <a:endParaRPr lang="en-US" sz="1100" dirty="0"/>
        </a:p>
      </dgm:t>
    </dgm:pt>
    <dgm:pt modelId="{B7ECB8E0-4CD3-4804-BE8C-5260A5083C57}" type="parTrans" cxnId="{88A87FA6-C1EB-4109-9B9E-2FE10DE80F14}">
      <dgm:prSet/>
      <dgm:spPr/>
      <dgm:t>
        <a:bodyPr/>
        <a:lstStyle/>
        <a:p>
          <a:endParaRPr lang="en-US"/>
        </a:p>
      </dgm:t>
    </dgm:pt>
    <dgm:pt modelId="{D3EF4DE2-351E-4A5C-980A-1BBDC899AAC2}" type="sibTrans" cxnId="{88A87FA6-C1EB-4109-9B9E-2FE10DE80F14}">
      <dgm:prSet/>
      <dgm:spPr/>
      <dgm:t>
        <a:bodyPr/>
        <a:lstStyle/>
        <a:p>
          <a:endParaRPr lang="en-US"/>
        </a:p>
      </dgm:t>
    </dgm:pt>
    <dgm:pt modelId="{DB6AA457-F75F-415D-BDD5-92045774FE4B}">
      <dgm:prSet phldrT="[Text]"/>
      <dgm:spPr/>
      <dgm:t>
        <a:bodyPr/>
        <a:lstStyle/>
        <a:p>
          <a:r>
            <a:rPr lang="en-US" dirty="0"/>
            <a:t>Step 2</a:t>
          </a:r>
        </a:p>
      </dgm:t>
    </dgm:pt>
    <dgm:pt modelId="{195DBB62-3C1E-4BED-ADB6-6E31CA6ABD63}" type="parTrans" cxnId="{93F76B4F-907D-4630-B1A9-C3BE3C102DFF}">
      <dgm:prSet/>
      <dgm:spPr/>
      <dgm:t>
        <a:bodyPr/>
        <a:lstStyle/>
        <a:p>
          <a:endParaRPr lang="en-US"/>
        </a:p>
      </dgm:t>
    </dgm:pt>
    <dgm:pt modelId="{C684833D-85CC-4010-A138-ABC65E139C69}" type="sibTrans" cxnId="{93F76B4F-907D-4630-B1A9-C3BE3C102DFF}">
      <dgm:prSet/>
      <dgm:spPr/>
      <dgm:t>
        <a:bodyPr/>
        <a:lstStyle/>
        <a:p>
          <a:endParaRPr lang="en-US"/>
        </a:p>
      </dgm:t>
    </dgm:pt>
    <dgm:pt modelId="{99C943DF-AAA4-4E2C-A283-FA2BF761F447}">
      <dgm:prSet phldrT="[Text]" custT="1"/>
      <dgm:spPr/>
      <dgm:t>
        <a:bodyPr/>
        <a:lstStyle/>
        <a:p>
          <a:r>
            <a:rPr lang="en-US" sz="1100" dirty="0" smtClean="0"/>
            <a:t>Ectopic pregnancy</a:t>
          </a:r>
          <a:endParaRPr lang="en-US" sz="1100" dirty="0"/>
        </a:p>
      </dgm:t>
    </dgm:pt>
    <dgm:pt modelId="{20F107AF-35DA-4D25-AB35-B8AD821D3FE7}" type="parTrans" cxnId="{F9232B4D-645E-4C93-A5D6-A89B30504327}">
      <dgm:prSet/>
      <dgm:spPr/>
      <dgm:t>
        <a:bodyPr/>
        <a:lstStyle/>
        <a:p>
          <a:endParaRPr lang="en-US"/>
        </a:p>
      </dgm:t>
    </dgm:pt>
    <dgm:pt modelId="{4802CB64-7B32-458C-A9FF-C35C0A51E69A}" type="sibTrans" cxnId="{F9232B4D-645E-4C93-A5D6-A89B30504327}">
      <dgm:prSet/>
      <dgm:spPr/>
      <dgm:t>
        <a:bodyPr/>
        <a:lstStyle/>
        <a:p>
          <a:endParaRPr lang="en-US"/>
        </a:p>
      </dgm:t>
    </dgm:pt>
    <dgm:pt modelId="{3FE03ED9-3066-4E28-8291-0B1764DC85D6}">
      <dgm:prSet phldrT="[Text]" custT="1"/>
      <dgm:spPr/>
      <dgm:t>
        <a:bodyPr/>
        <a:lstStyle/>
        <a:p>
          <a:r>
            <a:rPr lang="en-US" sz="1100" dirty="0" smtClean="0"/>
            <a:t>Hydrocephalus</a:t>
          </a:r>
          <a:endParaRPr lang="en-US" sz="1100" dirty="0"/>
        </a:p>
      </dgm:t>
    </dgm:pt>
    <dgm:pt modelId="{70F79093-990B-4C69-A0BC-6E28D692D24F}" type="parTrans" cxnId="{EF7A2011-FCAC-41A8-A305-634BF780B59D}">
      <dgm:prSet/>
      <dgm:spPr/>
      <dgm:t>
        <a:bodyPr/>
        <a:lstStyle/>
        <a:p>
          <a:endParaRPr lang="en-US"/>
        </a:p>
      </dgm:t>
    </dgm:pt>
    <dgm:pt modelId="{2D17DCF5-1F10-4F99-AFA5-9D17F12D0A73}" type="sibTrans" cxnId="{EF7A2011-FCAC-41A8-A305-634BF780B59D}">
      <dgm:prSet/>
      <dgm:spPr/>
      <dgm:t>
        <a:bodyPr/>
        <a:lstStyle/>
        <a:p>
          <a:endParaRPr lang="en-US"/>
        </a:p>
      </dgm:t>
    </dgm:pt>
    <dgm:pt modelId="{C3DC95A2-4D92-42C5-966E-8600E4BA31BD}">
      <dgm:prSet phldrT="[Text]"/>
      <dgm:spPr/>
      <dgm:t>
        <a:bodyPr/>
        <a:lstStyle/>
        <a:p>
          <a:r>
            <a:rPr lang="en-US" dirty="0"/>
            <a:t>Step 3</a:t>
          </a:r>
        </a:p>
      </dgm:t>
    </dgm:pt>
    <dgm:pt modelId="{F9D94033-59E5-4228-A5F3-6CB272E77E3B}" type="parTrans" cxnId="{8A476EEB-6A39-4004-AD8C-BD56913E7B26}">
      <dgm:prSet/>
      <dgm:spPr/>
      <dgm:t>
        <a:bodyPr/>
        <a:lstStyle/>
        <a:p>
          <a:endParaRPr lang="en-US"/>
        </a:p>
      </dgm:t>
    </dgm:pt>
    <dgm:pt modelId="{A43E3114-C8AC-4F44-952D-8A0D6A8A6B45}" type="sibTrans" cxnId="{8A476EEB-6A39-4004-AD8C-BD56913E7B26}">
      <dgm:prSet/>
      <dgm:spPr/>
      <dgm:t>
        <a:bodyPr/>
        <a:lstStyle/>
        <a:p>
          <a:endParaRPr lang="en-US"/>
        </a:p>
      </dgm:t>
    </dgm:pt>
    <dgm:pt modelId="{17ACD041-408C-4E7D-B463-7267D32756A1}">
      <dgm:prSet phldrT="[Text]" custT="1"/>
      <dgm:spPr/>
      <dgm:t>
        <a:bodyPr/>
        <a:lstStyle/>
        <a:p>
          <a:r>
            <a:rPr lang="en-US" sz="1100" b="0" i="0" dirty="0" smtClean="0"/>
            <a:t>'</a:t>
          </a:r>
          <a:r>
            <a:rPr lang="en-US" sz="1100" b="0" i="0" dirty="0" err="1" smtClean="0"/>
            <a:t>Mishab</a:t>
          </a:r>
          <a:r>
            <a:rPr lang="en-US" sz="1100" b="0" i="0" dirty="0" smtClean="0"/>
            <a:t>' device</a:t>
          </a:r>
          <a:endParaRPr lang="en-US" sz="1100" dirty="0"/>
        </a:p>
      </dgm:t>
    </dgm:pt>
    <dgm:pt modelId="{209FC651-3F8E-4BF8-8C06-328027667041}" type="parTrans" cxnId="{EBCDDEFB-4955-4864-90AB-7D693BE5DA0A}">
      <dgm:prSet/>
      <dgm:spPr/>
      <dgm:t>
        <a:bodyPr/>
        <a:lstStyle/>
        <a:p>
          <a:endParaRPr lang="en-US"/>
        </a:p>
      </dgm:t>
    </dgm:pt>
    <dgm:pt modelId="{A6AA8096-532A-4378-9BB6-B585B46357E5}" type="sibTrans" cxnId="{EBCDDEFB-4955-4864-90AB-7D693BE5DA0A}">
      <dgm:prSet/>
      <dgm:spPr/>
      <dgm:t>
        <a:bodyPr/>
        <a:lstStyle/>
        <a:p>
          <a:endParaRPr lang="en-US"/>
        </a:p>
      </dgm:t>
    </dgm:pt>
    <dgm:pt modelId="{B5387FF0-0982-441E-9F8E-19335142671C}">
      <dgm:prSet phldrT="[Text]" custT="1"/>
      <dgm:spPr/>
      <dgm:t>
        <a:bodyPr/>
        <a:lstStyle/>
        <a:p>
          <a:r>
            <a:rPr lang="en-US" sz="1100" dirty="0" smtClean="0"/>
            <a:t>His contribution to medicine</a:t>
          </a:r>
          <a:endParaRPr lang="en-US" sz="1100" dirty="0"/>
        </a:p>
      </dgm:t>
    </dgm:pt>
    <dgm:pt modelId="{FE9534D2-E5E4-4494-A37E-5724362DB3AC}" type="parTrans" cxnId="{7F70C7BE-72E8-441E-B7CF-522ADEA91ECB}">
      <dgm:prSet/>
      <dgm:spPr/>
      <dgm:t>
        <a:bodyPr/>
        <a:lstStyle/>
        <a:p>
          <a:endParaRPr lang="en-US"/>
        </a:p>
      </dgm:t>
    </dgm:pt>
    <dgm:pt modelId="{0DB486FB-DB2E-4894-89D1-AA4679580390}" type="sibTrans" cxnId="{7F70C7BE-72E8-441E-B7CF-522ADEA91ECB}">
      <dgm:prSet/>
      <dgm:spPr/>
      <dgm:t>
        <a:bodyPr/>
        <a:lstStyle/>
        <a:p>
          <a:endParaRPr lang="en-US"/>
        </a:p>
      </dgm:t>
    </dgm:pt>
    <dgm:pt modelId="{31D3AE5D-DA06-4E2D-9D68-F5531DFE7C2B}" type="pres">
      <dgm:prSet presAssocID="{CD5204CD-6958-4A55-82AA-4AD73B3B6A19}" presName="Name0" presStyleCnt="0">
        <dgm:presLayoutVars>
          <dgm:dir/>
          <dgm:animLvl val="lvl"/>
          <dgm:resizeHandles val="exact"/>
        </dgm:presLayoutVars>
      </dgm:prSet>
      <dgm:spPr/>
      <dgm:t>
        <a:bodyPr/>
        <a:lstStyle/>
        <a:p>
          <a:endParaRPr lang="en-US"/>
        </a:p>
      </dgm:t>
    </dgm:pt>
    <dgm:pt modelId="{127AFF01-F37D-42CC-8885-1689151201CD}" type="pres">
      <dgm:prSet presAssocID="{C3DC95A2-4D92-42C5-966E-8600E4BA31BD}" presName="boxAndChildren" presStyleCnt="0"/>
      <dgm:spPr/>
    </dgm:pt>
    <dgm:pt modelId="{588D9B7D-EC68-4FB0-96F2-2E47AC868059}" type="pres">
      <dgm:prSet presAssocID="{C3DC95A2-4D92-42C5-966E-8600E4BA31BD}" presName="parentTextBox" presStyleLbl="node1" presStyleIdx="0" presStyleCnt="3"/>
      <dgm:spPr/>
      <dgm:t>
        <a:bodyPr/>
        <a:lstStyle/>
        <a:p>
          <a:endParaRPr lang="en-US"/>
        </a:p>
      </dgm:t>
    </dgm:pt>
    <dgm:pt modelId="{B752F9F5-2482-4D52-A33E-BE0263F4B0EA}" type="pres">
      <dgm:prSet presAssocID="{C3DC95A2-4D92-42C5-966E-8600E4BA31BD}" presName="entireBox" presStyleLbl="node1" presStyleIdx="0" presStyleCnt="3"/>
      <dgm:spPr/>
      <dgm:t>
        <a:bodyPr/>
        <a:lstStyle/>
        <a:p>
          <a:endParaRPr lang="en-US"/>
        </a:p>
      </dgm:t>
    </dgm:pt>
    <dgm:pt modelId="{2DA8AD2F-BF50-4911-9A17-8274766C00A6}" type="pres">
      <dgm:prSet presAssocID="{C3DC95A2-4D92-42C5-966E-8600E4BA31BD}" presName="descendantBox" presStyleCnt="0"/>
      <dgm:spPr/>
    </dgm:pt>
    <dgm:pt modelId="{C4F2ADBF-C592-483D-A6FF-5DB9D2A90309}" type="pres">
      <dgm:prSet presAssocID="{17ACD041-408C-4E7D-B463-7267D32756A1}" presName="childTextBox" presStyleLbl="fgAccFollowNode1" presStyleIdx="0" presStyleCnt="6">
        <dgm:presLayoutVars>
          <dgm:bulletEnabled val="1"/>
        </dgm:presLayoutVars>
      </dgm:prSet>
      <dgm:spPr/>
      <dgm:t>
        <a:bodyPr/>
        <a:lstStyle/>
        <a:p>
          <a:endParaRPr lang="en-US"/>
        </a:p>
      </dgm:t>
    </dgm:pt>
    <dgm:pt modelId="{0F0AC827-ACAE-4C23-875D-A4B53006A73F}" type="pres">
      <dgm:prSet presAssocID="{B5387FF0-0982-441E-9F8E-19335142671C}" presName="childTextBox" presStyleLbl="fgAccFollowNode1" presStyleIdx="1" presStyleCnt="6">
        <dgm:presLayoutVars>
          <dgm:bulletEnabled val="1"/>
        </dgm:presLayoutVars>
      </dgm:prSet>
      <dgm:spPr/>
      <dgm:t>
        <a:bodyPr/>
        <a:lstStyle/>
        <a:p>
          <a:endParaRPr lang="en-US"/>
        </a:p>
      </dgm:t>
    </dgm:pt>
    <dgm:pt modelId="{7F8DEC81-0DCB-4545-8129-1A1632B41B5E}" type="pres">
      <dgm:prSet presAssocID="{C684833D-85CC-4010-A138-ABC65E139C69}" presName="sp" presStyleCnt="0"/>
      <dgm:spPr/>
    </dgm:pt>
    <dgm:pt modelId="{33200553-5A1C-45F1-A422-26ECCEDBD439}" type="pres">
      <dgm:prSet presAssocID="{DB6AA457-F75F-415D-BDD5-92045774FE4B}" presName="arrowAndChildren" presStyleCnt="0"/>
      <dgm:spPr/>
    </dgm:pt>
    <dgm:pt modelId="{7371425A-4D37-4FA7-A21E-1529F4324E45}" type="pres">
      <dgm:prSet presAssocID="{DB6AA457-F75F-415D-BDD5-92045774FE4B}" presName="parentTextArrow" presStyleLbl="node1" presStyleIdx="0" presStyleCnt="3"/>
      <dgm:spPr/>
      <dgm:t>
        <a:bodyPr/>
        <a:lstStyle/>
        <a:p>
          <a:endParaRPr lang="en-US"/>
        </a:p>
      </dgm:t>
    </dgm:pt>
    <dgm:pt modelId="{80AD606B-F25E-46DF-B405-18F7D2EAE74A}" type="pres">
      <dgm:prSet presAssocID="{DB6AA457-F75F-415D-BDD5-92045774FE4B}" presName="arrow" presStyleLbl="node1" presStyleIdx="1" presStyleCnt="3"/>
      <dgm:spPr/>
      <dgm:t>
        <a:bodyPr/>
        <a:lstStyle/>
        <a:p>
          <a:endParaRPr lang="en-US"/>
        </a:p>
      </dgm:t>
    </dgm:pt>
    <dgm:pt modelId="{72E9B7A5-E5DC-46EA-A30C-DAC09ADD2BF7}" type="pres">
      <dgm:prSet presAssocID="{DB6AA457-F75F-415D-BDD5-92045774FE4B}" presName="descendantArrow" presStyleCnt="0"/>
      <dgm:spPr/>
    </dgm:pt>
    <dgm:pt modelId="{A8E0F749-66B2-490B-99E9-CC106B163B16}" type="pres">
      <dgm:prSet presAssocID="{99C943DF-AAA4-4E2C-A283-FA2BF761F447}" presName="childTextArrow" presStyleLbl="fgAccFollowNode1" presStyleIdx="2" presStyleCnt="6">
        <dgm:presLayoutVars>
          <dgm:bulletEnabled val="1"/>
        </dgm:presLayoutVars>
      </dgm:prSet>
      <dgm:spPr/>
      <dgm:t>
        <a:bodyPr/>
        <a:lstStyle/>
        <a:p>
          <a:endParaRPr lang="en-US"/>
        </a:p>
      </dgm:t>
    </dgm:pt>
    <dgm:pt modelId="{A6EE397C-6C28-4128-BFFE-CFF44F70153F}" type="pres">
      <dgm:prSet presAssocID="{3FE03ED9-3066-4E28-8291-0B1764DC85D6}" presName="childTextArrow" presStyleLbl="fgAccFollowNode1" presStyleIdx="3" presStyleCnt="6">
        <dgm:presLayoutVars>
          <dgm:bulletEnabled val="1"/>
        </dgm:presLayoutVars>
      </dgm:prSet>
      <dgm:spPr/>
      <dgm:t>
        <a:bodyPr/>
        <a:lstStyle/>
        <a:p>
          <a:endParaRPr lang="en-US"/>
        </a:p>
      </dgm:t>
    </dgm:pt>
    <dgm:pt modelId="{0226793B-92A0-4530-A8D1-D80AF6A16C31}" type="pres">
      <dgm:prSet presAssocID="{F14B97BF-E90F-4D5A-A42B-6364BCB81249}" presName="sp" presStyleCnt="0"/>
      <dgm:spPr/>
    </dgm:pt>
    <dgm:pt modelId="{1A669411-1539-46A4-9D6E-2C85E15B0FA6}" type="pres">
      <dgm:prSet presAssocID="{C712D637-7FF1-401C-9304-F85D1B95B226}" presName="arrowAndChildren" presStyleCnt="0"/>
      <dgm:spPr/>
    </dgm:pt>
    <dgm:pt modelId="{859CA2CA-8A33-4975-9F01-7A3C8BB729DE}" type="pres">
      <dgm:prSet presAssocID="{C712D637-7FF1-401C-9304-F85D1B95B226}" presName="parentTextArrow" presStyleLbl="node1" presStyleIdx="1" presStyleCnt="3"/>
      <dgm:spPr/>
      <dgm:t>
        <a:bodyPr/>
        <a:lstStyle/>
        <a:p>
          <a:endParaRPr lang="en-US"/>
        </a:p>
      </dgm:t>
    </dgm:pt>
    <dgm:pt modelId="{A48265CE-F3A3-46DB-9DD2-97590B4DBB84}" type="pres">
      <dgm:prSet presAssocID="{C712D637-7FF1-401C-9304-F85D1B95B226}" presName="arrow" presStyleLbl="node1" presStyleIdx="2" presStyleCnt="3"/>
      <dgm:spPr/>
      <dgm:t>
        <a:bodyPr/>
        <a:lstStyle/>
        <a:p>
          <a:endParaRPr lang="en-US"/>
        </a:p>
      </dgm:t>
    </dgm:pt>
    <dgm:pt modelId="{DB89CC08-BF2F-4B2E-B88D-22F7BE6ECA5F}" type="pres">
      <dgm:prSet presAssocID="{C712D637-7FF1-401C-9304-F85D1B95B226}" presName="descendantArrow" presStyleCnt="0"/>
      <dgm:spPr/>
    </dgm:pt>
    <dgm:pt modelId="{59FFE57C-E5F2-4FBD-AA4D-8DB27381892F}" type="pres">
      <dgm:prSet presAssocID="{743FE7B1-011B-42E6-8768-1EB3E95741FA}" presName="childTextArrow" presStyleLbl="fgAccFollowNode1" presStyleIdx="4" presStyleCnt="6">
        <dgm:presLayoutVars>
          <dgm:bulletEnabled val="1"/>
        </dgm:presLayoutVars>
      </dgm:prSet>
      <dgm:spPr/>
      <dgm:t>
        <a:bodyPr/>
        <a:lstStyle/>
        <a:p>
          <a:endParaRPr lang="en-US"/>
        </a:p>
      </dgm:t>
    </dgm:pt>
    <dgm:pt modelId="{3EC7D028-ECEA-492B-A6F1-68E9B57B69C6}" type="pres">
      <dgm:prSet presAssocID="{DA33CDF4-5B94-4B92-9E0A-4DFD4CBFAF2D}" presName="childTextArrow" presStyleLbl="fgAccFollowNode1" presStyleIdx="5" presStyleCnt="6">
        <dgm:presLayoutVars>
          <dgm:bulletEnabled val="1"/>
        </dgm:presLayoutVars>
      </dgm:prSet>
      <dgm:spPr/>
      <dgm:t>
        <a:bodyPr/>
        <a:lstStyle/>
        <a:p>
          <a:endParaRPr lang="en-US"/>
        </a:p>
      </dgm:t>
    </dgm:pt>
  </dgm:ptLst>
  <dgm:cxnLst>
    <dgm:cxn modelId="{F9232B4D-645E-4C93-A5D6-A89B30504327}" srcId="{DB6AA457-F75F-415D-BDD5-92045774FE4B}" destId="{99C943DF-AAA4-4E2C-A283-FA2BF761F447}" srcOrd="0" destOrd="0" parTransId="{20F107AF-35DA-4D25-AB35-B8AD821D3FE7}" sibTransId="{4802CB64-7B32-458C-A9FF-C35C0A51E69A}"/>
    <dgm:cxn modelId="{EF7A2011-FCAC-41A8-A305-634BF780B59D}" srcId="{DB6AA457-F75F-415D-BDD5-92045774FE4B}" destId="{3FE03ED9-3066-4E28-8291-0B1764DC85D6}" srcOrd="1" destOrd="0" parTransId="{70F79093-990B-4C69-A0BC-6E28D692D24F}" sibTransId="{2D17DCF5-1F10-4F99-AFA5-9D17F12D0A73}"/>
    <dgm:cxn modelId="{9653D664-EC18-40D7-9F5E-3B27A70DCA4D}" srcId="{CD5204CD-6958-4A55-82AA-4AD73B3B6A19}" destId="{C712D637-7FF1-401C-9304-F85D1B95B226}" srcOrd="0" destOrd="0" parTransId="{05E1DD5C-7FEF-48F0-9651-C74D082ACBA9}" sibTransId="{F14B97BF-E90F-4D5A-A42B-6364BCB81249}"/>
    <dgm:cxn modelId="{6E6CA696-8B54-476F-8D51-CE9ECC050E3A}" type="presOf" srcId="{DA33CDF4-5B94-4B92-9E0A-4DFD4CBFAF2D}" destId="{3EC7D028-ECEA-492B-A6F1-68E9B57B69C6}" srcOrd="0" destOrd="0" presId="urn:microsoft.com/office/officeart/2005/8/layout/process4"/>
    <dgm:cxn modelId="{6D29C741-1B1E-4EBC-A0C7-F287A8ED285A}" srcId="{C712D637-7FF1-401C-9304-F85D1B95B226}" destId="{743FE7B1-011B-42E6-8768-1EB3E95741FA}" srcOrd="0" destOrd="0" parTransId="{921AFB12-2D70-40FB-8AB1-299E0FF2C5A6}" sibTransId="{FFAF77DD-A644-4C36-8908-6204BB0D9268}"/>
    <dgm:cxn modelId="{9316510D-13B4-4805-A422-3ADE472E3CED}" type="presOf" srcId="{17ACD041-408C-4E7D-B463-7267D32756A1}" destId="{C4F2ADBF-C592-483D-A6FF-5DB9D2A90309}" srcOrd="0" destOrd="0" presId="urn:microsoft.com/office/officeart/2005/8/layout/process4"/>
    <dgm:cxn modelId="{4BC4F29C-6AF5-4F17-9CDA-1468FA88B1A3}" type="presOf" srcId="{B5387FF0-0982-441E-9F8E-19335142671C}" destId="{0F0AC827-ACAE-4C23-875D-A4B53006A73F}" srcOrd="0" destOrd="0" presId="urn:microsoft.com/office/officeart/2005/8/layout/process4"/>
    <dgm:cxn modelId="{C5225FAC-9385-411A-BFDD-CA9618BF9F59}" type="presOf" srcId="{C3DC95A2-4D92-42C5-966E-8600E4BA31BD}" destId="{588D9B7D-EC68-4FB0-96F2-2E47AC868059}" srcOrd="0" destOrd="0" presId="urn:microsoft.com/office/officeart/2005/8/layout/process4"/>
    <dgm:cxn modelId="{93F76B4F-907D-4630-B1A9-C3BE3C102DFF}" srcId="{CD5204CD-6958-4A55-82AA-4AD73B3B6A19}" destId="{DB6AA457-F75F-415D-BDD5-92045774FE4B}" srcOrd="1" destOrd="0" parTransId="{195DBB62-3C1E-4BED-ADB6-6E31CA6ABD63}" sibTransId="{C684833D-85CC-4010-A138-ABC65E139C69}"/>
    <dgm:cxn modelId="{0ED8DE1E-44AE-4D6E-B272-36A837D116F5}" type="presOf" srcId="{DB6AA457-F75F-415D-BDD5-92045774FE4B}" destId="{80AD606B-F25E-46DF-B405-18F7D2EAE74A}" srcOrd="1" destOrd="0" presId="urn:microsoft.com/office/officeart/2005/8/layout/process4"/>
    <dgm:cxn modelId="{8C9BD688-12E5-4F5A-8BDA-E772A4740AB3}" type="presOf" srcId="{C712D637-7FF1-401C-9304-F85D1B95B226}" destId="{859CA2CA-8A33-4975-9F01-7A3C8BB729DE}" srcOrd="0" destOrd="0" presId="urn:microsoft.com/office/officeart/2005/8/layout/process4"/>
    <dgm:cxn modelId="{88A87FA6-C1EB-4109-9B9E-2FE10DE80F14}" srcId="{C712D637-7FF1-401C-9304-F85D1B95B226}" destId="{DA33CDF4-5B94-4B92-9E0A-4DFD4CBFAF2D}" srcOrd="1" destOrd="0" parTransId="{B7ECB8E0-4CD3-4804-BE8C-5260A5083C57}" sibTransId="{D3EF4DE2-351E-4A5C-980A-1BBDC899AAC2}"/>
    <dgm:cxn modelId="{CAE3D8D7-871D-4B8C-B4F6-79D747E55EE8}" type="presOf" srcId="{3FE03ED9-3066-4E28-8291-0B1764DC85D6}" destId="{A6EE397C-6C28-4128-BFFE-CFF44F70153F}" srcOrd="0" destOrd="0" presId="urn:microsoft.com/office/officeart/2005/8/layout/process4"/>
    <dgm:cxn modelId="{1D511413-BA69-4C30-A06E-819D3DD30080}" type="presOf" srcId="{743FE7B1-011B-42E6-8768-1EB3E95741FA}" destId="{59FFE57C-E5F2-4FBD-AA4D-8DB27381892F}" srcOrd="0" destOrd="0" presId="urn:microsoft.com/office/officeart/2005/8/layout/process4"/>
    <dgm:cxn modelId="{EBCDDEFB-4955-4864-90AB-7D693BE5DA0A}" srcId="{C3DC95A2-4D92-42C5-966E-8600E4BA31BD}" destId="{17ACD041-408C-4E7D-B463-7267D32756A1}" srcOrd="0" destOrd="0" parTransId="{209FC651-3F8E-4BF8-8C06-328027667041}" sibTransId="{A6AA8096-532A-4378-9BB6-B585B46357E5}"/>
    <dgm:cxn modelId="{8F9C94B8-2722-4DFB-8419-922357272B6B}" type="presOf" srcId="{CD5204CD-6958-4A55-82AA-4AD73B3B6A19}" destId="{31D3AE5D-DA06-4E2D-9D68-F5531DFE7C2B}" srcOrd="0" destOrd="0" presId="urn:microsoft.com/office/officeart/2005/8/layout/process4"/>
    <dgm:cxn modelId="{8A476EEB-6A39-4004-AD8C-BD56913E7B26}" srcId="{CD5204CD-6958-4A55-82AA-4AD73B3B6A19}" destId="{C3DC95A2-4D92-42C5-966E-8600E4BA31BD}" srcOrd="2" destOrd="0" parTransId="{F9D94033-59E5-4228-A5F3-6CB272E77E3B}" sibTransId="{A43E3114-C8AC-4F44-952D-8A0D6A8A6B45}"/>
    <dgm:cxn modelId="{7F70C7BE-72E8-441E-B7CF-522ADEA91ECB}" srcId="{C3DC95A2-4D92-42C5-966E-8600E4BA31BD}" destId="{B5387FF0-0982-441E-9F8E-19335142671C}" srcOrd="1" destOrd="0" parTransId="{FE9534D2-E5E4-4494-A37E-5724362DB3AC}" sibTransId="{0DB486FB-DB2E-4894-89D1-AA4679580390}"/>
    <dgm:cxn modelId="{475DCDBB-49D7-4466-968D-3F0CC3924852}" type="presOf" srcId="{99C943DF-AAA4-4E2C-A283-FA2BF761F447}" destId="{A8E0F749-66B2-490B-99E9-CC106B163B16}" srcOrd="0" destOrd="0" presId="urn:microsoft.com/office/officeart/2005/8/layout/process4"/>
    <dgm:cxn modelId="{2F493247-DD71-42E2-BA13-315F9C6D9D25}" type="presOf" srcId="{C712D637-7FF1-401C-9304-F85D1B95B226}" destId="{A48265CE-F3A3-46DB-9DD2-97590B4DBB84}" srcOrd="1" destOrd="0" presId="urn:microsoft.com/office/officeart/2005/8/layout/process4"/>
    <dgm:cxn modelId="{0203F2AF-F4DC-42DB-872C-0270CF20114A}" type="presOf" srcId="{C3DC95A2-4D92-42C5-966E-8600E4BA31BD}" destId="{B752F9F5-2482-4D52-A33E-BE0263F4B0EA}" srcOrd="1" destOrd="0" presId="urn:microsoft.com/office/officeart/2005/8/layout/process4"/>
    <dgm:cxn modelId="{0CE79BAC-C717-4253-9B80-C8A96B03C6F6}" type="presOf" srcId="{DB6AA457-F75F-415D-BDD5-92045774FE4B}" destId="{7371425A-4D37-4FA7-A21E-1529F4324E45}" srcOrd="0" destOrd="0" presId="urn:microsoft.com/office/officeart/2005/8/layout/process4"/>
    <dgm:cxn modelId="{598A8450-75AF-481D-9841-1D23F9884FD1}" type="presParOf" srcId="{31D3AE5D-DA06-4E2D-9D68-F5531DFE7C2B}" destId="{127AFF01-F37D-42CC-8885-1689151201CD}" srcOrd="0" destOrd="0" presId="urn:microsoft.com/office/officeart/2005/8/layout/process4"/>
    <dgm:cxn modelId="{DA7B1C90-E6CA-4055-851A-0557606EBDAC}" type="presParOf" srcId="{127AFF01-F37D-42CC-8885-1689151201CD}" destId="{588D9B7D-EC68-4FB0-96F2-2E47AC868059}" srcOrd="0" destOrd="0" presId="urn:microsoft.com/office/officeart/2005/8/layout/process4"/>
    <dgm:cxn modelId="{0E7073F3-923D-4ED6-B41B-384A82C8C200}" type="presParOf" srcId="{127AFF01-F37D-42CC-8885-1689151201CD}" destId="{B752F9F5-2482-4D52-A33E-BE0263F4B0EA}" srcOrd="1" destOrd="0" presId="urn:microsoft.com/office/officeart/2005/8/layout/process4"/>
    <dgm:cxn modelId="{34DACDD9-579D-484A-A6CA-92F20AC63C35}" type="presParOf" srcId="{127AFF01-F37D-42CC-8885-1689151201CD}" destId="{2DA8AD2F-BF50-4911-9A17-8274766C00A6}" srcOrd="2" destOrd="0" presId="urn:microsoft.com/office/officeart/2005/8/layout/process4"/>
    <dgm:cxn modelId="{CE9F8C4F-B92C-4259-B12C-1B419BF89D38}" type="presParOf" srcId="{2DA8AD2F-BF50-4911-9A17-8274766C00A6}" destId="{C4F2ADBF-C592-483D-A6FF-5DB9D2A90309}" srcOrd="0" destOrd="0" presId="urn:microsoft.com/office/officeart/2005/8/layout/process4"/>
    <dgm:cxn modelId="{02D123F8-1DC9-4E29-B79E-8AF74BABCE28}" type="presParOf" srcId="{2DA8AD2F-BF50-4911-9A17-8274766C00A6}" destId="{0F0AC827-ACAE-4C23-875D-A4B53006A73F}" srcOrd="1" destOrd="0" presId="urn:microsoft.com/office/officeart/2005/8/layout/process4"/>
    <dgm:cxn modelId="{47EA5B00-FECA-4EA3-8858-020831D68EBC}" type="presParOf" srcId="{31D3AE5D-DA06-4E2D-9D68-F5531DFE7C2B}" destId="{7F8DEC81-0DCB-4545-8129-1A1632B41B5E}" srcOrd="1" destOrd="0" presId="urn:microsoft.com/office/officeart/2005/8/layout/process4"/>
    <dgm:cxn modelId="{F9086655-70F6-4D62-803D-9FB2B9CECBD7}" type="presParOf" srcId="{31D3AE5D-DA06-4E2D-9D68-F5531DFE7C2B}" destId="{33200553-5A1C-45F1-A422-26ECCEDBD439}" srcOrd="2" destOrd="0" presId="urn:microsoft.com/office/officeart/2005/8/layout/process4"/>
    <dgm:cxn modelId="{F9C4E479-1A12-49B4-840E-90ED42B6D93D}" type="presParOf" srcId="{33200553-5A1C-45F1-A422-26ECCEDBD439}" destId="{7371425A-4D37-4FA7-A21E-1529F4324E45}" srcOrd="0" destOrd="0" presId="urn:microsoft.com/office/officeart/2005/8/layout/process4"/>
    <dgm:cxn modelId="{48F1D443-1A01-4371-8854-D60E466CE0B6}" type="presParOf" srcId="{33200553-5A1C-45F1-A422-26ECCEDBD439}" destId="{80AD606B-F25E-46DF-B405-18F7D2EAE74A}" srcOrd="1" destOrd="0" presId="urn:microsoft.com/office/officeart/2005/8/layout/process4"/>
    <dgm:cxn modelId="{BAD9D01B-996C-4986-8FD9-37049CDB92B5}" type="presParOf" srcId="{33200553-5A1C-45F1-A422-26ECCEDBD439}" destId="{72E9B7A5-E5DC-46EA-A30C-DAC09ADD2BF7}" srcOrd="2" destOrd="0" presId="urn:microsoft.com/office/officeart/2005/8/layout/process4"/>
    <dgm:cxn modelId="{C3CD8C6F-29BD-4ADE-A6A3-584D41BCA136}" type="presParOf" srcId="{72E9B7A5-E5DC-46EA-A30C-DAC09ADD2BF7}" destId="{A8E0F749-66B2-490B-99E9-CC106B163B16}" srcOrd="0" destOrd="0" presId="urn:microsoft.com/office/officeart/2005/8/layout/process4"/>
    <dgm:cxn modelId="{3F8AE4D0-C1B9-49A3-9D85-FA13C986C03B}" type="presParOf" srcId="{72E9B7A5-E5DC-46EA-A30C-DAC09ADD2BF7}" destId="{A6EE397C-6C28-4128-BFFE-CFF44F70153F}" srcOrd="1" destOrd="0" presId="urn:microsoft.com/office/officeart/2005/8/layout/process4"/>
    <dgm:cxn modelId="{DF157FA0-6CFF-475F-B2C1-C14A30CA284D}" type="presParOf" srcId="{31D3AE5D-DA06-4E2D-9D68-F5531DFE7C2B}" destId="{0226793B-92A0-4530-A8D1-D80AF6A16C31}" srcOrd="3" destOrd="0" presId="urn:microsoft.com/office/officeart/2005/8/layout/process4"/>
    <dgm:cxn modelId="{D9B8890F-622F-4EF7-B8C9-501999392107}" type="presParOf" srcId="{31D3AE5D-DA06-4E2D-9D68-F5531DFE7C2B}" destId="{1A669411-1539-46A4-9D6E-2C85E15B0FA6}" srcOrd="4" destOrd="0" presId="urn:microsoft.com/office/officeart/2005/8/layout/process4"/>
    <dgm:cxn modelId="{CF2E4F72-F757-4A14-BF45-750381229016}" type="presParOf" srcId="{1A669411-1539-46A4-9D6E-2C85E15B0FA6}" destId="{859CA2CA-8A33-4975-9F01-7A3C8BB729DE}" srcOrd="0" destOrd="0" presId="urn:microsoft.com/office/officeart/2005/8/layout/process4"/>
    <dgm:cxn modelId="{4476044B-B0FF-4572-BB01-9732B848392A}" type="presParOf" srcId="{1A669411-1539-46A4-9D6E-2C85E15B0FA6}" destId="{A48265CE-F3A3-46DB-9DD2-97590B4DBB84}" srcOrd="1" destOrd="0" presId="urn:microsoft.com/office/officeart/2005/8/layout/process4"/>
    <dgm:cxn modelId="{108CBA6F-ABE6-49B0-8D57-CCB454AC970F}" type="presParOf" srcId="{1A669411-1539-46A4-9D6E-2C85E15B0FA6}" destId="{DB89CC08-BF2F-4B2E-B88D-22F7BE6ECA5F}" srcOrd="2" destOrd="0" presId="urn:microsoft.com/office/officeart/2005/8/layout/process4"/>
    <dgm:cxn modelId="{C675B826-3900-4575-89A0-DB78CA5B441C}" type="presParOf" srcId="{DB89CC08-BF2F-4B2E-B88D-22F7BE6ECA5F}" destId="{59FFE57C-E5F2-4FBD-AA4D-8DB27381892F}" srcOrd="0" destOrd="0" presId="urn:microsoft.com/office/officeart/2005/8/layout/process4"/>
    <dgm:cxn modelId="{5D529EFA-23A6-4C03-8BAF-B0DDF673418B}" type="presParOf" srcId="{DB89CC08-BF2F-4B2E-B88D-22F7BE6ECA5F}" destId="{3EC7D028-ECEA-492B-A6F1-68E9B57B69C6}"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F9F5-2482-4D52-A33E-BE0263F4B0EA}">
      <dsp:nvSpPr>
        <dsp:cNvPr id="0" name=""/>
        <dsp:cNvSpPr/>
      </dsp:nvSpPr>
      <dsp:spPr>
        <a:xfrm>
          <a:off x="0" y="3788135"/>
          <a:ext cx="5867399" cy="12433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Step 3</a:t>
          </a:r>
        </a:p>
      </dsp:txBody>
      <dsp:txXfrm>
        <a:off x="0" y="3788135"/>
        <a:ext cx="5867399" cy="671409"/>
      </dsp:txXfrm>
    </dsp:sp>
    <dsp:sp modelId="{C4F2ADBF-C592-483D-A6FF-5DB9D2A90309}">
      <dsp:nvSpPr>
        <dsp:cNvPr id="0" name=""/>
        <dsp:cNvSpPr/>
      </dsp:nvSpPr>
      <dsp:spPr>
        <a:xfrm>
          <a:off x="0" y="4434677"/>
          <a:ext cx="2933699" cy="57194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b="0" i="0" kern="1200" dirty="0" smtClean="0"/>
            <a:t>'</a:t>
          </a:r>
          <a:r>
            <a:rPr lang="en-US" sz="1100" b="0" i="0" kern="1200" dirty="0" err="1" smtClean="0"/>
            <a:t>Mishab</a:t>
          </a:r>
          <a:r>
            <a:rPr lang="en-US" sz="1100" b="0" i="0" kern="1200" dirty="0" smtClean="0"/>
            <a:t>' device</a:t>
          </a:r>
          <a:endParaRPr lang="en-US" sz="1100" kern="1200" dirty="0"/>
        </a:p>
      </dsp:txBody>
      <dsp:txXfrm>
        <a:off x="0" y="4434677"/>
        <a:ext cx="2933699" cy="571941"/>
      </dsp:txXfrm>
    </dsp:sp>
    <dsp:sp modelId="{0F0AC827-ACAE-4C23-875D-A4B53006A73F}">
      <dsp:nvSpPr>
        <dsp:cNvPr id="0" name=""/>
        <dsp:cNvSpPr/>
      </dsp:nvSpPr>
      <dsp:spPr>
        <a:xfrm>
          <a:off x="2933699" y="4434677"/>
          <a:ext cx="2933699" cy="571941"/>
        </a:xfrm>
        <a:prstGeom prst="rect">
          <a:avLst/>
        </a:prstGeom>
        <a:solidFill>
          <a:schemeClr val="accent3">
            <a:tint val="40000"/>
            <a:alpha val="90000"/>
            <a:hueOff val="-1096691"/>
            <a:satOff val="-573"/>
            <a:lumOff val="49"/>
            <a:alphaOff val="0"/>
          </a:schemeClr>
        </a:solidFill>
        <a:ln w="12700" cap="flat" cmpd="sng" algn="ctr">
          <a:solidFill>
            <a:schemeClr val="accent3">
              <a:tint val="40000"/>
              <a:alpha val="90000"/>
              <a:hueOff val="-1096691"/>
              <a:satOff val="-573"/>
              <a:lumOff val="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His contribution to medicine</a:t>
          </a:r>
          <a:endParaRPr lang="en-US" sz="1100" kern="1200" dirty="0"/>
        </a:p>
      </dsp:txBody>
      <dsp:txXfrm>
        <a:off x="2933699" y="4434677"/>
        <a:ext cx="2933699" cy="571941"/>
      </dsp:txXfrm>
    </dsp:sp>
    <dsp:sp modelId="{80AD606B-F25E-46DF-B405-18F7D2EAE74A}">
      <dsp:nvSpPr>
        <dsp:cNvPr id="0" name=""/>
        <dsp:cNvSpPr/>
      </dsp:nvSpPr>
      <dsp:spPr>
        <a:xfrm rot="10800000">
          <a:off x="0" y="1894512"/>
          <a:ext cx="5867399" cy="1912273"/>
        </a:xfrm>
        <a:prstGeom prst="upArrowCallout">
          <a:avLst/>
        </a:prstGeom>
        <a:solidFill>
          <a:schemeClr val="accent3">
            <a:hueOff val="-2534557"/>
            <a:satOff val="-1169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Step 2</a:t>
          </a:r>
        </a:p>
      </dsp:txBody>
      <dsp:txXfrm rot="-10800000">
        <a:off x="0" y="1894512"/>
        <a:ext cx="5867399" cy="671207"/>
      </dsp:txXfrm>
    </dsp:sp>
    <dsp:sp modelId="{A8E0F749-66B2-490B-99E9-CC106B163B16}">
      <dsp:nvSpPr>
        <dsp:cNvPr id="0" name=""/>
        <dsp:cNvSpPr/>
      </dsp:nvSpPr>
      <dsp:spPr>
        <a:xfrm>
          <a:off x="0" y="2565720"/>
          <a:ext cx="2933699" cy="571769"/>
        </a:xfrm>
        <a:prstGeom prst="rect">
          <a:avLst/>
        </a:prstGeom>
        <a:solidFill>
          <a:schemeClr val="accent3">
            <a:tint val="40000"/>
            <a:alpha val="90000"/>
            <a:hueOff val="-2193382"/>
            <a:satOff val="-1145"/>
            <a:lumOff val="99"/>
            <a:alphaOff val="0"/>
          </a:schemeClr>
        </a:solidFill>
        <a:ln w="12700" cap="flat" cmpd="sng" algn="ctr">
          <a:solidFill>
            <a:schemeClr val="accent3">
              <a:tint val="40000"/>
              <a:alpha val="90000"/>
              <a:hueOff val="-2193382"/>
              <a:satOff val="-1145"/>
              <a:lumOff val="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Ectopic pregnancy</a:t>
          </a:r>
          <a:endParaRPr lang="en-US" sz="1100" kern="1200" dirty="0"/>
        </a:p>
      </dsp:txBody>
      <dsp:txXfrm>
        <a:off x="0" y="2565720"/>
        <a:ext cx="2933699" cy="571769"/>
      </dsp:txXfrm>
    </dsp:sp>
    <dsp:sp modelId="{A6EE397C-6C28-4128-BFFE-CFF44F70153F}">
      <dsp:nvSpPr>
        <dsp:cNvPr id="0" name=""/>
        <dsp:cNvSpPr/>
      </dsp:nvSpPr>
      <dsp:spPr>
        <a:xfrm>
          <a:off x="2933699" y="2565720"/>
          <a:ext cx="2933699" cy="571769"/>
        </a:xfrm>
        <a:prstGeom prst="rect">
          <a:avLst/>
        </a:prstGeom>
        <a:solidFill>
          <a:schemeClr val="accent3">
            <a:tint val="40000"/>
            <a:alpha val="90000"/>
            <a:hueOff val="-3290073"/>
            <a:satOff val="-1718"/>
            <a:lumOff val="148"/>
            <a:alphaOff val="0"/>
          </a:schemeClr>
        </a:solidFill>
        <a:ln w="12700" cap="flat" cmpd="sng" algn="ctr">
          <a:solidFill>
            <a:schemeClr val="accent3">
              <a:tint val="40000"/>
              <a:alpha val="90000"/>
              <a:hueOff val="-3290073"/>
              <a:satOff val="-1718"/>
              <a:lumOff val="1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Hydrocephalus</a:t>
          </a:r>
          <a:endParaRPr lang="en-US" sz="1100" kern="1200" dirty="0"/>
        </a:p>
      </dsp:txBody>
      <dsp:txXfrm>
        <a:off x="2933699" y="2565720"/>
        <a:ext cx="2933699" cy="571769"/>
      </dsp:txXfrm>
    </dsp:sp>
    <dsp:sp modelId="{A48265CE-F3A3-46DB-9DD2-97590B4DBB84}">
      <dsp:nvSpPr>
        <dsp:cNvPr id="0" name=""/>
        <dsp:cNvSpPr/>
      </dsp:nvSpPr>
      <dsp:spPr>
        <a:xfrm rot="10800000">
          <a:off x="0" y="889"/>
          <a:ext cx="5867399" cy="1912273"/>
        </a:xfrm>
        <a:prstGeom prst="upArrowCallout">
          <a:avLst/>
        </a:prstGeom>
        <a:solidFill>
          <a:schemeClr val="accent3">
            <a:hueOff val="-5069114"/>
            <a:satOff val="-23387"/>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Step 1</a:t>
          </a:r>
        </a:p>
      </dsp:txBody>
      <dsp:txXfrm rot="-10800000">
        <a:off x="0" y="889"/>
        <a:ext cx="5867399" cy="671207"/>
      </dsp:txXfrm>
    </dsp:sp>
    <dsp:sp modelId="{59FFE57C-E5F2-4FBD-AA4D-8DB27381892F}">
      <dsp:nvSpPr>
        <dsp:cNvPr id="0" name=""/>
        <dsp:cNvSpPr/>
      </dsp:nvSpPr>
      <dsp:spPr>
        <a:xfrm>
          <a:off x="0" y="672097"/>
          <a:ext cx="2933699" cy="571769"/>
        </a:xfrm>
        <a:prstGeom prst="rect">
          <a:avLst/>
        </a:prstGeom>
        <a:solidFill>
          <a:schemeClr val="accent3">
            <a:tint val="40000"/>
            <a:alpha val="90000"/>
            <a:hueOff val="-4386764"/>
            <a:satOff val="-2290"/>
            <a:lumOff val="198"/>
            <a:alphaOff val="0"/>
          </a:schemeClr>
        </a:solidFill>
        <a:ln w="12700" cap="flat" cmpd="sng" algn="ctr">
          <a:solidFill>
            <a:schemeClr val="accent3">
              <a:tint val="40000"/>
              <a:alpha val="90000"/>
              <a:hueOff val="-4386764"/>
              <a:satOff val="-2290"/>
              <a:lumOff val="1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smtClean="0"/>
            <a:t>The identity of </a:t>
          </a:r>
          <a:r>
            <a:rPr lang="en-US" sz="1100" kern="1200" dirty="0" err="1" smtClean="0"/>
            <a:t>Abul</a:t>
          </a:r>
          <a:r>
            <a:rPr lang="en-US" sz="1100" kern="1200" dirty="0" smtClean="0"/>
            <a:t> </a:t>
          </a:r>
          <a:r>
            <a:rPr lang="en-US" sz="1100" kern="1200" dirty="0" err="1" smtClean="0"/>
            <a:t>Kasem</a:t>
          </a:r>
          <a:r>
            <a:rPr lang="en-US" sz="1100" kern="1200" dirty="0" smtClean="0"/>
            <a:t> </a:t>
          </a:r>
          <a:r>
            <a:rPr lang="en-US" sz="1100" kern="1200" dirty="0" err="1" smtClean="0"/>
            <a:t>Zahravi</a:t>
          </a:r>
          <a:endParaRPr lang="en-US" sz="1100" kern="1200" dirty="0"/>
        </a:p>
      </dsp:txBody>
      <dsp:txXfrm>
        <a:off x="0" y="672097"/>
        <a:ext cx="2933699" cy="571769"/>
      </dsp:txXfrm>
    </dsp:sp>
    <dsp:sp modelId="{3EC7D028-ECEA-492B-A6F1-68E9B57B69C6}">
      <dsp:nvSpPr>
        <dsp:cNvPr id="0" name=""/>
        <dsp:cNvSpPr/>
      </dsp:nvSpPr>
      <dsp:spPr>
        <a:xfrm>
          <a:off x="2933699" y="672097"/>
          <a:ext cx="2933699" cy="571769"/>
        </a:xfrm>
        <a:prstGeom prst="rect">
          <a:avLst/>
        </a:prstGeom>
        <a:solidFill>
          <a:schemeClr val="accent3">
            <a:tint val="40000"/>
            <a:alpha val="90000"/>
            <a:hueOff val="-5483455"/>
            <a:satOff val="-2863"/>
            <a:lumOff val="247"/>
            <a:alphaOff val="0"/>
          </a:schemeClr>
        </a:solidFill>
        <a:ln w="12700" cap="flat" cmpd="sng" algn="ctr">
          <a:solidFill>
            <a:schemeClr val="accent3">
              <a:tint val="40000"/>
              <a:alpha val="90000"/>
              <a:hueOff val="-5483455"/>
              <a:satOff val="-2863"/>
              <a:lumOff val="2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dirty="0" err="1" smtClean="0"/>
            <a:t>Kitabul</a:t>
          </a:r>
          <a:r>
            <a:rPr lang="en-US" sz="1100" kern="1200" dirty="0" smtClean="0"/>
            <a:t> </a:t>
          </a:r>
          <a:r>
            <a:rPr lang="en-US" sz="1100" kern="1200" dirty="0" err="1" smtClean="0"/>
            <a:t>Tasrif</a:t>
          </a:r>
          <a:endParaRPr lang="en-US" sz="1100" kern="1200" dirty="0"/>
        </a:p>
      </dsp:txBody>
      <dsp:txXfrm>
        <a:off x="2933699" y="672097"/>
        <a:ext cx="2933699" cy="5717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2/4/2023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2/4/2023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2/4/2023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2/4/2023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2/4/2023</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2/4/2023</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2/4/2023</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2/4/2023</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2/4/2023</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2/4/2023</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 y="0"/>
            <a:ext cx="12229011" cy="7010400"/>
          </a:xfrm>
          <a:prstGeom prst="rect">
            <a:avLst/>
          </a:prstGeom>
        </p:spPr>
      </p:pic>
      <p:sp>
        <p:nvSpPr>
          <p:cNvPr id="2" name="Title 1"/>
          <p:cNvSpPr>
            <a:spLocks noGrp="1"/>
          </p:cNvSpPr>
          <p:nvPr>
            <p:ph type="ctrTitle"/>
          </p:nvPr>
        </p:nvSpPr>
        <p:spPr>
          <a:xfrm>
            <a:off x="152400" y="152400"/>
            <a:ext cx="11447500" cy="1596988"/>
          </a:xfrm>
        </p:spPr>
        <p:txBody>
          <a:bodyPr>
            <a:normAutofit fontScale="90000"/>
          </a:bodyPr>
          <a:lstStyle/>
          <a:p>
            <a:pPr algn="ctr"/>
            <a:r>
              <a:rPr lang="en-US" sz="4400" dirty="0" smtClean="0">
                <a:solidFill>
                  <a:srgbClr val="FF0000"/>
                </a:solidFill>
              </a:rPr>
              <a:t>WELCOME TO</a:t>
            </a:r>
            <a:r>
              <a:rPr lang="en-US" sz="4400" dirty="0"/>
              <a:t/>
            </a:r>
            <a:br>
              <a:rPr lang="en-US" sz="4400" dirty="0"/>
            </a:br>
            <a:r>
              <a:rPr lang="en-US" sz="4400" dirty="0">
                <a:solidFill>
                  <a:srgbClr val="00B050"/>
                </a:solidFill>
              </a:rPr>
              <a:t>Muslim scientist </a:t>
            </a:r>
            <a:r>
              <a:rPr lang="en-US" sz="4400" dirty="0" err="1">
                <a:solidFill>
                  <a:srgbClr val="0070C0"/>
                </a:solidFill>
              </a:rPr>
              <a:t>Abul</a:t>
            </a:r>
            <a:r>
              <a:rPr lang="en-US" sz="4400" dirty="0">
                <a:solidFill>
                  <a:srgbClr val="0070C0"/>
                </a:solidFill>
              </a:rPr>
              <a:t> </a:t>
            </a:r>
            <a:r>
              <a:rPr lang="en-US" sz="4400" dirty="0" err="1">
                <a:solidFill>
                  <a:srgbClr val="0070C0"/>
                </a:solidFill>
              </a:rPr>
              <a:t>Kasem</a:t>
            </a:r>
            <a:r>
              <a:rPr lang="en-US" sz="4400" dirty="0">
                <a:solidFill>
                  <a:srgbClr val="0070C0"/>
                </a:solidFill>
              </a:rPr>
              <a:t> </a:t>
            </a:r>
            <a:r>
              <a:rPr lang="en-US" sz="4400" dirty="0" err="1">
                <a:solidFill>
                  <a:srgbClr val="0070C0"/>
                </a:solidFill>
              </a:rPr>
              <a:t>Zahrawi</a:t>
            </a:r>
            <a:r>
              <a:rPr lang="en-US" sz="4400" dirty="0">
                <a:solidFill>
                  <a:srgbClr val="0070C0"/>
                </a:solidFill>
              </a:rPr>
              <a:t> </a:t>
            </a:r>
            <a:r>
              <a:rPr lang="en-US" sz="4400" dirty="0">
                <a:solidFill>
                  <a:srgbClr val="FFC000"/>
                </a:solidFill>
              </a:rPr>
              <a:t>pioneered surgery</a:t>
            </a:r>
          </a:p>
        </p:txBody>
      </p:sp>
      <p:sp>
        <p:nvSpPr>
          <p:cNvPr id="4" name="Rectangle 1"/>
          <p:cNvSpPr>
            <a:spLocks noGrp="1" noChangeArrowheads="1"/>
          </p:cNvSpPr>
          <p:nvPr>
            <p:ph type="subTitle" idx="1"/>
          </p:nvPr>
        </p:nvSpPr>
        <p:spPr bwMode="auto">
          <a:xfrm>
            <a:off x="8001000" y="4230216"/>
            <a:ext cx="3962399" cy="1349740"/>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inherit"/>
              </a:rPr>
              <a:t>Medicine, pharmacology, </a:t>
            </a:r>
            <a:endParaRPr kumimoji="0" lang="bn-IN" altLang="en-US" sz="1800" b="0" i="0" u="none" strike="noStrike" cap="none" normalizeH="0" baseline="0" dirty="0" smtClean="0">
              <a:ln>
                <a:noFill/>
              </a:ln>
              <a:solidFill>
                <a:srgbClr val="FF0000"/>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inherit"/>
              </a:rPr>
              <a:t>ophthalmology, </a:t>
            </a:r>
            <a:r>
              <a:rPr kumimoji="0" lang="en-US" altLang="en-US" sz="1800" b="0" i="0" u="none" strike="noStrike" cap="none" normalizeH="0" baseline="0" dirty="0" err="1" smtClean="0">
                <a:ln>
                  <a:noFill/>
                </a:ln>
                <a:solidFill>
                  <a:srgbClr val="FF0000"/>
                </a:solidFill>
                <a:effectLst/>
                <a:latin typeface="inherit"/>
              </a:rPr>
              <a:t>orthopaedics</a:t>
            </a:r>
            <a:r>
              <a:rPr kumimoji="0" lang="en-US" altLang="en-US" sz="1800" b="0" i="0" u="none" strike="noStrike" cap="none" normalizeH="0" baseline="0" dirty="0" smtClean="0">
                <a:ln>
                  <a:noFill/>
                </a:ln>
                <a:solidFill>
                  <a:srgbClr val="FF0000"/>
                </a:solidFill>
                <a:effectLst/>
                <a:latin typeface="inherit"/>
              </a:rPr>
              <a:t>,</a:t>
            </a:r>
            <a:endParaRPr kumimoji="0" lang="bn-IN" altLang="en-US" sz="1800" b="0" i="0" u="none" strike="noStrike" cap="none" normalizeH="0" baseline="0" dirty="0" smtClean="0">
              <a:ln>
                <a:noFill/>
              </a:ln>
              <a:solidFill>
                <a:srgbClr val="FF0000"/>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inherit"/>
              </a:rPr>
              <a:t> pathology, dentistry, nutrition,</a:t>
            </a:r>
            <a:endParaRPr kumimoji="0" lang="bn-IN" altLang="en-US" sz="1800" b="0" i="0" u="none" strike="noStrike" cap="none" normalizeH="0" baseline="0" dirty="0" smtClean="0">
              <a:ln>
                <a:noFill/>
              </a:ln>
              <a:solidFill>
                <a:srgbClr val="FF0000"/>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inherit"/>
              </a:rPr>
              <a:t> pediatrics—all are covered</a:t>
            </a:r>
            <a:endParaRPr kumimoji="0" lang="bn-IN" altLang="en-US" sz="1800" b="0" i="0" u="none" strike="noStrike" cap="none" normalizeH="0" baseline="0" dirty="0" smtClean="0">
              <a:ln>
                <a:noFill/>
              </a:ln>
              <a:solidFill>
                <a:srgbClr val="FF0000"/>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inherit"/>
              </a:rPr>
              <a:t> in his books.</a:t>
            </a:r>
            <a:r>
              <a:rPr kumimoji="0" lang="en-US" altLang="en-US" sz="1800" b="0" i="0" u="none" strike="noStrike" cap="none" normalizeH="0" baseline="0" dirty="0" smtClean="0">
                <a:ln>
                  <a:noFill/>
                </a:ln>
                <a:solidFill>
                  <a:srgbClr val="FF0000"/>
                </a:solidFill>
                <a:effectLst/>
              </a:rPr>
              <a:t> </a:t>
            </a:r>
            <a:endParaRPr kumimoji="0" lang="en-US" altLang="en-US" sz="1800" b="0"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IN" sz="6000" dirty="0">
                <a:solidFill>
                  <a:srgbClr val="222222"/>
                </a:solidFill>
                <a:latin typeface="Arial" panose="020B0604020202020204" pitchFamily="34" charset="0"/>
                <a:ea typeface="Calibri" panose="020F0502020204030204" pitchFamily="34" charset="0"/>
                <a:cs typeface="Nirmala UI" panose="020B0502040204020203" pitchFamily="34" charset="0"/>
              </a:rPr>
              <a:t>এক্টোপিক </a:t>
            </a:r>
            <a:r>
              <a:rPr lang="bn-IN" sz="6000" dirty="0" smtClean="0">
                <a:solidFill>
                  <a:srgbClr val="222222"/>
                </a:solidFill>
                <a:latin typeface="Arial" panose="020B0604020202020204" pitchFamily="34" charset="0"/>
                <a:ea typeface="Calibri" panose="020F0502020204030204" pitchFamily="34" charset="0"/>
                <a:cs typeface="Nirmala UI" panose="020B0502040204020203" pitchFamily="34" charset="0"/>
              </a:rPr>
              <a:t>গর্ভধারণ</a:t>
            </a:r>
            <a:endParaRPr lang="en-US" sz="6000" dirty="0"/>
          </a:p>
        </p:txBody>
      </p:sp>
      <p:sp>
        <p:nvSpPr>
          <p:cNvPr id="3" name="Rectangle 2"/>
          <p:cNvSpPr/>
          <p:nvPr/>
        </p:nvSpPr>
        <p:spPr>
          <a:xfrm>
            <a:off x="76200" y="1600200"/>
            <a:ext cx="12192000" cy="5786199"/>
          </a:xfrm>
          <a:prstGeom prst="rect">
            <a:avLst/>
          </a:prstGeom>
        </p:spPr>
        <p:txBody>
          <a:bodyPr wrap="square">
            <a:spAutoFit/>
          </a:bodyPr>
          <a:lstStyle/>
          <a:p>
            <a:pPr algn="ctr"/>
            <a:r>
              <a:rPr lang="en-US" sz="4400" dirty="0">
                <a:solidFill>
                  <a:srgbClr val="222222"/>
                </a:solidFill>
                <a:latin typeface="Arial" panose="020B0604020202020204" pitchFamily="34" charset="0"/>
                <a:ea typeface="Calibri" panose="020F0502020204030204" pitchFamily="34" charset="0"/>
              </a:rPr>
              <a:t/>
            </a:r>
            <a:br>
              <a:rPr lang="en-US" sz="4400" dirty="0">
                <a:solidFill>
                  <a:srgbClr val="222222"/>
                </a:solidFill>
                <a:latin typeface="Arial" panose="020B0604020202020204" pitchFamily="34" charset="0"/>
                <a:ea typeface="Calibri" panose="020F0502020204030204" pitchFamily="34" charset="0"/>
              </a:rPr>
            </a:br>
            <a:r>
              <a:rPr lang="bn-IN" sz="4400" dirty="0">
                <a:solidFill>
                  <a:srgbClr val="222222"/>
                </a:solidFill>
                <a:latin typeface="Arial" panose="020B0604020202020204" pitchFamily="34" charset="0"/>
                <a:ea typeface="Calibri" panose="020F0502020204030204" pitchFamily="34" charset="0"/>
                <a:cs typeface="Nirmala UI" panose="020B0502040204020203" pitchFamily="34" charset="0"/>
              </a:rPr>
              <a:t>চিকিৎসকদের মধ্যে তিনিই সর্বপ্রথম এক্টোপিক গর্ভধারণ নিয়ে বর্ণনা করেছেন। উল্লেখ্য</a:t>
            </a:r>
            <a:r>
              <a:rPr lang="en-US" sz="4400" dirty="0">
                <a:solidFill>
                  <a:srgbClr val="222222"/>
                </a:solidFill>
                <a:latin typeface="Arial" panose="020B0604020202020204" pitchFamily="34" charset="0"/>
                <a:ea typeface="Calibri" panose="020F0502020204030204" pitchFamily="34" charset="0"/>
              </a:rPr>
              <a:t>, </a:t>
            </a:r>
            <a:r>
              <a:rPr lang="bn-IN" sz="4400" dirty="0">
                <a:solidFill>
                  <a:srgbClr val="222222"/>
                </a:solidFill>
                <a:latin typeface="Arial" panose="020B0604020202020204" pitchFamily="34" charset="0"/>
                <a:ea typeface="Calibri" panose="020F0502020204030204" pitchFamily="34" charset="0"/>
                <a:cs typeface="Nirmala UI" panose="020B0502040204020203" pitchFamily="34" charset="0"/>
              </a:rPr>
              <a:t>জরায়ুর বাইরে যেকোনো স্থানে গর্ভধারণ হলে তাকে এক্টোপিক গর্ভধারণ বলে। জরায়ু সম্প্রসারণের জন্য প্রথম সফল অস্ত্রোপচার করেছিলেন এই কিংবদন্তি। এ ছাড়া মৃত ভ্রূণ বের করার যন্ত্রটিও সর্বপ্রথম তিনিই আবিষ্কার করেছেন।</a:t>
            </a:r>
            <a:r>
              <a:rPr lang="en-US" dirty="0">
                <a:solidFill>
                  <a:srgbClr val="222222"/>
                </a:solidFill>
                <a:latin typeface="Arial" panose="020B0604020202020204" pitchFamily="34" charset="0"/>
                <a:ea typeface="Calibri" panose="020F0502020204030204" pitchFamily="34" charset="0"/>
              </a:rPr>
              <a:t/>
            </a:r>
            <a:br>
              <a:rPr lang="en-US" dirty="0">
                <a:solidFill>
                  <a:srgbClr val="222222"/>
                </a:solidFill>
                <a:latin typeface="Arial" panose="020B0604020202020204" pitchFamily="34" charset="0"/>
                <a:ea typeface="Calibri" panose="020F0502020204030204" pitchFamily="34" charset="0"/>
              </a:rPr>
            </a:br>
            <a:endParaRPr lang="en-US" dirty="0"/>
          </a:p>
        </p:txBody>
      </p:sp>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896600" cy="914400"/>
          </a:xfrm>
        </p:spPr>
        <p:txBody>
          <a:bodyPr/>
          <a:lstStyle/>
          <a:p>
            <a:pPr algn="ctr"/>
            <a:r>
              <a:rPr lang="bn-IN" dirty="0" smtClean="0"/>
              <a:t>জোড়ায় কাজ</a:t>
            </a:r>
            <a:endParaRPr lang="en-US" dirty="0"/>
          </a:p>
        </p:txBody>
      </p:sp>
      <p:sp>
        <p:nvSpPr>
          <p:cNvPr id="3" name="Text Placeholder 2"/>
          <p:cNvSpPr>
            <a:spLocks noGrp="1"/>
          </p:cNvSpPr>
          <p:nvPr>
            <p:ph type="body" idx="1"/>
          </p:nvPr>
        </p:nvSpPr>
        <p:spPr>
          <a:xfrm>
            <a:off x="228600" y="1676400"/>
            <a:ext cx="11582400" cy="4953000"/>
          </a:xfrm>
        </p:spPr>
        <p:txBody>
          <a:bodyPr>
            <a:noAutofit/>
          </a:bodyPr>
          <a:lstStyle/>
          <a:p>
            <a:pPr marL="457200" indent="-457200" algn="ctr">
              <a:buFont typeface="+mj-lt"/>
              <a:buAutoNum type="arabicPeriod"/>
            </a:pPr>
            <a:r>
              <a:rPr lang="bn-IN" sz="4400" dirty="0">
                <a:latin typeface="Arial" panose="020B0604020202020204" pitchFamily="34" charset="0"/>
                <a:ea typeface="Calibri" panose="020F0502020204030204" pitchFamily="34" charset="0"/>
                <a:cs typeface="Nirmala UI" panose="020B0502040204020203" pitchFamily="34" charset="0"/>
              </a:rPr>
              <a:t>তাঁর </a:t>
            </a:r>
            <a:r>
              <a:rPr lang="bn-IN" sz="4400" dirty="0" smtClean="0">
                <a:latin typeface="Arial" panose="020B0604020202020204" pitchFamily="34" charset="0"/>
                <a:ea typeface="Calibri" panose="020F0502020204030204" pitchFamily="34" charset="0"/>
                <a:cs typeface="Nirmala UI" panose="020B0502040204020203" pitchFamily="34" charset="0"/>
              </a:rPr>
              <a:t>লিখিত কিতাবের নাম ও তা কত খন্ডে বিভক্ত</a:t>
            </a:r>
          </a:p>
          <a:p>
            <a:pPr marL="457200" indent="-457200" algn="ctr">
              <a:buFont typeface="+mj-lt"/>
              <a:buAutoNum type="arabicPeriod"/>
            </a:pPr>
            <a:r>
              <a:rPr lang="bn-IN" sz="4400" dirty="0">
                <a:latin typeface="Arial" panose="020B0604020202020204" pitchFamily="34" charset="0"/>
                <a:ea typeface="Calibri" panose="020F0502020204030204" pitchFamily="34" charset="0"/>
                <a:cs typeface="Nirmala UI" panose="020B0502040204020203" pitchFamily="34" charset="0"/>
              </a:rPr>
              <a:t>তাঁর লিখিত </a:t>
            </a:r>
            <a:r>
              <a:rPr lang="bn-IN" sz="4400" dirty="0" smtClean="0">
                <a:latin typeface="Arial" panose="020B0604020202020204" pitchFamily="34" charset="0"/>
                <a:ea typeface="Calibri" panose="020F0502020204030204" pitchFamily="34" charset="0"/>
                <a:cs typeface="Nirmala UI" panose="020B0502040204020203" pitchFamily="34" charset="0"/>
              </a:rPr>
              <a:t>কিতাবে কি কি বিষয় রয়েছে</a:t>
            </a:r>
          </a:p>
          <a:p>
            <a:pPr marL="457200" indent="-457200" algn="ctr">
              <a:buFont typeface="+mj-lt"/>
              <a:buAutoNum type="arabicPeriod"/>
            </a:pPr>
            <a:r>
              <a:rPr lang="bn-IN" sz="4400" dirty="0" smtClean="0">
                <a:latin typeface="Arial" panose="020B0604020202020204" pitchFamily="34" charset="0"/>
                <a:ea typeface="Calibri" panose="020F0502020204030204" pitchFamily="34" charset="0"/>
                <a:cs typeface="Nirmala UI" panose="020B0502040204020203" pitchFamily="34" charset="0"/>
              </a:rPr>
              <a:t> কোন খলিফার উদ্যোগে এবং কত বছরে কিতাবটি লেখা হয় ও</a:t>
            </a:r>
          </a:p>
          <a:p>
            <a:pPr marL="457200" indent="-457200" algn="ctr">
              <a:buFont typeface="+mj-lt"/>
              <a:buAutoNum type="arabicPeriod"/>
            </a:pPr>
            <a:r>
              <a:rPr lang="bn-IN" sz="4400" dirty="0">
                <a:latin typeface="Arial" panose="020B0604020202020204" pitchFamily="34" charset="0"/>
                <a:ea typeface="Calibri" panose="020F0502020204030204" pitchFamily="34" charset="0"/>
                <a:cs typeface="Nirmala UI" panose="020B0502040204020203" pitchFamily="34" charset="0"/>
              </a:rPr>
              <a:t>এক্টোপিক </a:t>
            </a:r>
            <a:r>
              <a:rPr lang="bn-IN" sz="4400" dirty="0" smtClean="0">
                <a:latin typeface="Arial" panose="020B0604020202020204" pitchFamily="34" charset="0"/>
                <a:ea typeface="Calibri" panose="020F0502020204030204" pitchFamily="34" charset="0"/>
                <a:cs typeface="Nirmala UI" panose="020B0502040204020203" pitchFamily="34" charset="0"/>
              </a:rPr>
              <a:t>গর্ভধারণ কি তা আলোচনা করে নোট খাতায় লিখ।</a:t>
            </a:r>
            <a:endParaRPr lang="en-US" sz="4400" dirty="0"/>
          </a:p>
        </p:txBody>
      </p:sp>
    </p:spTree>
    <p:extLst>
      <p:ext uri="{BB962C8B-B14F-4D97-AF65-F5344CB8AC3E}">
        <p14:creationId xmlns:p14="http://schemas.microsoft.com/office/powerpoint/2010/main" val="399226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228600"/>
            <a:ext cx="4648200" cy="838200"/>
          </a:xfrm>
        </p:spPr>
        <p:txBody>
          <a:bodyPr>
            <a:normAutofit/>
          </a:bodyPr>
          <a:lstStyle/>
          <a:p>
            <a:r>
              <a:rPr lang="bn-IN" sz="4800" dirty="0" smtClean="0"/>
              <a:t>হাইড্রোসেফালাস</a:t>
            </a:r>
            <a:endParaRPr lang="en-US" sz="4800" dirty="0"/>
          </a:p>
        </p:txBody>
      </p:sp>
      <p:sp>
        <p:nvSpPr>
          <p:cNvPr id="3" name="Content Placeholder 2"/>
          <p:cNvSpPr>
            <a:spLocks noGrp="1"/>
          </p:cNvSpPr>
          <p:nvPr>
            <p:ph idx="1"/>
          </p:nvPr>
        </p:nvSpPr>
        <p:spPr>
          <a:xfrm>
            <a:off x="152400" y="914400"/>
            <a:ext cx="6400800" cy="5486400"/>
          </a:xfrm>
        </p:spPr>
        <p:txBody>
          <a:bodyPr>
            <a:normAutofit/>
          </a:bodyPr>
          <a:lstStyle/>
          <a:p>
            <a:pPr marL="0" indent="0" algn="ctr">
              <a:buNone/>
            </a:pPr>
            <a:r>
              <a:rPr lang="en-US" sz="3200" dirty="0"/>
              <a:t/>
            </a:r>
            <a:br>
              <a:rPr lang="en-US" sz="3200" dirty="0"/>
            </a:br>
            <a:r>
              <a:rPr lang="bn-IN" sz="3200" dirty="0">
                <a:solidFill>
                  <a:srgbClr val="FF0000"/>
                </a:solidFill>
              </a:rPr>
              <a:t>পৃথিবীতে প্রথম হাইড্রোসেফালাস সমস্যার (বড় মাথার রোগ) সমাধানও তিনিই উদ্ভাবন করেছিলেন। হাইড্রোসেফালাস রোগটি সাধারণত শিশু ও বৃদ্ধদের বেশি হয়। এই সমস্যাকে অনেক সময় ‘মাথায় পানি জমা’ও বলা হয়। জাহরাভি তাঁর ‘কিতাবুল তাসরিফে’ অস্ত্রোপচারের মাধ্যমে এই সমস্যার সমাধান সবিস্তারে তুলে ধরেছেন।</a:t>
            </a:r>
            <a:r>
              <a:rPr lang="en-US" sz="3200" dirty="0"/>
              <a:t/>
            </a:r>
            <a:br>
              <a:rPr lang="en-US" sz="3200" dirty="0"/>
            </a:br>
            <a:endParaRPr lang="en-US" sz="3200" dirty="0"/>
          </a:p>
        </p:txBody>
      </p:sp>
      <p:sp>
        <p:nvSpPr>
          <p:cNvPr id="4" name="Text Placeholder 3"/>
          <p:cNvSpPr>
            <a:spLocks noGrp="1"/>
          </p:cNvSpPr>
          <p:nvPr>
            <p:ph type="body" sz="half" idx="2"/>
          </p:nvPr>
        </p:nvSpPr>
        <p:spPr/>
        <p:txBody>
          <a:bodyPr>
            <a:normAutofit/>
          </a:bodyPr>
          <a:lstStyle/>
          <a:p>
            <a:pPr algn="ctr"/>
            <a:r>
              <a:rPr lang="bn-IN" sz="3600" dirty="0" smtClean="0"/>
              <a:t>হাইড্রোসেফালাস</a:t>
            </a:r>
            <a:r>
              <a:rPr lang="en-US" sz="3600" dirty="0" smtClean="0"/>
              <a:t> </a:t>
            </a:r>
            <a:r>
              <a:rPr lang="bn-IN" sz="3600" dirty="0" smtClean="0"/>
              <a:t>বড় </a:t>
            </a:r>
            <a:r>
              <a:rPr lang="bn-IN" sz="3600" dirty="0"/>
              <a:t>মাথার রোগ</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2699" y="1524000"/>
            <a:ext cx="3903934" cy="2372173"/>
          </a:xfrm>
          <a:prstGeom prst="rect">
            <a:avLst/>
          </a:prstGeom>
        </p:spPr>
      </p:pic>
    </p:spTree>
    <p:extLst>
      <p:ext uri="{BB962C8B-B14F-4D97-AF65-F5344CB8AC3E}">
        <p14:creationId xmlns:p14="http://schemas.microsoft.com/office/powerpoint/2010/main" val="29147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304800"/>
            <a:ext cx="4724400" cy="838200"/>
          </a:xfrm>
        </p:spPr>
        <p:txBody>
          <a:bodyPr>
            <a:normAutofit/>
          </a:bodyPr>
          <a:lstStyle/>
          <a:p>
            <a:pPr algn="ctr"/>
            <a:r>
              <a:rPr lang="bn-IN" sz="4400" dirty="0">
                <a:solidFill>
                  <a:srgbClr val="222222"/>
                </a:solidFill>
                <a:latin typeface="Arial" panose="020B0604020202020204" pitchFamily="34" charset="0"/>
                <a:ea typeface="Calibri" panose="020F0502020204030204" pitchFamily="34" charset="0"/>
                <a:cs typeface="Nirmala UI" panose="020B0502040204020203" pitchFamily="34" charset="0"/>
              </a:rPr>
              <a:t>মিশাব’ </a:t>
            </a:r>
            <a:r>
              <a:rPr lang="bn-IN" sz="4400" dirty="0" smtClean="0">
                <a:solidFill>
                  <a:srgbClr val="222222"/>
                </a:solidFill>
                <a:latin typeface="Arial" panose="020B0604020202020204" pitchFamily="34" charset="0"/>
                <a:ea typeface="Calibri" panose="020F0502020204030204" pitchFamily="34" charset="0"/>
                <a:cs typeface="Nirmala UI" panose="020B0502040204020203" pitchFamily="34" charset="0"/>
              </a:rPr>
              <a:t>যন্ত্র</a:t>
            </a:r>
            <a:endParaRPr lang="en-US" sz="4400" dirty="0"/>
          </a:p>
        </p:txBody>
      </p:sp>
      <p:sp>
        <p:nvSpPr>
          <p:cNvPr id="4" name="Text Placeholder 3"/>
          <p:cNvSpPr>
            <a:spLocks noGrp="1"/>
          </p:cNvSpPr>
          <p:nvPr>
            <p:ph type="body" sz="half" idx="2"/>
          </p:nvPr>
        </p:nvSpPr>
        <p:spPr>
          <a:xfrm>
            <a:off x="7635081" y="5029200"/>
            <a:ext cx="3932237" cy="1374648"/>
          </a:xfrm>
        </p:spPr>
        <p:txBody>
          <a:bodyPr>
            <a:noAutofit/>
          </a:bodyPr>
          <a:lstStyle/>
          <a:p>
            <a:pPr algn="ctr"/>
            <a:r>
              <a:rPr lang="bn-IN" sz="2400" dirty="0" smtClean="0">
                <a:solidFill>
                  <a:srgbClr val="FFFF00"/>
                </a:solidFill>
                <a:latin typeface="Arial" panose="020B0604020202020204" pitchFamily="34" charset="0"/>
                <a:ea typeface="Calibri" panose="020F0502020204030204" pitchFamily="34" charset="0"/>
                <a:cs typeface="Nirmala UI" panose="020B0502040204020203" pitchFamily="34" charset="0"/>
              </a:rPr>
              <a:t> </a:t>
            </a:r>
            <a:r>
              <a:rPr lang="bn-IN" sz="2400" dirty="0">
                <a:solidFill>
                  <a:srgbClr val="FFFF00"/>
                </a:solidFill>
                <a:latin typeface="Arial" panose="020B0604020202020204" pitchFamily="34" charset="0"/>
                <a:ea typeface="Calibri" panose="020F0502020204030204" pitchFamily="34" charset="0"/>
                <a:cs typeface="Nirmala UI" panose="020B0502040204020203" pitchFamily="34" charset="0"/>
              </a:rPr>
              <a:t>তিনিই প্রথম লিথোটমি বা কাটাছেঁড়াবিহীন মূত্রথলির পাথর অপসারণ পদ্ধতি আবিষ্কার করেন</a:t>
            </a:r>
            <a:endParaRPr lang="en-US" sz="2400" dirty="0">
              <a:solidFill>
                <a:srgbClr val="FFFF00"/>
              </a:solidFill>
            </a:endParaRPr>
          </a:p>
        </p:txBody>
      </p:sp>
      <p:sp>
        <p:nvSpPr>
          <p:cNvPr id="5" name="Rectangle 4"/>
          <p:cNvSpPr/>
          <p:nvPr/>
        </p:nvSpPr>
        <p:spPr>
          <a:xfrm>
            <a:off x="381000" y="721723"/>
            <a:ext cx="6629400" cy="5940088"/>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rPr>
              <a:t/>
            </a:r>
            <a:br>
              <a:rPr lang="en-US" sz="2000" dirty="0">
                <a:latin typeface="Arial" panose="020B0604020202020204" pitchFamily="34" charset="0"/>
                <a:ea typeface="Calibri" panose="020F0502020204030204" pitchFamily="34" charset="0"/>
              </a:rPr>
            </a:br>
            <a:r>
              <a:rPr lang="bn-IN" sz="2000" dirty="0">
                <a:solidFill>
                  <a:srgbClr val="002060"/>
                </a:solidFill>
                <a:latin typeface="Arial" panose="020B0604020202020204" pitchFamily="34" charset="0"/>
                <a:ea typeface="Calibri" panose="020F0502020204030204" pitchFamily="34" charset="0"/>
                <a:cs typeface="Nirmala UI" panose="020B0502040204020203" pitchFamily="34" charset="0"/>
              </a:rPr>
              <a:t>ইউরোলজিতেও তাঁর অবদান অবিস্মরণীয়। তিনিই প্রথম লিথোটমি বা কাটাছেঁড়াবিহীন মূত্রথলির পাথর অপসারণ পদ্ধতি আবিষ্কার করেন। তাঁর আবিষ্কৃত ‘মিশাব’ যন্ত্র (যা অনেকটাই আধুনিক যুগের লিথোট্রাইটের মতো)। এটি ব্যবহার করে কোনো রকম কাটাছেঁড়া ছাড়াই মূত্রথলির ভেতরেই পাথর ভেঙে ফেলা হতো</a:t>
            </a:r>
            <a:r>
              <a:rPr lang="bn-IN" sz="2000" dirty="0" smtClean="0">
                <a:solidFill>
                  <a:srgbClr val="002060"/>
                </a:solidFill>
                <a:latin typeface="Arial" panose="020B0604020202020204" pitchFamily="34" charset="0"/>
                <a:ea typeface="Calibri" panose="020F0502020204030204" pitchFamily="34" charset="0"/>
                <a:cs typeface="Nirmala UI" panose="020B0502040204020203" pitchFamily="34" charset="0"/>
              </a:rPr>
              <a:t>।</a:t>
            </a:r>
            <a:endParaRPr lang="en-US" sz="2000" dirty="0" smtClean="0">
              <a:solidFill>
                <a:srgbClr val="002060"/>
              </a:solidFill>
              <a:latin typeface="Arial" panose="020B0604020202020204" pitchFamily="34" charset="0"/>
              <a:ea typeface="Calibri" panose="020F0502020204030204" pitchFamily="34" charset="0"/>
            </a:endParaRPr>
          </a:p>
          <a:p>
            <a:r>
              <a:rPr lang="en-US" sz="2000" dirty="0">
                <a:latin typeface="Arial" panose="020B0604020202020204" pitchFamily="34" charset="0"/>
                <a:ea typeface="Calibri" panose="020F0502020204030204" pitchFamily="34" charset="0"/>
              </a:rPr>
              <a:t/>
            </a:r>
            <a:br>
              <a:rPr lang="en-US" sz="2000" dirty="0">
                <a:latin typeface="Arial" panose="020B0604020202020204" pitchFamily="34" charset="0"/>
                <a:ea typeface="Calibri" panose="020F0502020204030204" pitchFamily="34" charset="0"/>
              </a:rPr>
            </a:br>
            <a:r>
              <a:rPr lang="bn-IN" sz="2000" dirty="0">
                <a:solidFill>
                  <a:srgbClr val="FFFF00"/>
                </a:solidFill>
                <a:latin typeface="Arial" panose="020B0604020202020204" pitchFamily="34" charset="0"/>
                <a:ea typeface="Calibri" panose="020F0502020204030204" pitchFamily="34" charset="0"/>
                <a:cs typeface="Nirmala UI" panose="020B0502040204020203" pitchFamily="34" charset="0"/>
              </a:rPr>
              <a:t>এ ছাড়া তিনি মাথার আঘাত</a:t>
            </a:r>
            <a:r>
              <a:rPr lang="en-US" sz="2000" dirty="0">
                <a:solidFill>
                  <a:srgbClr val="FFFF00"/>
                </a:solidFill>
                <a:latin typeface="Arial" panose="020B0604020202020204" pitchFamily="34" charset="0"/>
                <a:ea typeface="Calibri" panose="020F0502020204030204" pitchFamily="34" charset="0"/>
              </a:rPr>
              <a:t>, </a:t>
            </a:r>
            <a:r>
              <a:rPr lang="bn-IN" sz="2000" dirty="0">
                <a:solidFill>
                  <a:srgbClr val="FFFF00"/>
                </a:solidFill>
                <a:latin typeface="Arial" panose="020B0604020202020204" pitchFamily="34" charset="0"/>
                <a:ea typeface="Calibri" panose="020F0502020204030204" pitchFamily="34" charset="0"/>
                <a:cs typeface="Nirmala UI" panose="020B0502040204020203" pitchFamily="34" charset="0"/>
              </a:rPr>
              <a:t>মাথার খুলির অস্থিতে ফাটল</a:t>
            </a:r>
            <a:r>
              <a:rPr lang="en-US" sz="2000" dirty="0">
                <a:solidFill>
                  <a:srgbClr val="FFFF00"/>
                </a:solidFill>
                <a:latin typeface="Arial" panose="020B0604020202020204" pitchFamily="34" charset="0"/>
                <a:ea typeface="Calibri" panose="020F0502020204030204" pitchFamily="34" charset="0"/>
              </a:rPr>
              <a:t>, </a:t>
            </a:r>
            <a:r>
              <a:rPr lang="bn-IN" sz="2000" dirty="0">
                <a:solidFill>
                  <a:srgbClr val="FFFF00"/>
                </a:solidFill>
                <a:latin typeface="Arial" panose="020B0604020202020204" pitchFamily="34" charset="0"/>
                <a:ea typeface="Calibri" panose="020F0502020204030204" pitchFamily="34" charset="0"/>
                <a:cs typeface="Nirmala UI" panose="020B0502040204020203" pitchFamily="34" charset="0"/>
              </a:rPr>
              <a:t>মেরুদণ্ডীয় জখম চিকিৎসায় বেশ পটু ছিলেন। এসব চিকিৎসা ও অস্ত্রোপচারের জন্য তিনি এমন কিছু চিকিৎসা সরঞ্জাম ও প্রায়োগিক পদ্ধতি আবিষ্কার করেছিলেন</a:t>
            </a:r>
            <a:r>
              <a:rPr lang="en-US" sz="2000" dirty="0">
                <a:solidFill>
                  <a:srgbClr val="FFFF00"/>
                </a:solidFill>
                <a:latin typeface="Arial" panose="020B0604020202020204" pitchFamily="34" charset="0"/>
                <a:ea typeface="Calibri" panose="020F0502020204030204" pitchFamily="34" charset="0"/>
              </a:rPr>
              <a:t>, </a:t>
            </a:r>
            <a:r>
              <a:rPr lang="bn-IN" sz="2000" dirty="0">
                <a:solidFill>
                  <a:srgbClr val="FFFF00"/>
                </a:solidFill>
                <a:latin typeface="Arial" panose="020B0604020202020204" pitchFamily="34" charset="0"/>
                <a:ea typeface="Calibri" panose="020F0502020204030204" pitchFamily="34" charset="0"/>
                <a:cs typeface="Nirmala UI" panose="020B0502040204020203" pitchFamily="34" charset="0"/>
              </a:rPr>
              <a:t>যেগুলোর একটা বড় অংশ এখনো নিউরোসার্জারিতে ব্যবহৃত হয়! পৃথিবীতে প্রথম সফলভাবে দাঁত ট্রান্সপ্লান্ট করে দেখিয়েছিলেন তিনি। তিনি ব্রোঞ্জ ও রুপা দিয়ে দাঁত বাঁধাই করতেন। এসব অস্ত্রোপচারে তিনি যেসব সার্জিক্যাল যন্ত্রপাতি ব্যবহার করেছেন</a:t>
            </a:r>
            <a:r>
              <a:rPr lang="en-US" sz="2000" dirty="0">
                <a:solidFill>
                  <a:srgbClr val="FFFF00"/>
                </a:solidFill>
                <a:latin typeface="Arial" panose="020B0604020202020204" pitchFamily="34" charset="0"/>
                <a:ea typeface="Calibri" panose="020F0502020204030204" pitchFamily="34" charset="0"/>
              </a:rPr>
              <a:t>, </a:t>
            </a:r>
            <a:r>
              <a:rPr lang="bn-IN" sz="2000" dirty="0">
                <a:solidFill>
                  <a:srgbClr val="FFFF00"/>
                </a:solidFill>
                <a:latin typeface="Arial" panose="020B0604020202020204" pitchFamily="34" charset="0"/>
                <a:ea typeface="Calibri" panose="020F0502020204030204" pitchFamily="34" charset="0"/>
                <a:cs typeface="Nirmala UI" panose="020B0502040204020203" pitchFamily="34" charset="0"/>
              </a:rPr>
              <a:t>সেগুলোর একটি বড় অংশ আজও ব্যবহৃত হচ্ছে।</a:t>
            </a:r>
            <a:r>
              <a:rPr lang="en-US" sz="2000" dirty="0">
                <a:latin typeface="Arial" panose="020B0604020202020204" pitchFamily="34" charset="0"/>
                <a:ea typeface="Calibri" panose="020F0502020204030204" pitchFamily="34" charset="0"/>
              </a:rPr>
              <a:t/>
            </a:r>
            <a:br>
              <a:rPr lang="en-US" sz="2000" dirty="0">
                <a:latin typeface="Arial" panose="020B0604020202020204" pitchFamily="34" charset="0"/>
                <a:ea typeface="Calibri" panose="020F0502020204030204" pitchFamily="34" charset="0"/>
              </a:rPr>
            </a:br>
            <a:r>
              <a:rPr lang="en-US" sz="2000" dirty="0">
                <a:solidFill>
                  <a:srgbClr val="222222"/>
                </a:solidFill>
                <a:latin typeface="Arial" panose="020B0604020202020204" pitchFamily="34" charset="0"/>
                <a:ea typeface="Calibri" panose="020F0502020204030204" pitchFamily="34" charset="0"/>
              </a:rPr>
              <a:t/>
            </a:r>
            <a:br>
              <a:rPr lang="en-US" sz="2000" dirty="0">
                <a:solidFill>
                  <a:srgbClr val="222222"/>
                </a:solidFill>
                <a:latin typeface="Arial" panose="020B0604020202020204" pitchFamily="34" charset="0"/>
                <a:ea typeface="Calibri" panose="020F0502020204030204" pitchFamily="34" charset="0"/>
              </a:rPr>
            </a:b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223" y="2140402"/>
            <a:ext cx="2318657" cy="184785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4277" y="2140403"/>
            <a:ext cx="2204357" cy="1847850"/>
          </a:xfrm>
          <a:prstGeom prst="rect">
            <a:avLst/>
          </a:prstGeom>
        </p:spPr>
      </p:pic>
    </p:spTree>
    <p:extLst>
      <p:ext uri="{BB962C8B-B14F-4D97-AF65-F5344CB8AC3E}">
        <p14:creationId xmlns:p14="http://schemas.microsoft.com/office/powerpoint/2010/main" val="304923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 y="1807029"/>
            <a:ext cx="11258550" cy="4800600"/>
          </a:xfrm>
          <a:prstGeom prst="rect">
            <a:avLst/>
          </a:prstGeom>
        </p:spPr>
      </p:pic>
      <p:sp>
        <p:nvSpPr>
          <p:cNvPr id="2" name="Title 1"/>
          <p:cNvSpPr>
            <a:spLocks noGrp="1"/>
          </p:cNvSpPr>
          <p:nvPr>
            <p:ph type="title"/>
          </p:nvPr>
        </p:nvSpPr>
        <p:spPr>
          <a:xfrm>
            <a:off x="762000" y="304800"/>
            <a:ext cx="10744200" cy="914400"/>
          </a:xfrm>
          <a:noFill/>
          <a:ln w="57150">
            <a:solidFill>
              <a:srgbClr val="FFFF00"/>
            </a:solidFill>
          </a:ln>
        </p:spPr>
        <p:txBody>
          <a:bodyPr/>
          <a:lstStyle/>
          <a:p>
            <a:pPr algn="ctr"/>
            <a:r>
              <a:rPr lang="bn-IN" dirty="0" smtClean="0"/>
              <a:t>দলীয় কাজ</a:t>
            </a:r>
            <a:endParaRPr lang="en-US" dirty="0"/>
          </a:p>
        </p:txBody>
      </p:sp>
      <p:sp>
        <p:nvSpPr>
          <p:cNvPr id="3" name="Text Placeholder 2"/>
          <p:cNvSpPr>
            <a:spLocks noGrp="1"/>
          </p:cNvSpPr>
          <p:nvPr>
            <p:ph type="body" idx="1"/>
          </p:nvPr>
        </p:nvSpPr>
        <p:spPr>
          <a:xfrm>
            <a:off x="533400" y="1905000"/>
            <a:ext cx="11049000" cy="4724400"/>
          </a:xfrm>
        </p:spPr>
        <p:txBody>
          <a:bodyPr>
            <a:normAutofit lnSpcReduction="10000"/>
          </a:bodyPr>
          <a:lstStyle/>
          <a:p>
            <a:pPr marL="342900" indent="-342900" algn="ctr">
              <a:buFont typeface="Arial" panose="020B0604020202020204" pitchFamily="34" charset="0"/>
              <a:buChar char="•"/>
            </a:pPr>
            <a:r>
              <a:rPr lang="bn-IN" sz="4800" dirty="0" smtClean="0"/>
              <a:t>হাইড্রোসেফালাস কি ব্যখ্যা কর</a:t>
            </a:r>
          </a:p>
          <a:p>
            <a:pPr marL="342900" indent="-342900" algn="ctr">
              <a:buFont typeface="Arial" panose="020B0604020202020204" pitchFamily="34" charset="0"/>
              <a:buChar char="•"/>
            </a:pPr>
            <a:r>
              <a:rPr lang="bn-IN" sz="4800" dirty="0" smtClean="0"/>
              <a:t>এ রোগটি কাদের বেশী হয়</a:t>
            </a:r>
          </a:p>
          <a:p>
            <a:pPr marL="342900" indent="-342900" algn="ctr">
              <a:buFont typeface="Arial" panose="020B0604020202020204" pitchFamily="34" charset="0"/>
              <a:buChar char="•"/>
            </a:pPr>
            <a:r>
              <a:rPr lang="bn-IN" sz="4800" dirty="0" smtClean="0">
                <a:solidFill>
                  <a:srgbClr val="222222"/>
                </a:solidFill>
                <a:latin typeface="Arial" panose="020B0604020202020204" pitchFamily="34" charset="0"/>
                <a:ea typeface="Calibri" panose="020F0502020204030204" pitchFamily="34" charset="0"/>
                <a:cs typeface="Nirmala UI" panose="020B0502040204020203" pitchFamily="34" charset="0"/>
              </a:rPr>
              <a:t> </a:t>
            </a:r>
            <a:r>
              <a:rPr lang="bn-IN" sz="4800" dirty="0">
                <a:latin typeface="Arial" panose="020B0604020202020204" pitchFamily="34" charset="0"/>
                <a:ea typeface="Calibri" panose="020F0502020204030204" pitchFamily="34" charset="0"/>
                <a:cs typeface="Nirmala UI" panose="020B0502040204020203" pitchFamily="34" charset="0"/>
              </a:rPr>
              <a:t>মিশাব’ </a:t>
            </a:r>
            <a:r>
              <a:rPr lang="bn-IN" sz="4800" dirty="0" smtClean="0">
                <a:latin typeface="Arial" panose="020B0604020202020204" pitchFamily="34" charset="0"/>
                <a:ea typeface="Calibri" panose="020F0502020204030204" pitchFamily="34" charset="0"/>
                <a:cs typeface="Nirmala UI" panose="020B0502040204020203" pitchFamily="34" charset="0"/>
              </a:rPr>
              <a:t>যন্ত্র দিয়ে কি করা হয়</a:t>
            </a:r>
          </a:p>
          <a:p>
            <a:pPr marL="342900" indent="-342900" algn="ctr">
              <a:buFont typeface="Arial" panose="020B0604020202020204" pitchFamily="34" charset="0"/>
              <a:buChar char="•"/>
            </a:pPr>
            <a:r>
              <a:rPr lang="bn-IN" sz="4800" dirty="0" smtClean="0"/>
              <a:t>দাঁতের চিকিৎসায় </a:t>
            </a:r>
            <a:r>
              <a:rPr lang="bn-IN" sz="4800" dirty="0"/>
              <a:t>আবুল কাসেম </a:t>
            </a:r>
            <a:r>
              <a:rPr lang="bn-IN" sz="4800" dirty="0" smtClean="0"/>
              <a:t>জাহরাভির অবদান গুলো তোমরা আলোচনা পোষ্টারে লিখ</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93502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0" y="304800"/>
            <a:ext cx="4648200" cy="1295400"/>
          </a:xfrm>
        </p:spPr>
        <p:txBody>
          <a:bodyPr>
            <a:normAutofit/>
          </a:bodyPr>
          <a:lstStyle/>
          <a:p>
            <a:pPr algn="ctr"/>
            <a:r>
              <a:rPr lang="bn-IN" sz="4000" dirty="0">
                <a:latin typeface="Arial" panose="020B0604020202020204" pitchFamily="34" charset="0"/>
                <a:ea typeface="Calibri" panose="020F0502020204030204" pitchFamily="34" charset="0"/>
                <a:cs typeface="Nirmala UI" panose="020B0502040204020203" pitchFamily="34" charset="0"/>
              </a:rPr>
              <a:t>চিকিৎসাশাস্ত্রে তাঁর অবদান</a:t>
            </a:r>
            <a:endParaRPr lang="en-US" sz="4000" dirty="0"/>
          </a:p>
        </p:txBody>
      </p:sp>
      <p:sp>
        <p:nvSpPr>
          <p:cNvPr id="4" name="Text Placeholder 3"/>
          <p:cNvSpPr>
            <a:spLocks noGrp="1"/>
          </p:cNvSpPr>
          <p:nvPr>
            <p:ph type="body" sz="half" idx="2"/>
          </p:nvPr>
        </p:nvSpPr>
        <p:spPr>
          <a:xfrm>
            <a:off x="7315200" y="4953000"/>
            <a:ext cx="4648200" cy="1676400"/>
          </a:xfrm>
        </p:spPr>
        <p:txBody>
          <a:bodyPr>
            <a:normAutofit/>
          </a:bodyPr>
          <a:lstStyle/>
          <a:p>
            <a:pPr algn="ctr"/>
            <a:r>
              <a:rPr lang="bn-IN" dirty="0">
                <a:solidFill>
                  <a:srgbClr val="92D050"/>
                </a:solidFill>
                <a:latin typeface="Arial" panose="020B0604020202020204" pitchFamily="34" charset="0"/>
                <a:ea typeface="Calibri" panose="020F0502020204030204" pitchFamily="34" charset="0"/>
                <a:cs typeface="Nirmala UI" panose="020B0502040204020203" pitchFamily="34" charset="0"/>
              </a:rPr>
              <a:t>শল্যচিকিৎসক পিয়েত্রো আরগালাতা বলেছেন</a:t>
            </a:r>
            <a:r>
              <a:rPr lang="en-US" dirty="0">
                <a:solidFill>
                  <a:srgbClr val="92D050"/>
                </a:solidFill>
                <a:latin typeface="Arial" panose="020B0604020202020204" pitchFamily="34" charset="0"/>
                <a:ea typeface="Calibri" panose="020F0502020204030204" pitchFamily="34" charset="0"/>
                <a:cs typeface="Vrinda"/>
              </a:rPr>
              <a:t>, ‘</a:t>
            </a:r>
            <a:r>
              <a:rPr lang="bn-IN" dirty="0">
                <a:solidFill>
                  <a:srgbClr val="92D050"/>
                </a:solidFill>
                <a:latin typeface="Arial" panose="020B0604020202020204" pitchFamily="34" charset="0"/>
                <a:ea typeface="Calibri" panose="020F0502020204030204" pitchFamily="34" charset="0"/>
                <a:cs typeface="Nirmala UI" panose="020B0502040204020203" pitchFamily="34" charset="0"/>
              </a:rPr>
              <a:t>নিঃসন্দেহে তিনি সব শল্যচিকিৎসকের মাস্টার!’ এ ছাড়া ফ্রান্সের সর্বশ্রেষ্ঠ শল্যচিকিৎসক গাই ডি কলিক তাঁর শ্রেষ্ঠত্ব স্বীকার করতে বাধ্য হয়েছেন। কর্ডোভায় যে গলিতে তিনি বসবাস করতেন</a:t>
            </a:r>
            <a:r>
              <a:rPr lang="en-US" dirty="0">
                <a:solidFill>
                  <a:srgbClr val="92D050"/>
                </a:solidFill>
                <a:latin typeface="Arial" panose="020B0604020202020204" pitchFamily="34" charset="0"/>
                <a:ea typeface="Calibri" panose="020F0502020204030204" pitchFamily="34" charset="0"/>
                <a:cs typeface="Vrinda"/>
              </a:rPr>
              <a:t>, </a:t>
            </a:r>
            <a:r>
              <a:rPr lang="bn-IN" dirty="0">
                <a:solidFill>
                  <a:srgbClr val="92D050"/>
                </a:solidFill>
                <a:latin typeface="Arial" panose="020B0604020202020204" pitchFamily="34" charset="0"/>
                <a:ea typeface="Calibri" panose="020F0502020204030204" pitchFamily="34" charset="0"/>
                <a:cs typeface="Nirmala UI" panose="020B0502040204020203" pitchFamily="34" charset="0"/>
              </a:rPr>
              <a:t>সেই গলিটির নাম করা হয়েছে ‘আবুল কাসেম স্ট্রিট</a:t>
            </a:r>
            <a:r>
              <a:rPr lang="bn-IN" dirty="0" smtClean="0">
                <a:solidFill>
                  <a:srgbClr val="92D050"/>
                </a:solidFill>
                <a:latin typeface="Arial" panose="020B0604020202020204" pitchFamily="34" charset="0"/>
                <a:ea typeface="Calibri" panose="020F0502020204030204" pitchFamily="34" charset="0"/>
                <a:cs typeface="Nirmala UI" panose="020B0502040204020203" pitchFamily="34" charset="0"/>
              </a:rPr>
              <a:t>’</a:t>
            </a:r>
            <a:r>
              <a:rPr lang="en-US" dirty="0" smtClean="0">
                <a:latin typeface="Arial" panose="020B0604020202020204" pitchFamily="34" charset="0"/>
                <a:ea typeface="Calibri" panose="020F0502020204030204" pitchFamily="34" charset="0"/>
                <a:cs typeface="Nirmala UI" panose="020B0502040204020203" pitchFamily="34" charset="0"/>
              </a:rPr>
              <a:t>.</a:t>
            </a:r>
            <a:endParaRPr lang="en-US" dirty="0"/>
          </a:p>
        </p:txBody>
      </p:sp>
      <p:sp>
        <p:nvSpPr>
          <p:cNvPr id="6" name="Rectangle 5"/>
          <p:cNvSpPr/>
          <p:nvPr/>
        </p:nvSpPr>
        <p:spPr>
          <a:xfrm>
            <a:off x="152400" y="1295400"/>
            <a:ext cx="6781800" cy="5015476"/>
          </a:xfrm>
          <a:prstGeom prst="rect">
            <a:avLst/>
          </a:prstGeom>
        </p:spPr>
        <p:txBody>
          <a:bodyPr wrap="square">
            <a:spAutoFit/>
          </a:bodyPr>
          <a:lstStyle/>
          <a:p>
            <a:pPr algn="ctr">
              <a:lnSpc>
                <a:spcPct val="107000"/>
              </a:lnSpc>
              <a:spcAft>
                <a:spcPts val="800"/>
              </a:spcAft>
            </a:pP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চিকিৎসাশাস্ত্রে </a:t>
            </a: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তাঁর অবদান এতটাই গুরুত্বপূর্ণ ছিল যে রেনেসাঁর সময়ের এক বিখ্যাত শল্যচিকিৎসক পিয়েত্রো আরগালাতা বলেছেন</a:t>
            </a:r>
            <a:r>
              <a:rPr lang="en-US" sz="2000" dirty="0" smtClean="0">
                <a:solidFill>
                  <a:srgbClr val="FF0000"/>
                </a:solidFill>
                <a:latin typeface="Arial" panose="020B0604020202020204" pitchFamily="34" charset="0"/>
                <a:ea typeface="Calibri" panose="020F0502020204030204" pitchFamily="34" charset="0"/>
                <a:cs typeface="Vrinda"/>
              </a:rPr>
              <a:t>, ‘</a:t>
            </a: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নিঃসন্দেহে তিনি সব শল্যচিকিৎসকের মাস্টার!’ এ ছাড়া ফ্রান্সের সর্বশ্রেষ্ঠ শল্যচিকিৎসক গাই ডি কলিক তাঁর শ্রেষ্ঠত্ব স্বীকার করতে বাধ্য হয়েছেন। কর্ডোভায় যে গলিতে তিনি বসবাস করতেন</a:t>
            </a:r>
            <a:r>
              <a:rPr lang="en-US" sz="2000" dirty="0" smtClean="0">
                <a:solidFill>
                  <a:srgbClr val="FF0000"/>
                </a:solidFill>
                <a:latin typeface="Arial" panose="020B0604020202020204" pitchFamily="34" charset="0"/>
                <a:ea typeface="Calibri" panose="020F0502020204030204" pitchFamily="34" charset="0"/>
                <a:cs typeface="Vrinda"/>
              </a:rPr>
              <a:t>, </a:t>
            </a: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সেই গলিটির নাম করা হয়েছে ‘আবুল কাসেম স্ট্রিট’</a:t>
            </a:r>
            <a:r>
              <a:rPr lang="en-US" sz="2000" dirty="0" smtClean="0">
                <a:solidFill>
                  <a:srgbClr val="FF0000"/>
                </a:solidFill>
                <a:latin typeface="Arial" panose="020B0604020202020204" pitchFamily="34" charset="0"/>
                <a:ea typeface="Calibri" panose="020F0502020204030204" pitchFamily="34" charset="0"/>
                <a:cs typeface="Vrinda"/>
              </a:rPr>
              <a:t>, </a:t>
            </a: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এমনকি যে বাড়িটিতে তিনি বসবাস করতেন</a:t>
            </a:r>
            <a:r>
              <a:rPr lang="en-US" sz="2000" dirty="0" smtClean="0">
                <a:solidFill>
                  <a:srgbClr val="FF0000"/>
                </a:solidFill>
                <a:latin typeface="Arial" panose="020B0604020202020204" pitchFamily="34" charset="0"/>
                <a:ea typeface="Calibri" panose="020F0502020204030204" pitchFamily="34" charset="0"/>
                <a:cs typeface="Vrinda"/>
              </a:rPr>
              <a:t>, </a:t>
            </a: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সেই বাড়িও সংরক্ষণ করেছে স্পেন সরকার। আধুনিক শল্যচিকিৎসার জনক এই মহান চিকিৎসাবিজ্ঞানীর বাড়ির সামনে একটি ব্রোঞ্জ প্লেট লাগানো আছে। সেখানে লেখা আছে</a:t>
            </a:r>
            <a:r>
              <a:rPr lang="en-US" sz="2000" dirty="0" smtClean="0">
                <a:solidFill>
                  <a:srgbClr val="FF0000"/>
                </a:solidFill>
                <a:latin typeface="Arial" panose="020B0604020202020204" pitchFamily="34" charset="0"/>
                <a:ea typeface="Calibri" panose="020F0502020204030204" pitchFamily="34" charset="0"/>
                <a:cs typeface="Vrinda"/>
              </a:rPr>
              <a:t>, ‘</a:t>
            </a: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এটিই সেই বাড়ি</a:t>
            </a:r>
            <a:r>
              <a:rPr lang="en-US" sz="2000" dirty="0" smtClean="0">
                <a:solidFill>
                  <a:srgbClr val="FF0000"/>
                </a:solidFill>
                <a:latin typeface="Arial" panose="020B0604020202020204" pitchFamily="34" charset="0"/>
                <a:ea typeface="Calibri" panose="020F0502020204030204" pitchFamily="34" charset="0"/>
                <a:cs typeface="Vrinda"/>
              </a:rPr>
              <a:t>, </a:t>
            </a: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যেখানে আল জাহরাভি বসবাস করতেন।’ জাহরাভির স্মৃতি চিরস্থায়ী করতে সংযুক্ত আরব আমিরাতে নির্মাণ করা হয়েছে জাহরাভি হাসপাতাল। সর্বোপরি</a:t>
            </a:r>
            <a:r>
              <a:rPr lang="en-US" sz="2000" dirty="0" smtClean="0">
                <a:solidFill>
                  <a:srgbClr val="FF0000"/>
                </a:solidFill>
                <a:latin typeface="Arial" panose="020B0604020202020204" pitchFamily="34" charset="0"/>
                <a:ea typeface="Calibri" panose="020F0502020204030204" pitchFamily="34" charset="0"/>
                <a:cs typeface="Vrinda"/>
              </a:rPr>
              <a:t>, </a:t>
            </a: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শুধু শল্যচিকিৎসা নয়</a:t>
            </a:r>
            <a:r>
              <a:rPr lang="en-US" sz="2000" dirty="0" smtClean="0">
                <a:solidFill>
                  <a:srgbClr val="FF0000"/>
                </a:solidFill>
                <a:latin typeface="Arial" panose="020B0604020202020204" pitchFamily="34" charset="0"/>
                <a:ea typeface="Calibri" panose="020F0502020204030204" pitchFamily="34" charset="0"/>
                <a:cs typeface="Vrinda"/>
              </a:rPr>
              <a:t>, </a:t>
            </a:r>
            <a:r>
              <a:rPr lang="bn-IN" sz="2000" dirty="0" smtClean="0">
                <a:solidFill>
                  <a:srgbClr val="FF0000"/>
                </a:solidFill>
                <a:latin typeface="Arial" panose="020B0604020202020204" pitchFamily="34" charset="0"/>
                <a:ea typeface="Calibri" panose="020F0502020204030204" pitchFamily="34" charset="0"/>
                <a:cs typeface="Nirmala UI" panose="020B0502040204020203" pitchFamily="34" charset="0"/>
              </a:rPr>
              <a:t>চিকিৎসাশাস্ত্রই আজীবন ঋণী হয়ে থাকবে মুসলিম এই চিকিৎসকের কাছে।</a:t>
            </a:r>
            <a:endParaRPr lang="en-US" sz="2000" dirty="0">
              <a:solidFill>
                <a:srgbClr val="FF0000"/>
              </a:solidFill>
              <a:latin typeface="Calibri" panose="020F0502020204030204" pitchFamily="34" charset="0"/>
              <a:ea typeface="Calibri" panose="020F0502020204030204" pitchFamily="34" charset="0"/>
              <a:cs typeface="Vrinda"/>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2247025"/>
            <a:ext cx="4495800" cy="1543050"/>
          </a:xfrm>
          <a:prstGeom prst="rect">
            <a:avLst/>
          </a:prstGeom>
        </p:spPr>
      </p:pic>
    </p:spTree>
    <p:extLst>
      <p:ext uri="{BB962C8B-B14F-4D97-AF65-F5344CB8AC3E}">
        <p14:creationId xmlns:p14="http://schemas.microsoft.com/office/powerpoint/2010/main" val="40696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76400"/>
            <a:ext cx="11430000" cy="4724400"/>
          </a:xfrm>
          <a:prstGeom prst="rect">
            <a:avLst/>
          </a:prstGeom>
        </p:spPr>
      </p:pic>
      <p:sp>
        <p:nvSpPr>
          <p:cNvPr id="2" name="Title 1"/>
          <p:cNvSpPr>
            <a:spLocks noGrp="1"/>
          </p:cNvSpPr>
          <p:nvPr>
            <p:ph type="title"/>
          </p:nvPr>
        </p:nvSpPr>
        <p:spPr>
          <a:xfrm>
            <a:off x="1143000" y="228600"/>
            <a:ext cx="9906000" cy="914400"/>
          </a:xfrm>
          <a:noFill/>
          <a:ln w="38100">
            <a:solidFill>
              <a:srgbClr val="FFFF00"/>
            </a:solidFill>
          </a:ln>
        </p:spPr>
        <p:txBody>
          <a:bodyPr/>
          <a:lstStyle/>
          <a:p>
            <a:pPr algn="ctr"/>
            <a:r>
              <a:rPr lang="bn-IN" dirty="0" smtClean="0"/>
              <a:t>বাড়ির কাজ</a:t>
            </a:r>
            <a:endParaRPr lang="en-US" dirty="0"/>
          </a:p>
        </p:txBody>
      </p:sp>
      <p:sp>
        <p:nvSpPr>
          <p:cNvPr id="3" name="Text Placeholder 2"/>
          <p:cNvSpPr>
            <a:spLocks noGrp="1"/>
          </p:cNvSpPr>
          <p:nvPr>
            <p:ph type="body" idx="1"/>
          </p:nvPr>
        </p:nvSpPr>
        <p:spPr>
          <a:xfrm>
            <a:off x="381000" y="1905000"/>
            <a:ext cx="11430000" cy="4648200"/>
          </a:xfrm>
        </p:spPr>
        <p:txBody>
          <a:bodyPr>
            <a:normAutofit lnSpcReduction="10000"/>
          </a:bodyPr>
          <a:lstStyle/>
          <a:p>
            <a:pPr marL="342900" indent="-342900" algn="ctr">
              <a:buFont typeface="Arial" panose="020B0604020202020204" pitchFamily="34" charset="0"/>
              <a:buChar char="•"/>
            </a:pPr>
            <a:r>
              <a:rPr lang="bn-IN" sz="6000" dirty="0">
                <a:solidFill>
                  <a:srgbClr val="00B050"/>
                </a:solidFill>
                <a:latin typeface="Arial" panose="020B0604020202020204" pitchFamily="34" charset="0"/>
                <a:ea typeface="Calibri" panose="020F0502020204030204" pitchFamily="34" charset="0"/>
                <a:cs typeface="Nirmala UI" panose="020B0502040204020203" pitchFamily="34" charset="0"/>
              </a:rPr>
              <a:t>চিকিৎসাশাস্ত্রে তাঁর </a:t>
            </a:r>
            <a:r>
              <a:rPr lang="bn-IN" sz="6000" dirty="0" smtClean="0">
                <a:solidFill>
                  <a:srgbClr val="00B050"/>
                </a:solidFill>
                <a:latin typeface="Arial" panose="020B0604020202020204" pitchFamily="34" charset="0"/>
                <a:ea typeface="Calibri" panose="020F0502020204030204" pitchFamily="34" charset="0"/>
                <a:cs typeface="Nirmala UI" panose="020B0502040204020203" pitchFamily="34" charset="0"/>
              </a:rPr>
              <a:t>অবদান</a:t>
            </a:r>
          </a:p>
          <a:p>
            <a:pPr marL="342900" indent="-342900" algn="ctr">
              <a:buFont typeface="Arial" panose="020B0604020202020204" pitchFamily="34" charset="0"/>
              <a:buChar char="•"/>
            </a:pPr>
            <a:r>
              <a:rPr lang="bn-IN" sz="6000" dirty="0" smtClean="0">
                <a:solidFill>
                  <a:srgbClr val="00B050"/>
                </a:solidFill>
                <a:latin typeface="Arial" panose="020B0604020202020204" pitchFamily="34" charset="0"/>
                <a:ea typeface="Calibri" panose="020F0502020204030204" pitchFamily="34" charset="0"/>
                <a:cs typeface="Nirmala UI" panose="020B0502040204020203" pitchFamily="34" charset="0"/>
              </a:rPr>
              <a:t>তাঁর উদ্ভাবিত যন্ত্রের নাম ও ব্যবহার</a:t>
            </a:r>
            <a:r>
              <a:rPr lang="en-US" sz="6000" dirty="0" smtClean="0">
                <a:solidFill>
                  <a:srgbClr val="00B050"/>
                </a:solidFill>
                <a:latin typeface="Arial" panose="020B0604020202020204" pitchFamily="34" charset="0"/>
                <a:ea typeface="Calibri" panose="020F0502020204030204" pitchFamily="34" charset="0"/>
                <a:cs typeface="Nirmala UI" panose="020B0502040204020203" pitchFamily="34" charset="0"/>
              </a:rPr>
              <a:t> ও</a:t>
            </a:r>
            <a:endParaRPr lang="bn-IN" sz="6000" dirty="0" smtClean="0">
              <a:solidFill>
                <a:srgbClr val="00B050"/>
              </a:solidFill>
              <a:latin typeface="Arial" panose="020B0604020202020204" pitchFamily="34" charset="0"/>
              <a:ea typeface="Calibri" panose="020F0502020204030204" pitchFamily="34" charset="0"/>
              <a:cs typeface="Nirmala UI" panose="020B0502040204020203" pitchFamily="34" charset="0"/>
            </a:endParaRPr>
          </a:p>
          <a:p>
            <a:pPr marL="342900" indent="-342900" algn="ctr">
              <a:buFont typeface="Arial" panose="020B0604020202020204" pitchFamily="34" charset="0"/>
              <a:buChar char="•"/>
            </a:pPr>
            <a:r>
              <a:rPr lang="bn-IN" sz="6000" dirty="0" smtClean="0">
                <a:solidFill>
                  <a:srgbClr val="00B050"/>
                </a:solidFill>
              </a:rPr>
              <a:t>তার লিখিত কিতাব ও বিষয়সমূ</a:t>
            </a:r>
            <a:r>
              <a:rPr lang="en-US" sz="6000" dirty="0" err="1" smtClean="0">
                <a:solidFill>
                  <a:srgbClr val="00B050"/>
                </a:solidFill>
              </a:rPr>
              <a:t>হের</a:t>
            </a:r>
            <a:r>
              <a:rPr lang="en-US" sz="6000" dirty="0" smtClean="0">
                <a:solidFill>
                  <a:srgbClr val="00B050"/>
                </a:solidFill>
              </a:rPr>
              <a:t> </a:t>
            </a:r>
            <a:r>
              <a:rPr lang="en-US" sz="6000" dirty="0" err="1" smtClean="0">
                <a:solidFill>
                  <a:srgbClr val="00B050"/>
                </a:solidFill>
              </a:rPr>
              <a:t>বিস্তারিত</a:t>
            </a:r>
            <a:r>
              <a:rPr lang="en-US" sz="6000" dirty="0" smtClean="0">
                <a:solidFill>
                  <a:srgbClr val="00B050"/>
                </a:solidFill>
              </a:rPr>
              <a:t> </a:t>
            </a:r>
            <a:r>
              <a:rPr lang="en-US" sz="6000" dirty="0" err="1" smtClean="0">
                <a:solidFill>
                  <a:srgbClr val="00B050"/>
                </a:solidFill>
              </a:rPr>
              <a:t>পোষ্টারে</a:t>
            </a:r>
            <a:r>
              <a:rPr lang="en-US" sz="6000" dirty="0" smtClean="0">
                <a:solidFill>
                  <a:srgbClr val="00B050"/>
                </a:solidFill>
              </a:rPr>
              <a:t> </a:t>
            </a:r>
            <a:r>
              <a:rPr lang="en-US" sz="6000" dirty="0" err="1" smtClean="0">
                <a:solidFill>
                  <a:srgbClr val="00B050"/>
                </a:solidFill>
              </a:rPr>
              <a:t>লিখে</a:t>
            </a:r>
            <a:r>
              <a:rPr lang="en-US" sz="6000" dirty="0" smtClean="0">
                <a:solidFill>
                  <a:srgbClr val="00B050"/>
                </a:solidFill>
              </a:rPr>
              <a:t> </a:t>
            </a:r>
            <a:r>
              <a:rPr lang="en-US" sz="6000" dirty="0" err="1" smtClean="0">
                <a:solidFill>
                  <a:srgbClr val="00B050"/>
                </a:solidFill>
              </a:rPr>
              <a:t>আনবে</a:t>
            </a:r>
            <a:r>
              <a:rPr lang="en-US" sz="6000" dirty="0" smtClean="0">
                <a:solidFill>
                  <a:srgbClr val="00B050"/>
                </a:solidFill>
              </a:rPr>
              <a:t>। </a:t>
            </a:r>
            <a:endParaRPr lang="bn-IN" sz="6000" dirty="0" smtClean="0">
              <a:solidFill>
                <a:srgbClr val="00B050"/>
              </a:solidFill>
            </a:endParaRPr>
          </a:p>
          <a:p>
            <a:pPr marL="342900" indent="-342900">
              <a:buFont typeface="Arial" panose="020B0604020202020204" pitchFamily="34" charset="0"/>
              <a:buChar char="•"/>
            </a:pPr>
            <a:endParaRPr lang="en-US" dirty="0">
              <a:solidFill>
                <a:srgbClr val="00B050"/>
              </a:solidFill>
            </a:endParaRPr>
          </a:p>
        </p:txBody>
      </p:sp>
    </p:spTree>
    <p:extLst>
      <p:ext uri="{BB962C8B-B14F-4D97-AF65-F5344CB8AC3E}">
        <p14:creationId xmlns:p14="http://schemas.microsoft.com/office/powerpoint/2010/main" val="169809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THANKS TO ALL</a:t>
            </a:r>
            <a:endParaRPr lang="en-US" sz="72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400" y="2438400"/>
            <a:ext cx="5867400" cy="4114800"/>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24600" y="2438400"/>
            <a:ext cx="5562600" cy="4114800"/>
          </a:xfrm>
        </p:spPr>
      </p:pic>
    </p:spTree>
    <p:extLst>
      <p:ext uri="{BB962C8B-B14F-4D97-AF65-F5344CB8AC3E}">
        <p14:creationId xmlns:p14="http://schemas.microsoft.com/office/powerpoint/2010/main" val="215175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MY DETAIL</a:t>
            </a:r>
            <a:endParaRPr lang="en-US" sz="60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1775117"/>
              </p:ext>
            </p:extLst>
          </p:nvPr>
        </p:nvGraphicFramePr>
        <p:xfrm>
          <a:off x="152400" y="2590796"/>
          <a:ext cx="6019800" cy="3810035"/>
        </p:xfrm>
        <a:graphic>
          <a:graphicData uri="http://schemas.openxmlformats.org/drawingml/2006/table">
            <a:tbl>
              <a:tblPr firstRow="1" bandRow="1">
                <a:tableStyleId>{21E4AEA4-8DFA-4A89-87EB-49C32662AFE0}</a:tableStyleId>
              </a:tblPr>
              <a:tblGrid>
                <a:gridCol w="1433285">
                  <a:extLst>
                    <a:ext uri="{9D8B030D-6E8A-4147-A177-3AD203B41FA5}">
                      <a16:colId xmlns:a16="http://schemas.microsoft.com/office/drawing/2014/main" val="2535442444"/>
                    </a:ext>
                  </a:extLst>
                </a:gridCol>
                <a:gridCol w="4586515">
                  <a:extLst>
                    <a:ext uri="{9D8B030D-6E8A-4147-A177-3AD203B41FA5}">
                      <a16:colId xmlns:a16="http://schemas.microsoft.com/office/drawing/2014/main" val="187760619"/>
                    </a:ext>
                  </a:extLst>
                </a:gridCol>
              </a:tblGrid>
              <a:tr h="762007">
                <a:tc>
                  <a:txBody>
                    <a:bodyPr/>
                    <a:lstStyle/>
                    <a:p>
                      <a:pPr algn="ctr"/>
                      <a:r>
                        <a:rPr lang="en-US" dirty="0" smtClean="0"/>
                        <a:t>NAME</a:t>
                      </a:r>
                      <a:endParaRPr lang="en-US" dirty="0"/>
                    </a:p>
                  </a:txBody>
                  <a:tcPr/>
                </a:tc>
                <a:tc>
                  <a:txBody>
                    <a:bodyPr/>
                    <a:lstStyle/>
                    <a:p>
                      <a:pPr algn="ctr"/>
                      <a:r>
                        <a:rPr lang="en-US" sz="3200" dirty="0" smtClean="0"/>
                        <a:t>MD. RAHAT</a:t>
                      </a:r>
                      <a:r>
                        <a:rPr lang="en-US" sz="3200" baseline="0" dirty="0" smtClean="0"/>
                        <a:t> ULLAH</a:t>
                      </a:r>
                      <a:endParaRPr lang="en-US" sz="3200" dirty="0"/>
                    </a:p>
                  </a:txBody>
                  <a:tcPr/>
                </a:tc>
                <a:extLst>
                  <a:ext uri="{0D108BD9-81ED-4DB2-BD59-A6C34878D82A}">
                    <a16:rowId xmlns:a16="http://schemas.microsoft.com/office/drawing/2014/main" val="2016570114"/>
                  </a:ext>
                </a:extLst>
              </a:tr>
              <a:tr h="762007">
                <a:tc>
                  <a:txBody>
                    <a:bodyPr/>
                    <a:lstStyle/>
                    <a:p>
                      <a:pPr algn="ctr"/>
                      <a:r>
                        <a:rPr lang="en-US" dirty="0" smtClean="0"/>
                        <a:t>INST.</a:t>
                      </a:r>
                      <a:endParaRPr lang="en-US" dirty="0"/>
                    </a:p>
                  </a:txBody>
                  <a:tcPr/>
                </a:tc>
                <a:tc>
                  <a:txBody>
                    <a:bodyPr/>
                    <a:lstStyle/>
                    <a:p>
                      <a:pPr algn="ctr"/>
                      <a:r>
                        <a:rPr lang="en-US" dirty="0" smtClean="0"/>
                        <a:t>NORTH</a:t>
                      </a:r>
                      <a:r>
                        <a:rPr lang="en-US" baseline="0" dirty="0" smtClean="0"/>
                        <a:t> RANGUNIA HIGH SCHOOL</a:t>
                      </a:r>
                      <a:endParaRPr lang="en-US" dirty="0"/>
                    </a:p>
                  </a:txBody>
                  <a:tcPr/>
                </a:tc>
                <a:extLst>
                  <a:ext uri="{0D108BD9-81ED-4DB2-BD59-A6C34878D82A}">
                    <a16:rowId xmlns:a16="http://schemas.microsoft.com/office/drawing/2014/main" val="838146101"/>
                  </a:ext>
                </a:extLst>
              </a:tr>
              <a:tr h="762007">
                <a:tc>
                  <a:txBody>
                    <a:bodyPr/>
                    <a:lstStyle/>
                    <a:p>
                      <a:pPr algn="ctr"/>
                      <a:r>
                        <a:rPr lang="en-US" dirty="0" smtClean="0"/>
                        <a:t>POST</a:t>
                      </a:r>
                      <a:endParaRPr lang="en-US" dirty="0"/>
                    </a:p>
                  </a:txBody>
                  <a:tcPr/>
                </a:tc>
                <a:tc>
                  <a:txBody>
                    <a:bodyPr/>
                    <a:lstStyle/>
                    <a:p>
                      <a:pPr algn="ctr"/>
                      <a:r>
                        <a:rPr lang="en-US" dirty="0" smtClean="0"/>
                        <a:t>ASST.</a:t>
                      </a:r>
                      <a:r>
                        <a:rPr lang="en-US" baseline="0" dirty="0" smtClean="0"/>
                        <a:t> TEACHER</a:t>
                      </a:r>
                      <a:endParaRPr lang="en-US" dirty="0"/>
                    </a:p>
                  </a:txBody>
                  <a:tcPr/>
                </a:tc>
                <a:extLst>
                  <a:ext uri="{0D108BD9-81ED-4DB2-BD59-A6C34878D82A}">
                    <a16:rowId xmlns:a16="http://schemas.microsoft.com/office/drawing/2014/main" val="2530059824"/>
                  </a:ext>
                </a:extLst>
              </a:tr>
              <a:tr h="762007">
                <a:tc>
                  <a:txBody>
                    <a:bodyPr/>
                    <a:lstStyle/>
                    <a:p>
                      <a:pPr algn="ctr"/>
                      <a:r>
                        <a:rPr lang="en-US" sz="1600" dirty="0" smtClean="0"/>
                        <a:t>MOBILE</a:t>
                      </a:r>
                      <a:endParaRPr lang="en-US" sz="1600" dirty="0"/>
                    </a:p>
                  </a:txBody>
                  <a:tcPr/>
                </a:tc>
                <a:tc>
                  <a:txBody>
                    <a:bodyPr/>
                    <a:lstStyle/>
                    <a:p>
                      <a:pPr algn="ctr"/>
                      <a:r>
                        <a:rPr lang="en-US" dirty="0" smtClean="0"/>
                        <a:t>01811867584</a:t>
                      </a:r>
                      <a:endParaRPr lang="en-US" dirty="0"/>
                    </a:p>
                  </a:txBody>
                  <a:tcPr/>
                </a:tc>
                <a:extLst>
                  <a:ext uri="{0D108BD9-81ED-4DB2-BD59-A6C34878D82A}">
                    <a16:rowId xmlns:a16="http://schemas.microsoft.com/office/drawing/2014/main" val="1837831620"/>
                  </a:ext>
                </a:extLst>
              </a:tr>
              <a:tr h="762007">
                <a:tc>
                  <a:txBody>
                    <a:bodyPr/>
                    <a:lstStyle/>
                    <a:p>
                      <a:pPr algn="ctr"/>
                      <a:r>
                        <a:rPr lang="en-US" dirty="0" smtClean="0"/>
                        <a:t>EMAIL</a:t>
                      </a:r>
                      <a:endParaRPr lang="en-US" dirty="0"/>
                    </a:p>
                  </a:txBody>
                  <a:tcPr/>
                </a:tc>
                <a:tc>
                  <a:txBody>
                    <a:bodyPr/>
                    <a:lstStyle/>
                    <a:p>
                      <a:pPr algn="ctr"/>
                      <a:r>
                        <a:rPr lang="en-US" dirty="0" smtClean="0"/>
                        <a:t>rumamun1986@gmail.com</a:t>
                      </a:r>
                      <a:endParaRPr lang="en-US" dirty="0"/>
                    </a:p>
                  </a:txBody>
                  <a:tcPr/>
                </a:tc>
                <a:extLst>
                  <a:ext uri="{0D108BD9-81ED-4DB2-BD59-A6C34878D82A}">
                    <a16:rowId xmlns:a16="http://schemas.microsoft.com/office/drawing/2014/main" val="3090083502"/>
                  </a:ext>
                </a:extLst>
              </a:tr>
            </a:tbl>
          </a:graphicData>
        </a:graphic>
      </p:graphicFrame>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324600" y="2590796"/>
            <a:ext cx="5715000" cy="3810035"/>
          </a:xfrm>
        </p:spPr>
      </p:pic>
    </p:spTree>
    <p:extLst>
      <p:ext uri="{BB962C8B-B14F-4D97-AF65-F5344CB8AC3E}">
        <p14:creationId xmlns:p14="http://schemas.microsoft.com/office/powerpoint/2010/main" val="1598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76200"/>
            <a:ext cx="11963400" cy="1325563"/>
          </a:xfrm>
        </p:spPr>
        <p:txBody>
          <a:bodyPr>
            <a:normAutofit fontScale="90000"/>
          </a:bodyPr>
          <a:lstStyle/>
          <a:p>
            <a:pPr algn="ctr"/>
            <a:r>
              <a:rPr lang="en-US" dirty="0"/>
              <a:t/>
            </a:r>
            <a:br>
              <a:rPr lang="en-US" dirty="0"/>
            </a:br>
            <a:r>
              <a:rPr lang="en-US" sz="4400" dirty="0">
                <a:solidFill>
                  <a:srgbClr val="FFFF00"/>
                </a:solidFill>
              </a:rPr>
              <a:t>At the end of this lesson students will be able to speak and write </a:t>
            </a:r>
          </a:p>
        </p:txBody>
      </p:sp>
      <p:sp>
        <p:nvSpPr>
          <p:cNvPr id="3" name="Content Placeholder 2"/>
          <p:cNvSpPr>
            <a:spLocks noGrp="1"/>
          </p:cNvSpPr>
          <p:nvPr>
            <p:ph idx="1"/>
          </p:nvPr>
        </p:nvSpPr>
        <p:spPr>
          <a:xfrm>
            <a:off x="304800" y="1828799"/>
            <a:ext cx="11658600" cy="4953001"/>
          </a:xfrm>
        </p:spPr>
        <p:txBody>
          <a:bodyPr>
            <a:normAutofit/>
          </a:bodyPr>
          <a:lstStyle/>
          <a:p>
            <a:endParaRPr lang="en-US" dirty="0" smtClean="0"/>
          </a:p>
          <a:p>
            <a:pPr algn="ctr"/>
            <a:r>
              <a:rPr lang="en-US" sz="4000" dirty="0" smtClean="0">
                <a:solidFill>
                  <a:srgbClr val="FF0000"/>
                </a:solidFill>
              </a:rPr>
              <a:t>about </a:t>
            </a:r>
            <a:r>
              <a:rPr lang="en-US" sz="4000" dirty="0">
                <a:solidFill>
                  <a:srgbClr val="FF0000"/>
                </a:solidFill>
              </a:rPr>
              <a:t>The identity of </a:t>
            </a:r>
            <a:r>
              <a:rPr lang="en-US" sz="4000" dirty="0" err="1">
                <a:solidFill>
                  <a:srgbClr val="FF0000"/>
                </a:solidFill>
              </a:rPr>
              <a:t>Abul</a:t>
            </a:r>
            <a:r>
              <a:rPr lang="en-US" sz="4000" dirty="0">
                <a:solidFill>
                  <a:srgbClr val="FF0000"/>
                </a:solidFill>
              </a:rPr>
              <a:t> </a:t>
            </a:r>
            <a:r>
              <a:rPr lang="en-US" sz="4000" dirty="0" err="1">
                <a:solidFill>
                  <a:srgbClr val="FF0000"/>
                </a:solidFill>
              </a:rPr>
              <a:t>Kasem</a:t>
            </a:r>
            <a:r>
              <a:rPr lang="en-US" sz="4000" dirty="0">
                <a:solidFill>
                  <a:srgbClr val="FF0000"/>
                </a:solidFill>
              </a:rPr>
              <a:t> </a:t>
            </a:r>
            <a:r>
              <a:rPr lang="en-US" sz="4000" dirty="0" err="1">
                <a:solidFill>
                  <a:srgbClr val="FF0000"/>
                </a:solidFill>
              </a:rPr>
              <a:t>Zahravi</a:t>
            </a:r>
            <a:r>
              <a:rPr lang="en-US" sz="4000" dirty="0">
                <a:solidFill>
                  <a:srgbClr val="FF0000"/>
                </a:solidFill>
              </a:rPr>
              <a:t> </a:t>
            </a:r>
            <a:endParaRPr lang="en-US" sz="4000" dirty="0" smtClean="0">
              <a:solidFill>
                <a:srgbClr val="FF0000"/>
              </a:solidFill>
            </a:endParaRPr>
          </a:p>
          <a:p>
            <a:pPr algn="ctr"/>
            <a:r>
              <a:rPr lang="en-US" sz="4000" dirty="0" err="1" smtClean="0">
                <a:solidFill>
                  <a:srgbClr val="FF0000"/>
                </a:solidFill>
              </a:rPr>
              <a:t>Kitabul</a:t>
            </a:r>
            <a:r>
              <a:rPr lang="en-US" sz="4000" dirty="0" smtClean="0">
                <a:solidFill>
                  <a:srgbClr val="FF0000"/>
                </a:solidFill>
              </a:rPr>
              <a:t> </a:t>
            </a:r>
            <a:r>
              <a:rPr lang="en-US" sz="4000" dirty="0" err="1">
                <a:solidFill>
                  <a:srgbClr val="FF0000"/>
                </a:solidFill>
              </a:rPr>
              <a:t>Tasrif</a:t>
            </a:r>
            <a:r>
              <a:rPr lang="en-US" sz="4000" dirty="0">
                <a:solidFill>
                  <a:srgbClr val="FF0000"/>
                </a:solidFill>
              </a:rPr>
              <a:t> </a:t>
            </a:r>
            <a:endParaRPr lang="en-US" sz="4000" dirty="0" smtClean="0">
              <a:solidFill>
                <a:srgbClr val="FF0000"/>
              </a:solidFill>
            </a:endParaRPr>
          </a:p>
          <a:p>
            <a:pPr algn="ctr"/>
            <a:r>
              <a:rPr lang="en-US" sz="4000" dirty="0" smtClean="0">
                <a:solidFill>
                  <a:srgbClr val="FF0000"/>
                </a:solidFill>
              </a:rPr>
              <a:t>Ectopic </a:t>
            </a:r>
            <a:r>
              <a:rPr lang="en-US" sz="4000" dirty="0">
                <a:solidFill>
                  <a:srgbClr val="FF0000"/>
                </a:solidFill>
              </a:rPr>
              <a:t>pregnancy </a:t>
            </a:r>
            <a:endParaRPr lang="en-US" sz="4000" dirty="0" smtClean="0">
              <a:solidFill>
                <a:srgbClr val="FF0000"/>
              </a:solidFill>
            </a:endParaRPr>
          </a:p>
          <a:p>
            <a:pPr algn="ctr"/>
            <a:r>
              <a:rPr lang="en-US" sz="4000" dirty="0" smtClean="0">
                <a:solidFill>
                  <a:srgbClr val="FF0000"/>
                </a:solidFill>
              </a:rPr>
              <a:t>Hydrocephalus </a:t>
            </a:r>
            <a:r>
              <a:rPr lang="en-US" sz="4000" dirty="0">
                <a:solidFill>
                  <a:srgbClr val="FF0000"/>
                </a:solidFill>
              </a:rPr>
              <a:t>'</a:t>
            </a:r>
            <a:r>
              <a:rPr lang="en-US" sz="4000" dirty="0" err="1">
                <a:solidFill>
                  <a:srgbClr val="FF0000"/>
                </a:solidFill>
              </a:rPr>
              <a:t>Mishab</a:t>
            </a:r>
            <a:r>
              <a:rPr lang="en-US" sz="4000" dirty="0">
                <a:solidFill>
                  <a:srgbClr val="FF0000"/>
                </a:solidFill>
              </a:rPr>
              <a:t>' </a:t>
            </a:r>
            <a:r>
              <a:rPr lang="en-US" sz="4000" dirty="0" smtClean="0">
                <a:solidFill>
                  <a:srgbClr val="FF0000"/>
                </a:solidFill>
              </a:rPr>
              <a:t>device</a:t>
            </a:r>
          </a:p>
          <a:p>
            <a:pPr algn="ctr"/>
            <a:r>
              <a:rPr lang="en-US" sz="4000" dirty="0" smtClean="0">
                <a:solidFill>
                  <a:srgbClr val="FF0000"/>
                </a:solidFill>
              </a:rPr>
              <a:t> </a:t>
            </a:r>
            <a:r>
              <a:rPr lang="en-US" sz="4000" dirty="0">
                <a:solidFill>
                  <a:srgbClr val="FF0000"/>
                </a:solidFill>
              </a:rPr>
              <a:t>His contribution to medicine</a:t>
            </a:r>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730221" y="272590"/>
            <a:ext cx="8731557" cy="980408"/>
          </a:xfrm>
          <a:prstGeom prst="rect">
            <a:avLst/>
          </a:prstGeom>
          <a:noFill/>
          <a:ln>
            <a:noFill/>
          </a:ln>
          <a:effectLst/>
        </p:spPr>
        <p:txBody>
          <a:bodyPr vert="horz" wrap="non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600" b="0" i="0" u="none" strike="noStrike" cap="none" normalizeH="0" baseline="0" dirty="0" smtClean="0">
                <a:ln>
                  <a:noFill/>
                </a:ln>
                <a:solidFill>
                  <a:srgbClr val="00B0F0"/>
                </a:solidFill>
                <a:effectLst/>
                <a:latin typeface="inherit"/>
              </a:rPr>
              <a:t>Prior knowledge check</a:t>
            </a:r>
            <a:r>
              <a:rPr kumimoji="0" lang="en-US" altLang="en-US" sz="6600" b="0" i="0" u="none" strike="noStrike" cap="none" normalizeH="0" baseline="0" dirty="0" smtClean="0">
                <a:ln>
                  <a:noFill/>
                </a:ln>
                <a:solidFill>
                  <a:srgbClr val="00B0F0"/>
                </a:solidFill>
                <a:effectLst/>
              </a:rPr>
              <a:t> </a:t>
            </a:r>
            <a:endParaRPr kumimoji="0" lang="en-US" altLang="en-US" sz="6600" b="0" i="0" u="none" strike="noStrike" cap="none" normalizeH="0" baseline="0" dirty="0" smtClean="0">
              <a:ln>
                <a:noFill/>
              </a:ln>
              <a:solidFill>
                <a:srgbClr val="00B0F0"/>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3916206"/>
              </p:ext>
            </p:extLst>
          </p:nvPr>
        </p:nvGraphicFramePr>
        <p:xfrm>
          <a:off x="228600" y="1905000"/>
          <a:ext cx="11658600" cy="4572000"/>
        </p:xfrm>
        <a:graphic>
          <a:graphicData uri="http://schemas.openxmlformats.org/drawingml/2006/table">
            <a:tbl>
              <a:tblPr firstRow="1" bandRow="1">
                <a:tableStyleId>{21E4AEA4-8DFA-4A89-87EB-49C32662AFE0}</a:tableStyleId>
              </a:tblPr>
              <a:tblGrid>
                <a:gridCol w="11658600">
                  <a:extLst>
                    <a:ext uri="{9D8B030D-6E8A-4147-A177-3AD203B41FA5}">
                      <a16:colId xmlns:a16="http://schemas.microsoft.com/office/drawing/2014/main" val="1911994753"/>
                    </a:ext>
                  </a:extLst>
                </a:gridCol>
              </a:tblGrid>
              <a:tr h="1515216">
                <a:tc>
                  <a:txBody>
                    <a:bodyPr/>
                    <a:lstStyle/>
                    <a:p>
                      <a:endParaRPr lang="en-US" dirty="0"/>
                    </a:p>
                  </a:txBody>
                  <a:tcPr>
                    <a:noFill/>
                  </a:tcPr>
                </a:tc>
                <a:extLst>
                  <a:ext uri="{0D108BD9-81ED-4DB2-BD59-A6C34878D82A}">
                    <a16:rowId xmlns:a16="http://schemas.microsoft.com/office/drawing/2014/main" val="2217779756"/>
                  </a:ext>
                </a:extLst>
              </a:tr>
              <a:tr h="1515216">
                <a:tc>
                  <a:txBody>
                    <a:bodyPr/>
                    <a:lstStyle/>
                    <a:p>
                      <a:pPr algn="ctr"/>
                      <a:r>
                        <a:rPr lang="en-US" sz="3200" dirty="0" smtClean="0">
                          <a:solidFill>
                            <a:srgbClr val="002060"/>
                          </a:solidFill>
                        </a:rPr>
                        <a:t>Do you have any idea about 11th century Muslim scientists?</a:t>
                      </a:r>
                      <a:endParaRPr lang="en-US" sz="3200" dirty="0">
                        <a:solidFill>
                          <a:srgbClr val="002060"/>
                        </a:solidFill>
                      </a:endParaRPr>
                    </a:p>
                  </a:txBody>
                  <a:tcPr>
                    <a:noFill/>
                  </a:tcPr>
                </a:tc>
                <a:extLst>
                  <a:ext uri="{0D108BD9-81ED-4DB2-BD59-A6C34878D82A}">
                    <a16:rowId xmlns:a16="http://schemas.microsoft.com/office/drawing/2014/main" val="582496859"/>
                  </a:ext>
                </a:extLst>
              </a:tr>
              <a:tr h="1541568">
                <a:tc>
                  <a:txBody>
                    <a:bodyPr/>
                    <a:lstStyle/>
                    <a:p>
                      <a:pPr algn="ctr"/>
                      <a:r>
                        <a:rPr lang="en-US" sz="3600" dirty="0" smtClean="0"/>
                        <a:t>Understand the difference between advanced medical treatment of the past and current medical treatment</a:t>
                      </a:r>
                      <a:endParaRPr lang="en-US" sz="3600" dirty="0"/>
                    </a:p>
                  </a:txBody>
                  <a:tcPr>
                    <a:noFill/>
                  </a:tcPr>
                </a:tc>
                <a:extLst>
                  <a:ext uri="{0D108BD9-81ED-4DB2-BD59-A6C34878D82A}">
                    <a16:rowId xmlns:a16="http://schemas.microsoft.com/office/drawing/2014/main" val="3242662810"/>
                  </a:ext>
                </a:extLst>
              </a:tr>
            </a:tbl>
          </a:graphicData>
        </a:graphic>
      </p:graphicFrame>
      <p:sp>
        <p:nvSpPr>
          <p:cNvPr id="7" name="Rectangle 3"/>
          <p:cNvSpPr>
            <a:spLocks noGrp="1" noChangeArrowheads="1"/>
          </p:cNvSpPr>
          <p:nvPr>
            <p:ph idx="1"/>
          </p:nvPr>
        </p:nvSpPr>
        <p:spPr bwMode="auto">
          <a:xfrm>
            <a:off x="533400" y="2209800"/>
            <a:ext cx="11049000" cy="518743"/>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smtClean="0">
                <a:ln>
                  <a:noFill/>
                </a:ln>
                <a:solidFill>
                  <a:srgbClr val="FF0000"/>
                </a:solidFill>
                <a:effectLst/>
                <a:latin typeface="inherit"/>
              </a:rPr>
              <a:t>What do you think about Muslim scientists?</a:t>
            </a:r>
            <a:r>
              <a:rPr kumimoji="0" lang="en-US" altLang="en-US" sz="3600" b="0" i="0" u="none" strike="noStrike" cap="none" normalizeH="0" baseline="0" dirty="0" smtClean="0">
                <a:ln>
                  <a:noFill/>
                </a:ln>
                <a:solidFill>
                  <a:srgbClr val="FF0000"/>
                </a:solidFill>
                <a:effectLst/>
              </a:rPr>
              <a:t> </a:t>
            </a:r>
            <a:endParaRPr kumimoji="0" lang="en-US" altLang="en-US" sz="3600" b="0"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305857" y="503423"/>
            <a:ext cx="11580286" cy="518743"/>
          </a:xfrm>
          <a:prstGeom prst="rect">
            <a:avLst/>
          </a:prstGeom>
          <a:noFill/>
          <a:ln>
            <a:noFill/>
          </a:ln>
          <a:effectLst/>
        </p:spPr>
        <p:txBody>
          <a:bodyPr vert="horz" wrap="non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FFC000"/>
                </a:solidFill>
                <a:effectLst/>
                <a:latin typeface="inherit"/>
              </a:rPr>
              <a:t>Muslim scientist </a:t>
            </a:r>
            <a:r>
              <a:rPr kumimoji="0" lang="en-US" altLang="en-US" b="0" i="0" u="none" strike="noStrike" cap="none" normalizeH="0" baseline="0" dirty="0" err="1" smtClean="0">
                <a:ln>
                  <a:noFill/>
                </a:ln>
                <a:solidFill>
                  <a:srgbClr val="FFC000"/>
                </a:solidFill>
                <a:effectLst/>
                <a:latin typeface="inherit"/>
              </a:rPr>
              <a:t>Abul</a:t>
            </a:r>
            <a:r>
              <a:rPr kumimoji="0" lang="en-US" altLang="en-US" b="0" i="0" u="none" strike="noStrike" cap="none" normalizeH="0" baseline="0" dirty="0" smtClean="0">
                <a:ln>
                  <a:noFill/>
                </a:ln>
                <a:solidFill>
                  <a:srgbClr val="FFC000"/>
                </a:solidFill>
                <a:effectLst/>
                <a:latin typeface="inherit"/>
              </a:rPr>
              <a:t> </a:t>
            </a:r>
            <a:r>
              <a:rPr kumimoji="0" lang="en-US" altLang="en-US" b="0" i="0" u="none" strike="noStrike" cap="none" normalizeH="0" baseline="0" dirty="0" err="1" smtClean="0">
                <a:ln>
                  <a:noFill/>
                </a:ln>
                <a:solidFill>
                  <a:srgbClr val="FFC000"/>
                </a:solidFill>
                <a:effectLst/>
                <a:latin typeface="inherit"/>
              </a:rPr>
              <a:t>Kasem</a:t>
            </a:r>
            <a:r>
              <a:rPr kumimoji="0" lang="en-US" altLang="en-US" b="0" i="0" u="none" strike="noStrike" cap="none" normalizeH="0" baseline="0" dirty="0" smtClean="0">
                <a:ln>
                  <a:noFill/>
                </a:ln>
                <a:solidFill>
                  <a:srgbClr val="FFC000"/>
                </a:solidFill>
                <a:effectLst/>
                <a:latin typeface="inherit"/>
              </a:rPr>
              <a:t> </a:t>
            </a:r>
            <a:r>
              <a:rPr kumimoji="0" lang="en-US" altLang="en-US" b="0" i="0" u="none" strike="noStrike" cap="none" normalizeH="0" baseline="0" dirty="0" err="1" smtClean="0">
                <a:ln>
                  <a:noFill/>
                </a:ln>
                <a:solidFill>
                  <a:srgbClr val="FFC000"/>
                </a:solidFill>
                <a:effectLst/>
                <a:latin typeface="inherit"/>
              </a:rPr>
              <a:t>Zahrawi</a:t>
            </a:r>
            <a:r>
              <a:rPr kumimoji="0" lang="en-US" altLang="en-US" b="0" i="0" u="none" strike="noStrike" cap="none" normalizeH="0" baseline="0" dirty="0" smtClean="0">
                <a:ln>
                  <a:noFill/>
                </a:ln>
                <a:solidFill>
                  <a:srgbClr val="FFC000"/>
                </a:solidFill>
                <a:effectLst/>
                <a:latin typeface="inherit"/>
              </a:rPr>
              <a:t> pioneered surgery</a:t>
            </a:r>
            <a:r>
              <a:rPr kumimoji="0" lang="en-US" altLang="en-US" b="0" i="0" u="none" strike="noStrike" cap="none" normalizeH="0" baseline="0" dirty="0" smtClean="0">
                <a:ln>
                  <a:noFill/>
                </a:ln>
                <a:solidFill>
                  <a:srgbClr val="FFC000"/>
                </a:solidFill>
                <a:effectLst/>
              </a:rPr>
              <a:t> </a:t>
            </a:r>
            <a:endParaRPr kumimoji="0" lang="en-US" altLang="en-US" b="0" i="0" u="none" strike="noStrike" cap="none" normalizeH="0" baseline="0" dirty="0" smtClean="0">
              <a:ln>
                <a:noFill/>
              </a:ln>
              <a:solidFill>
                <a:srgbClr val="FFC000"/>
              </a:solidFill>
              <a:effectLst/>
              <a:latin typeface="Arial" panose="020B0604020202020204" pitchFamily="34" charset="0"/>
            </a:endParaRPr>
          </a:p>
        </p:txBody>
      </p:sp>
      <p:sp>
        <p:nvSpPr>
          <p:cNvPr id="6" name="Rectangle 2"/>
          <p:cNvSpPr>
            <a:spLocks noChangeArrowheads="1"/>
          </p:cNvSpPr>
          <p:nvPr/>
        </p:nvSpPr>
        <p:spPr bwMode="auto">
          <a:xfrm flipH="1">
            <a:off x="-152401" y="1878336"/>
            <a:ext cx="12191997" cy="4396728"/>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rgbClr val="FF0000"/>
                </a:solidFill>
                <a:effectLst/>
                <a:latin typeface="inherit"/>
              </a:rPr>
              <a:t>The identity of </a:t>
            </a:r>
            <a:r>
              <a:rPr kumimoji="0" lang="en-US" altLang="en-US" sz="4800" b="0" i="0" u="none" strike="noStrike" cap="none" normalizeH="0" baseline="0" dirty="0" err="1" smtClean="0">
                <a:ln>
                  <a:noFill/>
                </a:ln>
                <a:solidFill>
                  <a:srgbClr val="FF0000"/>
                </a:solidFill>
                <a:effectLst/>
                <a:latin typeface="inherit"/>
              </a:rPr>
              <a:t>Abul</a:t>
            </a:r>
            <a:r>
              <a:rPr kumimoji="0" lang="en-US" altLang="en-US" sz="4800" b="0" i="0" u="none" strike="noStrike" cap="none" normalizeH="0" baseline="0" dirty="0" smtClean="0">
                <a:ln>
                  <a:noFill/>
                </a:ln>
                <a:solidFill>
                  <a:srgbClr val="FF0000"/>
                </a:solidFill>
                <a:effectLst/>
                <a:latin typeface="inherit"/>
              </a:rPr>
              <a:t> </a:t>
            </a:r>
            <a:r>
              <a:rPr kumimoji="0" lang="en-US" altLang="en-US" sz="4800" b="0" i="0" u="none" strike="noStrike" cap="none" normalizeH="0" baseline="0" dirty="0" err="1" smtClean="0">
                <a:ln>
                  <a:noFill/>
                </a:ln>
                <a:solidFill>
                  <a:srgbClr val="FF0000"/>
                </a:solidFill>
                <a:effectLst/>
                <a:latin typeface="inherit"/>
              </a:rPr>
              <a:t>Kasem</a:t>
            </a:r>
            <a:r>
              <a:rPr kumimoji="0" lang="en-US" altLang="en-US" sz="4800" b="0" i="0" u="none" strike="noStrike" cap="none" normalizeH="0" baseline="0" dirty="0" smtClean="0">
                <a:ln>
                  <a:noFill/>
                </a:ln>
                <a:solidFill>
                  <a:srgbClr val="FF0000"/>
                </a:solidFill>
                <a:effectLst/>
                <a:latin typeface="inherit"/>
              </a:rPr>
              <a:t> </a:t>
            </a:r>
            <a:r>
              <a:rPr kumimoji="0" lang="en-US" altLang="en-US" sz="4800" b="0" i="0" u="none" strike="noStrike" cap="none" normalizeH="0" baseline="0" dirty="0" err="1" smtClean="0">
                <a:ln>
                  <a:noFill/>
                </a:ln>
                <a:solidFill>
                  <a:srgbClr val="FF0000"/>
                </a:solidFill>
                <a:effectLst/>
                <a:latin typeface="inherit"/>
              </a:rPr>
              <a:t>Zahravi</a:t>
            </a:r>
            <a:r>
              <a:rPr kumimoji="0" lang="en-US" altLang="en-US" sz="4800" b="0" i="0" u="none" strike="noStrike" cap="none" normalizeH="0" baseline="0" dirty="0" smtClean="0">
                <a:ln>
                  <a:noFill/>
                </a:ln>
                <a:solidFill>
                  <a:srgbClr val="FF0000"/>
                </a:solidFill>
                <a:effectLst/>
                <a:latin typeface="inherit"/>
              </a:rPr>
              <a:t> </a:t>
            </a:r>
            <a:endParaRPr kumimoji="0" lang="bn-IN" altLang="en-US" sz="4800" b="0" i="0" u="none" strike="noStrike" cap="none" normalizeH="0" baseline="0" dirty="0" smtClean="0">
              <a:ln>
                <a:noFill/>
              </a:ln>
              <a:solidFill>
                <a:srgbClr val="FF0000"/>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err="1" smtClean="0">
                <a:ln>
                  <a:noFill/>
                </a:ln>
                <a:solidFill>
                  <a:srgbClr val="FF0000"/>
                </a:solidFill>
                <a:effectLst/>
                <a:latin typeface="inherit"/>
              </a:rPr>
              <a:t>Kitabul</a:t>
            </a:r>
            <a:r>
              <a:rPr kumimoji="0" lang="en-US" altLang="en-US" sz="4800" b="0" i="0" u="none" strike="noStrike" cap="none" normalizeH="0" baseline="0" dirty="0" smtClean="0">
                <a:ln>
                  <a:noFill/>
                </a:ln>
                <a:solidFill>
                  <a:srgbClr val="FF0000"/>
                </a:solidFill>
                <a:effectLst/>
                <a:latin typeface="inherit"/>
              </a:rPr>
              <a:t> </a:t>
            </a:r>
            <a:r>
              <a:rPr kumimoji="0" lang="en-US" altLang="en-US" sz="4800" b="0" i="0" u="none" strike="noStrike" cap="none" normalizeH="0" baseline="0" dirty="0" err="1" smtClean="0">
                <a:ln>
                  <a:noFill/>
                </a:ln>
                <a:solidFill>
                  <a:srgbClr val="FF0000"/>
                </a:solidFill>
                <a:effectLst/>
                <a:latin typeface="inherit"/>
              </a:rPr>
              <a:t>Tasrif</a:t>
            </a:r>
            <a:endParaRPr kumimoji="0" lang="bn-IN" altLang="en-US" sz="4800" b="0" i="0" u="none" strike="noStrike" cap="none" normalizeH="0" baseline="0" dirty="0" smtClean="0">
              <a:ln>
                <a:noFill/>
              </a:ln>
              <a:solidFill>
                <a:srgbClr val="FF0000"/>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rgbClr val="FF0000"/>
                </a:solidFill>
                <a:effectLst/>
                <a:latin typeface="inherit"/>
              </a:rPr>
              <a:t> Ectopic pregnancy</a:t>
            </a:r>
            <a:endParaRPr kumimoji="0" lang="bn-IN" altLang="en-US" sz="4800" b="0" i="0" u="none" strike="noStrike" cap="none" normalizeH="0" baseline="0" dirty="0" smtClean="0">
              <a:ln>
                <a:noFill/>
              </a:ln>
              <a:solidFill>
                <a:srgbClr val="FF0000"/>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rgbClr val="FF0000"/>
                </a:solidFill>
                <a:effectLst/>
                <a:latin typeface="inherit"/>
              </a:rPr>
              <a:t>Hydrocephalus </a:t>
            </a:r>
            <a:endParaRPr kumimoji="0" lang="bn-IN" altLang="en-US" sz="4800" b="0" i="0" u="none" strike="noStrike" cap="none" normalizeH="0" baseline="0" dirty="0" smtClean="0">
              <a:ln>
                <a:noFill/>
              </a:ln>
              <a:solidFill>
                <a:srgbClr val="FF0000"/>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rgbClr val="FF0000"/>
                </a:solidFill>
                <a:effectLst/>
                <a:latin typeface="inherit"/>
              </a:rPr>
              <a:t>'</a:t>
            </a:r>
            <a:r>
              <a:rPr kumimoji="0" lang="en-US" altLang="en-US" sz="4800" b="0" i="0" u="none" strike="noStrike" cap="none" normalizeH="0" baseline="0" dirty="0" err="1" smtClean="0">
                <a:ln>
                  <a:noFill/>
                </a:ln>
                <a:solidFill>
                  <a:srgbClr val="FF0000"/>
                </a:solidFill>
                <a:effectLst/>
                <a:latin typeface="inherit"/>
              </a:rPr>
              <a:t>Mishab</a:t>
            </a:r>
            <a:r>
              <a:rPr kumimoji="0" lang="en-US" altLang="en-US" sz="4800" b="0" i="0" u="none" strike="noStrike" cap="none" normalizeH="0" baseline="0" dirty="0" smtClean="0">
                <a:ln>
                  <a:noFill/>
                </a:ln>
                <a:solidFill>
                  <a:srgbClr val="FF0000"/>
                </a:solidFill>
                <a:effectLst/>
                <a:latin typeface="inherit"/>
              </a:rPr>
              <a:t>' device </a:t>
            </a:r>
            <a:endParaRPr kumimoji="0" lang="bn-IN" altLang="en-US" sz="4800" b="0" i="0" u="none" strike="noStrike" cap="none" normalizeH="0" baseline="0" dirty="0" smtClean="0">
              <a:ln>
                <a:noFill/>
              </a:ln>
              <a:solidFill>
                <a:srgbClr val="FF0000"/>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rgbClr val="FF0000"/>
                </a:solidFill>
                <a:effectLst/>
                <a:latin typeface="inherit"/>
              </a:rPr>
              <a:t>His contribution to medicine</a:t>
            </a:r>
            <a:r>
              <a:rPr kumimoji="0" lang="en-US" altLang="en-US" sz="4800" b="0" i="0" u="none" strike="noStrike" cap="none" normalizeH="0" baseline="0" dirty="0" smtClean="0">
                <a:ln>
                  <a:noFill/>
                </a:ln>
                <a:solidFill>
                  <a:srgbClr val="FF0000"/>
                </a:solidFill>
                <a:effectLst/>
              </a:rPr>
              <a:t> </a:t>
            </a:r>
            <a:endParaRPr kumimoji="0" lang="en-US" altLang="en-US" sz="4800" b="0"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220"/>
            <a:ext cx="11734800" cy="1325563"/>
          </a:xfrm>
        </p:spPr>
        <p:txBody>
          <a:bodyPr/>
          <a:lstStyle/>
          <a:p>
            <a:pPr algn="ctr"/>
            <a:r>
              <a:rPr lang="en-US" altLang="en-US" dirty="0" err="1">
                <a:solidFill>
                  <a:srgbClr val="FFFF00"/>
                </a:solidFill>
                <a:latin typeface="inherit"/>
              </a:rPr>
              <a:t>Abul</a:t>
            </a:r>
            <a:r>
              <a:rPr lang="en-US" altLang="en-US" dirty="0">
                <a:solidFill>
                  <a:srgbClr val="FFFF00"/>
                </a:solidFill>
                <a:latin typeface="inherit"/>
              </a:rPr>
              <a:t> </a:t>
            </a:r>
            <a:r>
              <a:rPr lang="en-US" altLang="en-US" dirty="0" err="1">
                <a:solidFill>
                  <a:srgbClr val="FFFF00"/>
                </a:solidFill>
                <a:latin typeface="inherit"/>
              </a:rPr>
              <a:t>Qasem</a:t>
            </a:r>
            <a:r>
              <a:rPr lang="en-US" altLang="en-US" dirty="0">
                <a:solidFill>
                  <a:srgbClr val="FFFF00"/>
                </a:solidFill>
                <a:latin typeface="inherit"/>
              </a:rPr>
              <a:t> </a:t>
            </a:r>
            <a:r>
              <a:rPr lang="en-US" altLang="en-US" dirty="0" err="1">
                <a:solidFill>
                  <a:srgbClr val="FFFF00"/>
                </a:solidFill>
                <a:latin typeface="inherit"/>
              </a:rPr>
              <a:t>Khalaf</a:t>
            </a:r>
            <a:r>
              <a:rPr lang="en-US" altLang="en-US" dirty="0">
                <a:solidFill>
                  <a:srgbClr val="FFFF00"/>
                </a:solidFill>
                <a:latin typeface="inherit"/>
              </a:rPr>
              <a:t> Ibn al-Abbas al-</a:t>
            </a:r>
            <a:r>
              <a:rPr lang="en-US" altLang="en-US" dirty="0" err="1">
                <a:solidFill>
                  <a:srgbClr val="FFFF00"/>
                </a:solidFill>
                <a:latin typeface="inherit"/>
              </a:rPr>
              <a:t>Zahrawi</a:t>
            </a:r>
            <a:endParaRPr lang="en-US" dirty="0">
              <a:solidFill>
                <a:srgbClr val="FFFF00"/>
              </a:solidFill>
            </a:endParaRPr>
          </a:p>
        </p:txBody>
      </p:sp>
      <p:graphicFrame>
        <p:nvGraphicFramePr>
          <p:cNvPr id="7" name="Content Placeholder 6" descr="Segmented process showing 3 tasks arranged one below the other with downward pointing arrows to indicate progression from first task to second task and second task to third task. Placeholder text for task description   present under each group."/>
          <p:cNvGraphicFramePr>
            <a:graphicFrameLocks noGrp="1"/>
          </p:cNvGraphicFramePr>
          <p:nvPr>
            <p:ph sz="half" idx="2"/>
            <p:extLst>
              <p:ext uri="{D42A27DB-BD31-4B8C-83A1-F6EECF244321}">
                <p14:modId xmlns:p14="http://schemas.microsoft.com/office/powerpoint/2010/main" val="2101589391"/>
              </p:ext>
            </p:extLst>
          </p:nvPr>
        </p:nvGraphicFramePr>
        <p:xfrm>
          <a:off x="6324600" y="1825625"/>
          <a:ext cx="58674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
          <p:cNvSpPr>
            <a:spLocks noChangeArrowheads="1"/>
          </p:cNvSpPr>
          <p:nvPr/>
        </p:nvSpPr>
        <p:spPr bwMode="auto">
          <a:xfrm>
            <a:off x="152400" y="1957625"/>
            <a:ext cx="5943600" cy="4273617"/>
          </a:xfrm>
          <a:prstGeom prst="rect">
            <a:avLst/>
          </a:prstGeom>
          <a:noFill/>
          <a:ln>
            <a:noFill/>
          </a:ln>
          <a:effectLst/>
        </p:spPr>
        <p:txBody>
          <a:bodyPr vert="horz" wrap="squar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202124"/>
                </a:solidFill>
                <a:effectLst/>
                <a:latin typeface="inherit"/>
              </a:rPr>
              <a:t>Abul</a:t>
            </a:r>
            <a:r>
              <a:rPr kumimoji="0" lang="en-US" altLang="en-US" sz="2800" b="0" i="0" u="none" strike="noStrike" cap="none" normalizeH="0" baseline="0" dirty="0" smtClean="0">
                <a:ln>
                  <a:noFill/>
                </a:ln>
                <a:solidFill>
                  <a:srgbClr val="202124"/>
                </a:solidFill>
                <a:effectLst/>
                <a:latin typeface="inherit"/>
              </a:rPr>
              <a:t> </a:t>
            </a:r>
            <a:r>
              <a:rPr kumimoji="0" lang="en-US" altLang="en-US" sz="2800" b="0" i="0" u="none" strike="noStrike" cap="none" normalizeH="0" baseline="0" dirty="0" err="1" smtClean="0">
                <a:ln>
                  <a:noFill/>
                </a:ln>
                <a:solidFill>
                  <a:srgbClr val="202124"/>
                </a:solidFill>
                <a:effectLst/>
                <a:latin typeface="inherit"/>
              </a:rPr>
              <a:t>Qasem</a:t>
            </a:r>
            <a:r>
              <a:rPr kumimoji="0" lang="en-US" altLang="en-US" sz="2800" b="0" i="0" u="none" strike="noStrike" cap="none" normalizeH="0" baseline="0" dirty="0" smtClean="0">
                <a:ln>
                  <a:noFill/>
                </a:ln>
                <a:solidFill>
                  <a:srgbClr val="202124"/>
                </a:solidFill>
                <a:effectLst/>
                <a:latin typeface="inherit"/>
              </a:rPr>
              <a:t> </a:t>
            </a:r>
            <a:r>
              <a:rPr kumimoji="0" lang="en-US" altLang="en-US" sz="2800" b="0" i="0" u="none" strike="noStrike" cap="none" normalizeH="0" baseline="0" dirty="0" err="1" smtClean="0">
                <a:ln>
                  <a:noFill/>
                </a:ln>
                <a:solidFill>
                  <a:srgbClr val="202124"/>
                </a:solidFill>
                <a:effectLst/>
                <a:latin typeface="inherit"/>
              </a:rPr>
              <a:t>Khalaf</a:t>
            </a:r>
            <a:r>
              <a:rPr kumimoji="0" lang="en-US" altLang="en-US" sz="2800" b="0" i="0" u="none" strike="noStrike" cap="none" normalizeH="0" baseline="0" dirty="0" smtClean="0">
                <a:ln>
                  <a:noFill/>
                </a:ln>
                <a:solidFill>
                  <a:srgbClr val="202124"/>
                </a:solidFill>
                <a:effectLst/>
                <a:latin typeface="inherit"/>
              </a:rPr>
              <a:t> Ibn al-Abbas al-</a:t>
            </a:r>
            <a:r>
              <a:rPr kumimoji="0" lang="en-US" altLang="en-US" sz="2800" b="0" i="0" u="none" strike="noStrike" cap="none" normalizeH="0" baseline="0" dirty="0" err="1" smtClean="0">
                <a:ln>
                  <a:noFill/>
                </a:ln>
                <a:solidFill>
                  <a:srgbClr val="202124"/>
                </a:solidFill>
                <a:effectLst/>
                <a:latin typeface="inherit"/>
              </a:rPr>
              <a:t>Zahrawi</a:t>
            </a:r>
            <a:r>
              <a:rPr kumimoji="0" lang="en-US" altLang="en-US" sz="2800" b="0" i="0" u="none" strike="noStrike" cap="none" normalizeH="0" baseline="0" dirty="0" smtClean="0">
                <a:ln>
                  <a:noFill/>
                </a:ln>
                <a:solidFill>
                  <a:srgbClr val="202124"/>
                </a:solidFill>
                <a:effectLst/>
                <a:latin typeface="inherit"/>
              </a:rPr>
              <a:t>.</a:t>
            </a:r>
            <a:endParaRPr kumimoji="0" lang="bn-IN" altLang="en-US" sz="2800" b="0" i="0" u="none" strike="noStrike" cap="none" normalizeH="0" baseline="0" dirty="0" smtClean="0">
              <a:ln>
                <a:noFill/>
              </a:ln>
              <a:solidFill>
                <a:srgbClr val="202124"/>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202124"/>
                </a:solidFill>
                <a:effectLst/>
                <a:latin typeface="inherit"/>
              </a:rPr>
              <a:t> He is one of the Muslim scientists who enlightened the world during the golden age of Islam. </a:t>
            </a:r>
            <a:endParaRPr kumimoji="0" lang="bn-IN" altLang="en-US" sz="2800" b="0" i="0" u="none" strike="noStrike" cap="none" normalizeH="0" baseline="0" dirty="0" smtClean="0">
              <a:ln>
                <a:noFill/>
              </a:ln>
              <a:solidFill>
                <a:srgbClr val="202124"/>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202124"/>
                </a:solidFill>
                <a:effectLst/>
                <a:latin typeface="inherit"/>
              </a:rPr>
              <a:t>Muslim scientists have made unforgettable contributions in all branches of science. </a:t>
            </a:r>
            <a:endParaRPr kumimoji="0" lang="bn-IN" altLang="en-US" sz="2800" b="0" i="0" u="none" strike="noStrike" cap="none" normalizeH="0" baseline="0" dirty="0" smtClean="0">
              <a:ln>
                <a:noFill/>
              </a:ln>
              <a:solidFill>
                <a:srgbClr val="202124"/>
              </a:solidFill>
              <a:effectLst/>
              <a:latin typeface="inheri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202124"/>
                </a:solidFill>
                <a:effectLst/>
                <a:latin typeface="inherit"/>
              </a:rPr>
              <a:t>Muslim scientist Al-</a:t>
            </a:r>
            <a:r>
              <a:rPr kumimoji="0" lang="en-US" altLang="en-US" sz="2800" b="0" i="0" u="none" strike="noStrike" cap="none" normalizeH="0" baseline="0" dirty="0" err="1" smtClean="0">
                <a:ln>
                  <a:noFill/>
                </a:ln>
                <a:solidFill>
                  <a:srgbClr val="202124"/>
                </a:solidFill>
                <a:effectLst/>
                <a:latin typeface="inherit"/>
              </a:rPr>
              <a:t>Zahrawi</a:t>
            </a:r>
            <a:r>
              <a:rPr kumimoji="0" lang="en-US" altLang="en-US" sz="2800" b="0" i="0" u="none" strike="noStrike" cap="none" normalizeH="0" baseline="0" dirty="0" smtClean="0">
                <a:ln>
                  <a:noFill/>
                </a:ln>
                <a:solidFill>
                  <a:srgbClr val="202124"/>
                </a:solidFill>
                <a:effectLst/>
                <a:latin typeface="inherit"/>
              </a:rPr>
              <a:t> was the pioneer of modern surgery.</a:t>
            </a:r>
            <a:r>
              <a:rPr kumimoji="0" lang="en-US" altLang="en-US" sz="2800" b="0" i="0" u="none" strike="noStrike" cap="none" normalizeH="0" baseline="0" dirty="0" smtClean="0">
                <a:ln>
                  <a:noFill/>
                </a:ln>
                <a:solidFill>
                  <a:schemeClr val="tx1"/>
                </a:solidFill>
                <a:effectLst/>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11734800" cy="1371600"/>
          </a:xfrm>
        </p:spPr>
        <p:txBody>
          <a:bodyPr>
            <a:normAutofit fontScale="90000"/>
          </a:bodyPr>
          <a:lstStyle/>
          <a:p>
            <a:pPr algn="ctr"/>
            <a:r>
              <a:rPr lang="bn-IN" dirty="0"/>
              <a:t>আবুল কাসেম জাহরাভি </a:t>
            </a:r>
            <a:r>
              <a:rPr lang="en-US" dirty="0" err="1"/>
              <a:t>এর</a:t>
            </a:r>
            <a:r>
              <a:rPr lang="en-US" dirty="0"/>
              <a:t> </a:t>
            </a:r>
            <a:r>
              <a:rPr lang="en-US" dirty="0" err="1" smtClean="0"/>
              <a:t>পরিচয়</a:t>
            </a:r>
            <a:r>
              <a:rPr lang="en-US" dirty="0"/>
              <a:t/>
            </a:r>
            <a:br>
              <a:rPr lang="en-US" dirty="0"/>
            </a:br>
            <a:endParaRPr lang="en-US" dirty="0"/>
          </a:p>
        </p:txBody>
      </p:sp>
      <p:sp>
        <p:nvSpPr>
          <p:cNvPr id="3" name="Text Placeholder 2"/>
          <p:cNvSpPr>
            <a:spLocks noGrp="1"/>
          </p:cNvSpPr>
          <p:nvPr>
            <p:ph type="body" idx="1"/>
          </p:nvPr>
        </p:nvSpPr>
        <p:spPr>
          <a:xfrm>
            <a:off x="304800" y="1143000"/>
            <a:ext cx="11582400" cy="5257800"/>
          </a:xfrm>
        </p:spPr>
        <p:txBody>
          <a:bodyPr>
            <a:normAutofit lnSpcReduction="10000"/>
          </a:bodyPr>
          <a:lstStyle/>
          <a:p>
            <a:pPr algn="ctr"/>
            <a:r>
              <a:rPr lang="en-US" dirty="0"/>
              <a:t/>
            </a:r>
            <a:br>
              <a:rPr lang="en-US" dirty="0"/>
            </a:br>
            <a:r>
              <a:rPr lang="bn-IN" sz="2400" dirty="0"/>
              <a:t>৯৩৬ খ্রিস্টাব্দে স্পেনের আন্দালুসিয়ার আজ-জাহরা শহরে তাঁর জন্ম। তাঁর পিতা সম্ভবত আল-আনসারি গোত্রের সদস্য ছিলেন। জীবনের প্রায় পুরো সময়ই তিনি স্পেনের কর্ডোভায় কাটিয়েছেন। এ শহরেই তিনি শিক্ষা গ্রহণ করেছেন। পেশা হিসেবে বেছে নিয়েছিলেন ডাক্তারি। আন্দালুসিয়ার খলিফা দ্বিতীয় আল-হাকামের রাজচিকিৎসক ছিলেন তিনি। মৃত্যুর কয়েক বছর আগে তিনি আজ-জাহরা শহরে স্থানান্তরিত হন এবং বাকি জীবনটা সেখানেই কাটান। ১০১৩ খ্রিস্টাব্দে সেখানে তাঁর মৃত্যু হয়।</a:t>
            </a:r>
            <a:r>
              <a:rPr lang="en-US" sz="2400" dirty="0"/>
              <a:t/>
            </a:r>
            <a:br>
              <a:rPr lang="en-US" sz="2400" dirty="0"/>
            </a:br>
            <a:r>
              <a:rPr lang="en-US" sz="2400" dirty="0"/>
              <a:t/>
            </a:r>
            <a:br>
              <a:rPr lang="en-US" sz="2400" dirty="0"/>
            </a:br>
            <a:r>
              <a:rPr lang="bn-IN" sz="2400" dirty="0"/>
              <a:t>ইতিহাসবিদদের মতে</a:t>
            </a:r>
            <a:r>
              <a:rPr lang="en-US" sz="2400" dirty="0"/>
              <a:t>, </a:t>
            </a:r>
            <a:r>
              <a:rPr lang="bn-IN" sz="2400" dirty="0"/>
              <a:t>তিনি নিজেই তাঁর আত্মজীবনী লিখে গিয়েছিলেন। তা ছাড়া তাঁর জীবদ্দশায় অনেকেই তাঁকে নিয়ে লিখেছেন। দুর্ভাগ্যক্রমে</a:t>
            </a:r>
            <a:r>
              <a:rPr lang="en-US" sz="2400" dirty="0"/>
              <a:t>, </a:t>
            </a:r>
            <a:r>
              <a:rPr lang="bn-IN" sz="2400" dirty="0"/>
              <a:t>ক্যাস্টিলিয়ান ও আন্দালুসিয়ানদের মধ্যকার যুদ্ধে আজ-জাহরা শহর ধ্বংস হয়ে যায়। এর মধ্য দিয়ে চিরতরে হারিয়ে যায় এসব অমূল্য তথ্যও।</a:t>
            </a:r>
            <a:r>
              <a:rPr lang="en-US" sz="2400" dirty="0"/>
              <a:t/>
            </a:r>
            <a:br>
              <a:rPr lang="en-US" sz="2400" dirty="0"/>
            </a:br>
            <a:r>
              <a:rPr lang="en-US" sz="2400" dirty="0"/>
              <a:t/>
            </a:r>
            <a:br>
              <a:rPr lang="en-US" sz="2400" dirty="0"/>
            </a:br>
            <a:r>
              <a:rPr lang="bn-IN" sz="2400" dirty="0"/>
              <a:t>চিকিৎসাবিজ্ঞানের ইতিহাসবিদ ডোনাল্ড ক্যাম্পবেল বলেন</a:t>
            </a:r>
            <a:r>
              <a:rPr lang="en-US" sz="2400" dirty="0"/>
              <a:t>, ‘</a:t>
            </a:r>
            <a:r>
              <a:rPr lang="bn-IN" sz="2400" dirty="0"/>
              <a:t>আবুল কাসেমের চিকিৎসা পদ্ধতি এতটাই উন্নত ছিল যে ইউরোপীয়রা অন্ধের মতো অনুকরণ করত তাঁকে। তাঁর দেখানো পথে চলেই ইউরোপে শল্যচিকিৎসা আজকের পর্যায়ে </a:t>
            </a:r>
            <a:r>
              <a:rPr lang="bn-IN" sz="2400" dirty="0" smtClean="0"/>
              <a:t>পৌঁছেছে</a:t>
            </a:r>
            <a:r>
              <a:rPr lang="en-US" sz="2400" dirty="0" smtClean="0"/>
              <a:t>.</a:t>
            </a:r>
            <a:r>
              <a:rPr lang="en-US" sz="2400" dirty="0"/>
              <a:t/>
            </a:r>
            <a:br>
              <a:rPr lang="en-US" sz="2400" dirty="0"/>
            </a:br>
            <a:endParaRPr lang="en-US" sz="2400" dirty="0">
              <a:latin typeface="PunorvabaMJ" panose="02000000000000000000" pitchFamily="2" charset="0"/>
              <a:cs typeface="PunorvabaMJ" panose="02000000000000000000" pitchFamily="2" charset="0"/>
            </a:endParaRPr>
          </a:p>
        </p:txBody>
      </p:sp>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9982200" cy="838200"/>
          </a:xfrm>
        </p:spPr>
        <p:txBody>
          <a:bodyPr/>
          <a:lstStyle/>
          <a:p>
            <a:pPr algn="ctr"/>
            <a:r>
              <a:rPr lang="en-US" dirty="0" err="1" smtClean="0"/>
              <a:t>একক</a:t>
            </a:r>
            <a:r>
              <a:rPr lang="en-US" dirty="0" smtClean="0"/>
              <a:t> </a:t>
            </a:r>
            <a:r>
              <a:rPr lang="en-US" dirty="0" err="1" smtClean="0"/>
              <a:t>কাজ</a:t>
            </a:r>
            <a:endParaRPr lang="en-US" dirty="0"/>
          </a:p>
        </p:txBody>
      </p:sp>
      <p:sp>
        <p:nvSpPr>
          <p:cNvPr id="3" name="Text Placeholder 2"/>
          <p:cNvSpPr>
            <a:spLocks noGrp="1"/>
          </p:cNvSpPr>
          <p:nvPr>
            <p:ph type="body" idx="1"/>
          </p:nvPr>
        </p:nvSpPr>
        <p:spPr>
          <a:xfrm>
            <a:off x="381000" y="1905000"/>
            <a:ext cx="11430000" cy="4038600"/>
          </a:xfrm>
        </p:spPr>
        <p:txBody>
          <a:bodyPr>
            <a:noAutofit/>
          </a:bodyPr>
          <a:lstStyle/>
          <a:p>
            <a:pPr algn="ctr"/>
            <a:r>
              <a:rPr lang="bn-IN" sz="7200" dirty="0"/>
              <a:t>আবুল কাসেম জাহরাভি </a:t>
            </a:r>
            <a:r>
              <a:rPr lang="en-US" sz="7200" dirty="0" err="1"/>
              <a:t>এর</a:t>
            </a:r>
            <a:r>
              <a:rPr lang="en-US" sz="7200" dirty="0"/>
              <a:t> </a:t>
            </a:r>
            <a:r>
              <a:rPr lang="bn-IN" sz="7200" dirty="0" smtClean="0"/>
              <a:t>জন্ম</a:t>
            </a:r>
            <a:r>
              <a:rPr lang="en-US" sz="7200" dirty="0" smtClean="0"/>
              <a:t>,</a:t>
            </a:r>
            <a:r>
              <a:rPr lang="bn-IN" sz="7200" dirty="0"/>
              <a:t> </a:t>
            </a:r>
            <a:r>
              <a:rPr lang="bn-IN" sz="7200" dirty="0" smtClean="0"/>
              <a:t>পেশা</a:t>
            </a:r>
            <a:r>
              <a:rPr lang="en-US" sz="7200" dirty="0" smtClean="0"/>
              <a:t>,</a:t>
            </a:r>
            <a:r>
              <a:rPr lang="bn-IN" sz="7200" dirty="0"/>
              <a:t> </a:t>
            </a:r>
            <a:r>
              <a:rPr lang="bn-IN" sz="7200" dirty="0" smtClean="0"/>
              <a:t>মৃত্যু ও শল্যচিকিৎসায় তাঁর অবদান গুলো নোট খাতায় লিখ</a:t>
            </a:r>
            <a:endParaRPr lang="en-US" sz="7200" dirty="0"/>
          </a:p>
        </p:txBody>
      </p:sp>
    </p:spTree>
    <p:extLst>
      <p:ext uri="{BB962C8B-B14F-4D97-AF65-F5344CB8AC3E}">
        <p14:creationId xmlns:p14="http://schemas.microsoft.com/office/powerpoint/2010/main" val="183172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20"/>
            <a:ext cx="12192000" cy="1325563"/>
          </a:xfrm>
        </p:spPr>
        <p:txBody>
          <a:bodyPr>
            <a:normAutofit/>
          </a:bodyPr>
          <a:lstStyle/>
          <a:p>
            <a:pPr algn="ctr"/>
            <a:r>
              <a:rPr lang="bn-IN" sz="6000" dirty="0">
                <a:solidFill>
                  <a:srgbClr val="222222"/>
                </a:solidFill>
                <a:latin typeface="Arial" panose="020B0604020202020204" pitchFamily="34" charset="0"/>
                <a:ea typeface="Calibri" panose="020F0502020204030204" pitchFamily="34" charset="0"/>
                <a:cs typeface="Nirmala UI" panose="020B0502040204020203" pitchFamily="34" charset="0"/>
              </a:rPr>
              <a:t>কিতাবুল </a:t>
            </a:r>
            <a:r>
              <a:rPr lang="bn-IN" sz="6000" dirty="0" smtClean="0">
                <a:solidFill>
                  <a:srgbClr val="222222"/>
                </a:solidFill>
                <a:latin typeface="Arial" panose="020B0604020202020204" pitchFamily="34" charset="0"/>
                <a:ea typeface="Calibri" panose="020F0502020204030204" pitchFamily="34" charset="0"/>
                <a:cs typeface="Nirmala UI" panose="020B0502040204020203" pitchFamily="34" charset="0"/>
              </a:rPr>
              <a:t>তাসরিফ</a:t>
            </a:r>
            <a:endParaRPr lang="en-US" sz="6000" dirty="0"/>
          </a:p>
        </p:txBody>
      </p:sp>
      <p:sp>
        <p:nvSpPr>
          <p:cNvPr id="7" name="Rectangle 6"/>
          <p:cNvSpPr/>
          <p:nvPr/>
        </p:nvSpPr>
        <p:spPr>
          <a:xfrm>
            <a:off x="0" y="1752600"/>
            <a:ext cx="12192000" cy="5262979"/>
          </a:xfrm>
          <a:prstGeom prst="rect">
            <a:avLst/>
          </a:prstGeom>
        </p:spPr>
        <p:txBody>
          <a:bodyPr wrap="square">
            <a:spAutoFit/>
          </a:bodyPr>
          <a:lstStyle/>
          <a:p>
            <a:pPr algn="ctr"/>
            <a:r>
              <a:rPr lang="en-US" sz="2800" dirty="0">
                <a:solidFill>
                  <a:srgbClr val="222222"/>
                </a:solidFill>
                <a:latin typeface="Arial" panose="020B0604020202020204" pitchFamily="34" charset="0"/>
                <a:ea typeface="Calibri" panose="020F0502020204030204" pitchFamily="34" charset="0"/>
              </a:rPr>
              <a:t/>
            </a:r>
            <a:br>
              <a:rPr lang="en-US" sz="2800" dirty="0">
                <a:solidFill>
                  <a:srgbClr val="222222"/>
                </a:solidFill>
                <a:latin typeface="Arial" panose="020B0604020202020204" pitchFamily="34" charset="0"/>
                <a:ea typeface="Calibri" panose="020F0502020204030204" pitchFamily="34" charset="0"/>
              </a:rPr>
            </a:br>
            <a:r>
              <a:rPr lang="bn-IN" sz="2800" dirty="0">
                <a:solidFill>
                  <a:srgbClr val="222222"/>
                </a:solidFill>
                <a:latin typeface="Arial" panose="020B0604020202020204" pitchFamily="34" charset="0"/>
                <a:ea typeface="Calibri" panose="020F0502020204030204" pitchFamily="34" charset="0"/>
                <a:cs typeface="Nirmala UI" panose="020B0502040204020203" pitchFamily="34" charset="0"/>
              </a:rPr>
              <a:t>চিকিৎসাবিজ্ঞানের নবদিগন্ত উন্মোচিত হয়েছে তাঁর লিখিত ‘কিতাবুল তাসরিফ’-এর মাধ্যমে। এটি ছিল চিকিৎসাসংক্রান্ত ৩০ খণ্ডের বিশ্বকোষ। সার্জারি থেকে শুরু করে মেডিসিন</a:t>
            </a:r>
            <a:r>
              <a:rPr lang="en-US" sz="2800" dirty="0">
                <a:solidFill>
                  <a:srgbClr val="222222"/>
                </a:solidFill>
                <a:latin typeface="Arial" panose="020B0604020202020204" pitchFamily="34" charset="0"/>
                <a:ea typeface="Calibri" panose="020F0502020204030204" pitchFamily="34" charset="0"/>
              </a:rPr>
              <a:t>, </a:t>
            </a:r>
            <a:r>
              <a:rPr lang="bn-IN" sz="2800" dirty="0">
                <a:solidFill>
                  <a:srgbClr val="222222"/>
                </a:solidFill>
                <a:latin typeface="Arial" panose="020B0604020202020204" pitchFamily="34" charset="0"/>
                <a:ea typeface="Calibri" panose="020F0502020204030204" pitchFamily="34" charset="0"/>
                <a:cs typeface="Nirmala UI" panose="020B0502040204020203" pitchFamily="34" charset="0"/>
              </a:rPr>
              <a:t>ফার্মাকোলজি</a:t>
            </a:r>
            <a:r>
              <a:rPr lang="en-US" sz="2800" dirty="0">
                <a:solidFill>
                  <a:srgbClr val="222222"/>
                </a:solidFill>
                <a:latin typeface="Arial" panose="020B0604020202020204" pitchFamily="34" charset="0"/>
                <a:ea typeface="Calibri" panose="020F0502020204030204" pitchFamily="34" charset="0"/>
              </a:rPr>
              <a:t>, </a:t>
            </a:r>
            <a:r>
              <a:rPr lang="bn-IN" sz="2800" dirty="0">
                <a:solidFill>
                  <a:srgbClr val="222222"/>
                </a:solidFill>
                <a:latin typeface="Arial" panose="020B0604020202020204" pitchFamily="34" charset="0"/>
                <a:ea typeface="Calibri" panose="020F0502020204030204" pitchFamily="34" charset="0"/>
                <a:cs typeface="Nirmala UI" panose="020B0502040204020203" pitchFamily="34" charset="0"/>
              </a:rPr>
              <a:t>অপথালমোলজি</a:t>
            </a:r>
            <a:r>
              <a:rPr lang="en-US" sz="2800" dirty="0">
                <a:solidFill>
                  <a:srgbClr val="222222"/>
                </a:solidFill>
                <a:latin typeface="Arial" panose="020B0604020202020204" pitchFamily="34" charset="0"/>
                <a:ea typeface="Calibri" panose="020F0502020204030204" pitchFamily="34" charset="0"/>
              </a:rPr>
              <a:t>, </a:t>
            </a:r>
            <a:r>
              <a:rPr lang="bn-IN" sz="2800" dirty="0">
                <a:solidFill>
                  <a:srgbClr val="222222"/>
                </a:solidFill>
                <a:latin typeface="Arial" panose="020B0604020202020204" pitchFamily="34" charset="0"/>
                <a:ea typeface="Calibri" panose="020F0502020204030204" pitchFamily="34" charset="0"/>
                <a:cs typeface="Nirmala UI" panose="020B0502040204020203" pitchFamily="34" charset="0"/>
              </a:rPr>
              <a:t>অর্থোপেডিকস</a:t>
            </a:r>
            <a:r>
              <a:rPr lang="en-US" sz="2800" dirty="0">
                <a:solidFill>
                  <a:srgbClr val="222222"/>
                </a:solidFill>
                <a:latin typeface="Arial" panose="020B0604020202020204" pitchFamily="34" charset="0"/>
                <a:ea typeface="Calibri" panose="020F0502020204030204" pitchFamily="34" charset="0"/>
              </a:rPr>
              <a:t>, </a:t>
            </a:r>
            <a:r>
              <a:rPr lang="bn-IN" sz="2800" dirty="0">
                <a:solidFill>
                  <a:srgbClr val="222222"/>
                </a:solidFill>
                <a:latin typeface="Arial" panose="020B0604020202020204" pitchFamily="34" charset="0"/>
                <a:ea typeface="Calibri" panose="020F0502020204030204" pitchFamily="34" charset="0"/>
                <a:cs typeface="Nirmala UI" panose="020B0502040204020203" pitchFamily="34" charset="0"/>
              </a:rPr>
              <a:t>প্যাথলজি</a:t>
            </a:r>
            <a:r>
              <a:rPr lang="en-US" sz="2800" dirty="0">
                <a:solidFill>
                  <a:srgbClr val="222222"/>
                </a:solidFill>
                <a:latin typeface="Arial" panose="020B0604020202020204" pitchFamily="34" charset="0"/>
                <a:ea typeface="Calibri" panose="020F0502020204030204" pitchFamily="34" charset="0"/>
              </a:rPr>
              <a:t>, </a:t>
            </a:r>
            <a:r>
              <a:rPr lang="bn-IN" sz="2800" dirty="0">
                <a:solidFill>
                  <a:srgbClr val="222222"/>
                </a:solidFill>
                <a:latin typeface="Arial" panose="020B0604020202020204" pitchFamily="34" charset="0"/>
                <a:ea typeface="Calibri" panose="020F0502020204030204" pitchFamily="34" charset="0"/>
                <a:cs typeface="Nirmala UI" panose="020B0502040204020203" pitchFamily="34" charset="0"/>
              </a:rPr>
              <a:t>দন্তবিজ্ঞান</a:t>
            </a:r>
            <a:r>
              <a:rPr lang="en-US" sz="2800" dirty="0">
                <a:solidFill>
                  <a:srgbClr val="222222"/>
                </a:solidFill>
                <a:latin typeface="Arial" panose="020B0604020202020204" pitchFamily="34" charset="0"/>
                <a:ea typeface="Calibri" panose="020F0502020204030204" pitchFamily="34" charset="0"/>
              </a:rPr>
              <a:t>, </a:t>
            </a:r>
            <a:r>
              <a:rPr lang="bn-IN" sz="2800" dirty="0">
                <a:solidFill>
                  <a:srgbClr val="222222"/>
                </a:solidFill>
                <a:latin typeface="Arial" panose="020B0604020202020204" pitchFamily="34" charset="0"/>
                <a:ea typeface="Calibri" panose="020F0502020204030204" pitchFamily="34" charset="0"/>
                <a:cs typeface="Nirmala UI" panose="020B0502040204020203" pitchFamily="34" charset="0"/>
              </a:rPr>
              <a:t>পুষ্টিবিজ্ঞান</a:t>
            </a:r>
            <a:r>
              <a:rPr lang="en-US" sz="2800" dirty="0">
                <a:solidFill>
                  <a:srgbClr val="222222"/>
                </a:solidFill>
                <a:latin typeface="Arial" panose="020B0604020202020204" pitchFamily="34" charset="0"/>
                <a:ea typeface="Calibri" panose="020F0502020204030204" pitchFamily="34" charset="0"/>
              </a:rPr>
              <a:t>, </a:t>
            </a:r>
            <a:r>
              <a:rPr lang="bn-IN" sz="2800" dirty="0">
                <a:solidFill>
                  <a:srgbClr val="222222"/>
                </a:solidFill>
                <a:latin typeface="Arial" panose="020B0604020202020204" pitchFamily="34" charset="0"/>
                <a:ea typeface="Calibri" panose="020F0502020204030204" pitchFamily="34" charset="0"/>
                <a:cs typeface="Nirmala UI" panose="020B0502040204020203" pitchFamily="34" charset="0"/>
              </a:rPr>
              <a:t>শিশু চিকিৎসা—সবই স্থান পেয়েছে তাঁর এই গ্রন্থে। শল্যচিকিৎসার প্রক্রিয়া ও যন্ত্র নিয়ে তাঁর অবদান প্রাচ্য ও পাশ্চাত্যে আধুনিক কালেও প্রভাব ফেলেছে। তাঁর রচিত ‘কিতাবুল তাসরিফ’ গ্রন্থে দুই শতাধিক অস্ত্রোপচারের সচিত্র বর্ণনা দিয়ে সে সময়কার চিকিৎসকদের বিস্ময়ে বিমূঢ় করে দেন তিনি। বর্তমান সময়েও সেগুলো চিকিৎসকদের বিস্মিত করে। তাঁর আবিষ্কৃত যন্ত্র কিছু কিছু বিষয়ে এখনো ব্যবহার করা হয়। আন্দালুসিয়ার খলিফা দ্বিতীয় আল-হাকামের উদ্যোগে আবুল কাসেমের ৫০ বছর নিরলস পরিশ্রমের ফল এই অমূল্য গ্রন্থটি প্রকাশিত হয়।</a:t>
            </a:r>
            <a:endParaRPr lang="en-US" sz="2800" dirty="0"/>
          </a:p>
        </p:txBody>
      </p:sp>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166</TotalTime>
  <Words>1044</Words>
  <Application>Microsoft Office PowerPoint</Application>
  <PresentationFormat>Widescreen</PresentationFormat>
  <Paragraphs>82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Franklin Gothic Medium</vt:lpstr>
      <vt:lpstr>inherit</vt:lpstr>
      <vt:lpstr>Nirmala UI</vt:lpstr>
      <vt:lpstr>PunorvabaMJ</vt:lpstr>
      <vt:lpstr>Vrinda</vt:lpstr>
      <vt:lpstr>Medical Design 16x9</vt:lpstr>
      <vt:lpstr>WELCOME TO Muslim scientist Abul Kasem Zahrawi pioneered surgery</vt:lpstr>
      <vt:lpstr>MY DETAIL</vt:lpstr>
      <vt:lpstr> At the end of this lesson students will be able to speak and write </vt:lpstr>
      <vt:lpstr>Prior knowledge check </vt:lpstr>
      <vt:lpstr>Muslim scientist Abul Kasem Zahrawi pioneered surgery </vt:lpstr>
      <vt:lpstr>Abul Qasem Khalaf Ibn al-Abbas al-Zahrawi</vt:lpstr>
      <vt:lpstr>আবুল কাসেম জাহরাভি এর পরিচয় </vt:lpstr>
      <vt:lpstr>একক কাজ</vt:lpstr>
      <vt:lpstr>কিতাবুল তাসরিফ</vt:lpstr>
      <vt:lpstr>এক্টোপিক গর্ভধারণ</vt:lpstr>
      <vt:lpstr>জোড়ায় কাজ</vt:lpstr>
      <vt:lpstr>হাইড্রোসেফালাস</vt:lpstr>
      <vt:lpstr>মিশাব’ যন্ত্র</vt:lpstr>
      <vt:lpstr>দলীয় কাজ</vt:lpstr>
      <vt:lpstr>চিকিৎসাশাস্ত্রে তাঁর অবদান</vt:lpstr>
      <vt:lpstr>বাড়ির কাজ</vt:lpstr>
      <vt:lpstr>THANKS TO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Muslim scientist Abul Kasem Zahrawi pioneered surgery</dc:title>
  <dc:creator>Towhidul Kabir</dc:creator>
  <cp:lastModifiedBy>Towhidul Kabir</cp:lastModifiedBy>
  <cp:revision>18</cp:revision>
  <dcterms:created xsi:type="dcterms:W3CDTF">2023-02-04T05:03:46Z</dcterms:created>
  <dcterms:modified xsi:type="dcterms:W3CDTF">2023-02-04T12:17:10Z</dcterms:modified>
</cp:coreProperties>
</file>