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  <p:sldMasterId id="2147483669" r:id="rId3"/>
  </p:sldMasterIdLst>
  <p:notesMasterIdLst>
    <p:notesMasterId r:id="rId17"/>
  </p:notesMasterIdLst>
  <p:sldIdLst>
    <p:sldId id="280" r:id="rId4"/>
    <p:sldId id="257" r:id="rId5"/>
    <p:sldId id="259" r:id="rId6"/>
    <p:sldId id="270" r:id="rId7"/>
    <p:sldId id="273" r:id="rId8"/>
    <p:sldId id="279" r:id="rId9"/>
    <p:sldId id="282" r:id="rId10"/>
    <p:sldId id="263" r:id="rId11"/>
    <p:sldId id="264" r:id="rId12"/>
    <p:sldId id="265" r:id="rId13"/>
    <p:sldId id="267" r:id="rId14"/>
    <p:sldId id="275" r:id="rId15"/>
    <p:sldId id="271" r:id="rId16"/>
  </p:sldIdLst>
  <p:sldSz cx="12192000" cy="6858000"/>
  <p:notesSz cx="12192000" cy="6858000"/>
  <p:embeddedFontLst>
    <p:embeddedFont>
      <p:font typeface="NikoshBAN" panose="02000000000000000000" pitchFamily="2" charset="0"/>
      <p:regular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Vrinda" panose="020B0502040204020203" pitchFamily="34" charset="0"/>
      <p:regular r:id="rId24"/>
      <p:bold r:id="rId25"/>
    </p:embeddedFont>
    <p:embeddedFont>
      <p:font typeface="Wingdings 3" panose="05040102010807070707" pitchFamily="18" charset="2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B1E8A-5E61-44FA-A638-3EBC36A3535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A1C62-86C8-453B-A498-039F3C16C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0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5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C065A-6D54-4280-84B2-6AC4A6B7075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0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C065A-6D54-4280-84B2-6AC4A6B707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96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6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653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0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4980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5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70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6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6248401"/>
            <a:ext cx="10363200" cy="609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77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17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38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1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14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18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74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0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65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23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5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90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60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82198"/>
            <a:ext cx="12192000" cy="951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সুজন চন্দ্র দে,</a:t>
            </a:r>
            <a:r>
              <a:rPr lang="bn-BD" sz="525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সহকারি শিক্ষক (বিজ্ঞান),</a:t>
            </a:r>
            <a:r>
              <a:rPr lang="bn-BD" sz="105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রণিখাই হুমায়ূন রশীদ চৌধূরী উচ্চ বিদ্যালয়, কোম্পানীগঞ্জ, সিলেট।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n-US" sz="24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7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53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9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2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0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2/4/2023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0000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67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2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6.gif"/><Relationship Id="rId18" Type="http://schemas.openxmlformats.org/officeDocument/2006/relationships/image" Target="../media/image31.gif"/><Relationship Id="rId3" Type="http://schemas.microsoft.com/office/2007/relationships/media" Target="../media/media3.m4a"/><Relationship Id="rId7" Type="http://schemas.openxmlformats.org/officeDocument/2006/relationships/audio" Target="../media/audio2.wav"/><Relationship Id="rId12" Type="http://schemas.openxmlformats.org/officeDocument/2006/relationships/image" Target="NULL"/><Relationship Id="rId17" Type="http://schemas.openxmlformats.org/officeDocument/2006/relationships/image" Target="../media/image30.png"/><Relationship Id="rId2" Type="http://schemas.openxmlformats.org/officeDocument/2006/relationships/audio" Target="../media/media2.m4a"/><Relationship Id="rId16" Type="http://schemas.openxmlformats.org/officeDocument/2006/relationships/image" Target="../media/image29.png"/><Relationship Id="rId1" Type="http://schemas.microsoft.com/office/2007/relationships/media" Target="../media/media2.m4a"/><Relationship Id="rId6" Type="http://schemas.openxmlformats.org/officeDocument/2006/relationships/audio" Target="../media/audio1.wav"/><Relationship Id="rId11" Type="http://schemas.openxmlformats.org/officeDocument/2006/relationships/audio" Target="../media/audio6.wav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28.png"/><Relationship Id="rId10" Type="http://schemas.openxmlformats.org/officeDocument/2006/relationships/audio" Target="../media/audio5.wav"/><Relationship Id="rId4" Type="http://schemas.openxmlformats.org/officeDocument/2006/relationships/audio" Target="../media/media3.m4a"/><Relationship Id="rId9" Type="http://schemas.openxmlformats.org/officeDocument/2006/relationships/audio" Target="../media/audio4.wav"/><Relationship Id="rId1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88640"/>
            <a:ext cx="11089232" cy="62424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237312"/>
            <a:ext cx="12192000" cy="620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5448090" y="6205394"/>
            <a:ext cx="15877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S" sz="24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উপস্থাপনায়ঃ খান মোঃমাহবুবুর রহমান(প্রভাষক অর্থনীতি) মহেশপুর পৌর মহিলা কলেজ ও প্রশিক্ষক UITRCE BANBEIS,MOHESHPUR</a:t>
            </a:r>
            <a:r>
              <a:rPr lang="en-AS" sz="32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)</a:t>
            </a:r>
            <a:endParaRPr lang="en-US" sz="3200" kern="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5060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1056" y="857252"/>
            <a:ext cx="63269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মূল্যায়ন           </a:t>
            </a:r>
            <a:r>
              <a:rPr lang="bn-IN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জানতে অপসনে ক্লিক করতে হবে</a:t>
            </a:r>
            <a:endParaRPr lang="en-US" sz="21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1030" y="1821084"/>
            <a:ext cx="7190162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13160" y="2516844"/>
            <a:ext cx="2010245" cy="507831"/>
            <a:chOff x="248654" y="1878863"/>
            <a:chExt cx="2820651" cy="677108"/>
          </a:xfrm>
        </p:grpSpPr>
        <p:sp>
          <p:nvSpPr>
            <p:cNvPr id="5" name="Oval 4"/>
            <p:cNvSpPr/>
            <p:nvPr/>
          </p:nvSpPr>
          <p:spPr>
            <a:xfrm>
              <a:off x="248654" y="1931720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83565" y="1878863"/>
                  <a:ext cx="1985740" cy="67710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76200">
                  <a:solidFill>
                    <a:schemeClr val="accent6"/>
                  </a:solidFill>
                  <a:prstDash val="solid"/>
                </a:ln>
                <a:scene3d>
                  <a:camera prst="orthographicFront"/>
                  <a:lightRig rig="threePt" dir="t"/>
                </a:scene3d>
                <a:sp3d>
                  <a:bevelT w="114300" prst="artDeco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7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মার্শাল</m:t>
                        </m:r>
                      </m:oMath>
                    </m:oMathPara>
                  </a14:m>
                  <a:endParaRPr lang="en-US" sz="27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565" y="1878863"/>
                  <a:ext cx="1985740" cy="677108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 w="76200">
                  <a:solidFill>
                    <a:schemeClr val="accent6"/>
                  </a:solidFill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388932" y="2484156"/>
            <a:ext cx="2462127" cy="507831"/>
            <a:chOff x="6417249" y="2708123"/>
            <a:chExt cx="2771558" cy="677108"/>
          </a:xfrm>
        </p:grpSpPr>
        <p:sp>
          <p:nvSpPr>
            <p:cNvPr id="8" name="Oval 7"/>
            <p:cNvSpPr/>
            <p:nvPr/>
          </p:nvSpPr>
          <p:spPr>
            <a:xfrm>
              <a:off x="6417249" y="2785284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52537" y="2708123"/>
              <a:ext cx="2036270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এল</a:t>
              </a:r>
              <a:r>
                <a:rPr lang="en-US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রবিনস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46594" y="3114241"/>
            <a:ext cx="1976810" cy="507831"/>
            <a:chOff x="1073048" y="3552184"/>
            <a:chExt cx="2635746" cy="677107"/>
          </a:xfrm>
        </p:grpSpPr>
        <p:sp>
          <p:nvSpPr>
            <p:cNvPr id="11" name="Oval 10"/>
            <p:cNvSpPr/>
            <p:nvPr/>
          </p:nvSpPr>
          <p:spPr>
            <a:xfrm>
              <a:off x="1073048" y="3629343"/>
              <a:ext cx="514086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1841" y="3552184"/>
              <a:ext cx="1886953" cy="67710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পিগু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88932" y="3082190"/>
            <a:ext cx="2462127" cy="507831"/>
            <a:chOff x="6349038" y="3601086"/>
            <a:chExt cx="2716357" cy="677108"/>
          </a:xfrm>
        </p:grpSpPr>
        <p:sp>
          <p:nvSpPr>
            <p:cNvPr id="14" name="Oval 13"/>
            <p:cNvSpPr/>
            <p:nvPr/>
          </p:nvSpPr>
          <p:spPr>
            <a:xfrm>
              <a:off x="6349038" y="3706505"/>
              <a:ext cx="425377" cy="49201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833" y="3601086"/>
              <a:ext cx="2054562" cy="6771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এড্যামস্মিথ</a:t>
              </a:r>
              <a:endParaRPr lang="en-US" sz="27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72091" y="3909085"/>
            <a:ext cx="6470646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/>
            </a:solidFill>
            <a:prstDash val="solid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অর্থব্যবস্থায়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সুদকে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77758" y="4698627"/>
            <a:ext cx="3014993" cy="507831"/>
            <a:chOff x="110173" y="2843966"/>
            <a:chExt cx="4275548" cy="120586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0173" y="2936730"/>
              <a:ext cx="437119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6273" y="2843966"/>
              <a:ext cx="3569448" cy="1205869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7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ধনতান্ত্রিক</a:t>
              </a:r>
              <a:endParaRPr lang="bn-IN" sz="2100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90671" y="4749741"/>
            <a:ext cx="2752066" cy="415498"/>
            <a:chOff x="323486" y="2928187"/>
            <a:chExt cx="3015565" cy="553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323486" y="2936730"/>
              <a:ext cx="492785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9295" y="2928187"/>
              <a:ext cx="2469756" cy="553997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ইসলামি</a:t>
              </a:r>
              <a:endParaRPr lang="en-US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13158" y="5439770"/>
            <a:ext cx="2879594" cy="438581"/>
            <a:chOff x="302185" y="2843966"/>
            <a:chExt cx="3839458" cy="5847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6272" y="2843966"/>
              <a:ext cx="3325371" cy="553998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মিশ্র</a:t>
              </a:r>
              <a:endParaRPr lang="en-US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81713" y="5439770"/>
            <a:ext cx="2661025" cy="415498"/>
            <a:chOff x="302185" y="2932409"/>
            <a:chExt cx="4492642" cy="55399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7" name="Oval 26"/>
            <p:cNvSpPr/>
            <p:nvPr/>
          </p:nvSpPr>
          <p:spPr>
            <a:xfrm>
              <a:off x="302185" y="2936730"/>
              <a:ext cx="514086" cy="492011"/>
            </a:xfrm>
            <a:prstGeom prst="ellipse">
              <a:avLst/>
            </a:prstGeom>
            <a:grpFill/>
            <a:ln w="7620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6272" y="2932409"/>
              <a:ext cx="3978555" cy="553997"/>
            </a:xfrm>
            <a:prstGeom prst="rect">
              <a:avLst/>
            </a:prstGeom>
            <a:grpFill/>
            <a:ln w="76200">
              <a:solidFill>
                <a:schemeClr val="accent6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BD" sz="21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নির্দেশমূলক</a:t>
              </a:r>
              <a:endParaRPr lang="en-US" sz="21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29" y="1371450"/>
            <a:ext cx="1371698" cy="11077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65" y="1396016"/>
            <a:ext cx="1859962" cy="9760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957" y="1366454"/>
            <a:ext cx="1384071" cy="11177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329" y="1264377"/>
            <a:ext cx="1371698" cy="1107711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83977" y="2484155"/>
            <a:ext cx="457200" cy="4572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9246767" y="3808296"/>
            <a:ext cx="1444004" cy="1183823"/>
            <a:chOff x="9614238" y="3411605"/>
            <a:chExt cx="1925338" cy="157843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6" t="4466" r="4117" b="6583"/>
            <a:stretch/>
          </p:blipFill>
          <p:spPr>
            <a:xfrm>
              <a:off x="9614238" y="3411605"/>
              <a:ext cx="1925338" cy="157843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046493" y="4046195"/>
              <a:ext cx="530414" cy="40010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37" name="Moon 36"/>
            <p:cNvSpPr/>
            <p:nvPr/>
          </p:nvSpPr>
          <p:spPr>
            <a:xfrm rot="4053710">
              <a:off x="10272887" y="3958303"/>
              <a:ext cx="324304" cy="325211"/>
            </a:xfrm>
            <a:prstGeom prst="moon">
              <a:avLst>
                <a:gd name="adj" fmla="val 32255"/>
              </a:avLst>
            </a:prstGeom>
            <a:solidFill>
              <a:srgbClr val="51C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0385" y="3827104"/>
            <a:ext cx="1444877" cy="11842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91259" y="3854958"/>
            <a:ext cx="1444877" cy="11842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259" y="3849962"/>
            <a:ext cx="1499513" cy="149951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104901" y="5282180"/>
            <a:ext cx="457200" cy="457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676401" y="152400"/>
            <a:ext cx="30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prstClr val="black"/>
                </a:solidFill>
              </a:rPr>
              <a:t>১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27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5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627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8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191405"/>
            <a:ext cx="11233248" cy="65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2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3899" y="204716"/>
            <a:ext cx="11546006" cy="1201003"/>
          </a:xfrm>
          <a:prstGeom prst="horizontalScroll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7524" y="343552"/>
            <a:ext cx="2890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শিখনফল</a:t>
            </a:r>
            <a:endParaRPr lang="en-US" sz="5400" b="1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0" y="2197162"/>
            <a:ext cx="12010030" cy="3848669"/>
          </a:xfrm>
          <a:prstGeom prst="horizontalScroll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366" y="3059667"/>
            <a:ext cx="11029071" cy="2123658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bn-IN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১।অর্থনীতি প্রথম পত্রের সিলেবাস সম্পর্কে জানতে পারবে;</a:t>
            </a:r>
          </a:p>
          <a:p>
            <a:pPr algn="just"/>
            <a:r>
              <a:rPr lang="bn-IN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২।অর্থনীতি দ্বিতীয় পত্রের সিলেবাস সম্পর্কে জানতে পারবে;</a:t>
            </a:r>
          </a:p>
          <a:p>
            <a:pPr algn="just"/>
            <a:r>
              <a:rPr lang="bn-IN" sz="3200" b="1" spc="5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৩।প্রশ্নের মানবন্টন সম্পর্কে জানতে পারবে।</a:t>
            </a:r>
          </a:p>
          <a:p>
            <a:pPr algn="ctr"/>
            <a:endParaRPr lang="en-US" sz="3600" b="1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358597"/>
            <a:ext cx="12192000" cy="4994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5448090" y="6205394"/>
            <a:ext cx="15877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S" sz="24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উপস্থাপনায়ঃ খান মোঃমাহবুবুর রহমান(প্রভাষক অর্থনীতি) মহেশপুর পৌর মহিলা কলেজ ও প্রশিক্ষক UITRCE BANBEIS,MOHESHPUR</a:t>
            </a:r>
            <a:r>
              <a:rPr lang="en-AS" sz="32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)</a:t>
            </a:r>
            <a:endParaRPr lang="en-US" sz="3200" kern="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105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8315" y="0"/>
            <a:ext cx="376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spc="50" dirty="0" smtClean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বই পরিচিতি</a:t>
            </a:r>
            <a:endParaRPr lang="en-US" sz="5400" b="1" spc="50" dirty="0">
              <a:ln w="0"/>
              <a:solidFill>
                <a:prstClr val="whit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92000" y="1434904"/>
            <a:ext cx="11645269" cy="3790123"/>
            <a:chOff x="235728" y="922347"/>
            <a:chExt cx="11645269" cy="37901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959" y="923330"/>
              <a:ext cx="2727866" cy="378914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464" y="925296"/>
              <a:ext cx="2547023" cy="37871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7126" y="922347"/>
              <a:ext cx="2703871" cy="378914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28" y="922347"/>
              <a:ext cx="2842592" cy="3790123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17006453" y="6233241"/>
            <a:ext cx="178354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S" sz="32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উপস্থাপনায়ঃ খান মোঃমাহবুবুর রহমান(প্রভাষক অর্থনীতি) মহেশপুর পৌর মহিলা কলেজ ও প্রশিক্ষক UITRCE BANBEIS,MOHESHPUR</a:t>
            </a:r>
            <a:r>
              <a:rPr lang="en-AS" sz="4000" kern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)</a:t>
            </a:r>
            <a:endParaRPr lang="en-US" sz="4000" kern="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431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4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68043"/>
            <a:ext cx="12143014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r>
              <a:rPr lang="bn-BD" sz="1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ও ২য় পত্রের পাঠ্যসূচী ও মান বণ্ঠন---উপস্থাপনায় খান মোঃ মাহবুবুবর রহমান,(প্রভাষক অর্থনীতি)</a:t>
            </a:r>
            <a:endParaRPr lang="bn-BD" sz="9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</a:p>
          <a:p>
            <a:r>
              <a:rPr lang="bn-BD" sz="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</a:t>
            </a:r>
            <a:r>
              <a:rPr lang="bn-BD" sz="1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5407" t="8705" r="5241" b="13839"/>
          <a:stretch/>
        </p:blipFill>
        <p:spPr>
          <a:xfrm>
            <a:off x="354842" y="170709"/>
            <a:ext cx="11505062" cy="5121516"/>
          </a:xfrm>
          <a:prstGeom prst="rect">
            <a:avLst/>
          </a:prstGeom>
        </p:spPr>
      </p:pic>
      <p:pic>
        <p:nvPicPr>
          <p:cNvPr id="4" name="164813452800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5400" y="2370355"/>
            <a:ext cx="1655726" cy="292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68247" y="3890801"/>
            <a:ext cx="78065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</a:t>
            </a:r>
            <a:r>
              <a:rPr lang="bn-BD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প্রথম </a:t>
            </a:r>
            <a:r>
              <a:rPr lang="bn-IN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</a:t>
            </a:r>
            <a:r>
              <a:rPr lang="bn-BD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ত্র বিষয় কো</a:t>
            </a:r>
            <a:r>
              <a:rPr lang="bn-IN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ড-১০৯</a:t>
            </a:r>
          </a:p>
          <a:p>
            <a:pPr algn="ctr"/>
            <a:r>
              <a:rPr lang="bn-IN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দ্বিতীয় পত্র</a:t>
            </a:r>
            <a:r>
              <a:rPr lang="bn-BD" sz="3200" b="1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বিষয় </a:t>
            </a:r>
            <a:r>
              <a:rPr lang="bn-IN" sz="3200" b="1" spc="50" dirty="0" smtClean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কোড-১১০</a:t>
            </a:r>
            <a:endParaRPr lang="en-US" sz="3200" b="1" spc="50" dirty="0">
              <a:ln w="0"/>
              <a:solidFill>
                <a:srgbClr val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73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8986" y="5568043"/>
            <a:ext cx="12192000" cy="1289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>
                <a:gd name="adj" fmla="val 48929"/>
              </a:avLst>
            </a:prstTxWarp>
            <a:spAutoFit/>
          </a:bodyPr>
          <a:lstStyle/>
          <a:p>
            <a:pPr>
              <a:defRPr/>
            </a:pPr>
            <a:r>
              <a:rPr lang="bn-BD" sz="1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১ম ও ২য় পত্রের পাঠ্যসূচি ও মান বণ্টন---উপস্থাপনায়ঃ  খান মোঃ মাহবুবুবর রহমান,(প্রভাষক অর্থনীতি)</a:t>
            </a:r>
            <a:endParaRPr lang="bn-BD" sz="9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</a:p>
          <a:p>
            <a:pPr>
              <a:defRPr/>
            </a:pPr>
            <a:r>
              <a:rPr lang="bn-BD" sz="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</a:t>
            </a:r>
            <a:r>
              <a:rPr lang="bn-BD" sz="1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মহেশপুর পৌর মহিলা কলেজ, মহেশপুর, ঝিনাইদাহ)</a:t>
            </a:r>
            <a:endParaRPr lang="en-US" sz="1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655" t="4688" r="4236" b="4240"/>
          <a:stretch/>
        </p:blipFill>
        <p:spPr>
          <a:xfrm>
            <a:off x="0" y="107959"/>
            <a:ext cx="12192000" cy="546008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Right Arrow 3"/>
          <p:cNvSpPr/>
          <p:nvPr/>
        </p:nvSpPr>
        <p:spPr>
          <a:xfrm>
            <a:off x="2472267" y="107959"/>
            <a:ext cx="907746" cy="4677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333" y="1254878"/>
            <a:ext cx="3148995" cy="416379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472267" y="575733"/>
            <a:ext cx="907746" cy="491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52006" y="968522"/>
            <a:ext cx="948267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333" y="1254878"/>
            <a:ext cx="3227004" cy="419899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472267" y="1254878"/>
            <a:ext cx="928006" cy="4215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867" y="1254878"/>
            <a:ext cx="3241623" cy="435045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2892274" y="1562999"/>
            <a:ext cx="626533" cy="364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7333" y="1255755"/>
            <a:ext cx="3301395" cy="4275003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452006" y="1838606"/>
            <a:ext cx="877207" cy="3843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5867" y="1314076"/>
            <a:ext cx="3148995" cy="4227568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278091" y="2134114"/>
            <a:ext cx="1046540" cy="423334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7106" y="1289820"/>
            <a:ext cx="3167232" cy="42673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0172" y="1217593"/>
            <a:ext cx="3300383" cy="412884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2184634" y="2447269"/>
            <a:ext cx="1106313" cy="494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161802" y="2801097"/>
            <a:ext cx="1129145" cy="4174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8211" y="1291764"/>
            <a:ext cx="3180290" cy="4115647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2236646" y="3210183"/>
            <a:ext cx="1002288" cy="4121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0592" y="1249873"/>
            <a:ext cx="3227749" cy="42867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70674"/>
            <a:ext cx="1096087" cy="14136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2" y="2345781"/>
            <a:ext cx="1100416" cy="17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2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711 0.0206 L -0.58542 -0.0215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33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5" grpId="0" animBg="1"/>
      <p:bldP spid="18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Sl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198</Words>
  <Application>Microsoft Office PowerPoint</Application>
  <PresentationFormat>Widescreen</PresentationFormat>
  <Paragraphs>39</Paragraphs>
  <Slides>13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NikoshBAN</vt:lpstr>
      <vt:lpstr>Century Gothic</vt:lpstr>
      <vt:lpstr>Arial</vt:lpstr>
      <vt:lpstr>Cambria Math</vt:lpstr>
      <vt:lpstr>Vrinda</vt:lpstr>
      <vt:lpstr>Wingdings 3</vt:lpstr>
      <vt:lpstr>Calibri</vt:lpstr>
      <vt:lpstr>Theme Office</vt:lpstr>
      <vt:lpstr>15_Slice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mahbub</cp:lastModifiedBy>
  <cp:revision>12</cp:revision>
  <dcterms:modified xsi:type="dcterms:W3CDTF">2023-02-04T03:31:50Z</dcterms:modified>
</cp:coreProperties>
</file>