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78" r:id="rId5"/>
    <p:sldId id="261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DC27-06AA-6C93-2462-050D2494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D2AF0-4EE2-118F-CC8C-4285A3083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10B4-A012-2C1F-3911-C2D06EF5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146A-F5C8-DAED-F930-12760985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2B4A-B411-E592-BFC6-FA37834D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03CE-4C69-8D89-3989-9E927736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FB5FD-3F17-0F7E-AE1F-B629D397C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A81D-BFCC-BA85-8FB9-AA07FA53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0CB43-4B4F-E364-8BFD-DD4AE962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CBC5-33BE-FC55-F471-EBE8F508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C08BE-CB81-00EF-2F3C-EA6C3BA13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CA7B-3E0A-7D99-7171-2541DEDF2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336E-E7A7-3E91-07DF-6DF70BDE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5823C-DE72-2171-8D6C-726932FC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A8A0-000F-7BD0-A8CD-00BB63B6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31A0-367F-1C24-8615-F500F555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B02A-0ECF-4CDB-FFC3-11E769B8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A74B-F609-342E-663D-06B11CD9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F683-5A60-9D0E-7330-B7F97D51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651C-2C84-CE06-D4FD-726E06AC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D1F5-9EC4-B62A-27BD-FB6B57B5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A67E4-B801-6368-B5FA-5034DD049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F3662-82EF-8F10-8858-FE7B0233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E6AF3-2724-825F-6D45-31740F5C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A449-2FC3-BCD8-0550-F47F6DC9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80A5-9CA7-B4E8-4DBA-8963F126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F559-E716-1B38-0370-A015B0F11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A70E9-A9CF-54F4-D996-F91536AF2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03CD9-52A8-40D1-D4A5-DE17863D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B33F5-B2BA-2513-A07C-9A5A85B0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1EF03-028C-46E7-E79B-95D88BF3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3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F89E-978C-DD20-F00F-6F95E762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1AE86-6C3A-2BCE-2B94-5DC4421C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05892-2FCC-0951-EC75-78C2435F3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0FBEE-2F7E-D72D-B866-63C56E03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246A3-53C5-3C3F-FEC3-AA548DA5D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19BB6-5494-CE74-7D4E-547433EA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E8645-D3AB-ED17-1B6C-DB429BC1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EC579-5A2E-BA44-C342-67B923E9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FC2-D909-3FF4-688A-7FCAFE96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76BAD-AB38-3097-B543-ABFAE967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CB1FF-F718-E89A-11FE-666E87E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2AE3-38C7-BC25-6524-C3B75175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72295-8A50-75AE-A3A0-D139214E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4EAEA-0D0B-C7AB-E056-0AD28769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50588-47EA-D3AC-F921-7F90C917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1515-C415-EAEB-6AF6-3C4A8581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F36E-8E8C-823A-5D83-91782D26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CCCD-8C8A-F9A7-18DF-E6D197461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48759-2FAB-FD72-4834-2210ECD4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31771-3D23-39FE-D6D8-E8E694D1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9B103-4A2A-E69F-05BB-D98616FD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1F37-DE04-8325-F9E8-052A79A7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D9B74-AF20-0A1F-AA61-AFAB7A8F7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39470-0A02-944F-1E67-CDF068B19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11D5-9EA4-9800-77D2-D4273306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C69F1-BF01-BB4E-4164-CB1F849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4CA4-2A15-3A76-CA8E-99887079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15CB3-9CC7-196B-07BF-344D9469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87F8C-C9BF-FE44-D1AE-BA8FC8A72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3D494-2E8B-55A7-860A-FB23A9397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9E7A-E665-42FC-9A65-D3CE7D1A379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A313-861F-FB49-8251-FCBE1F792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0539-66BD-7E47-AD08-C8510221D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6E7A-7C11-43AE-8444-8FF5D3E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jfif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C498C9A7-21C1-D40E-8DE6-34E1FE3E2AD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F8FF-8875-59FF-E056-376DD8F4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9" y="449705"/>
            <a:ext cx="11399899" cy="5689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19368-8C95-D036-D2CE-F945D9E9F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5" y="1658287"/>
            <a:ext cx="5635513" cy="3273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C1A68-9493-15B6-F15F-C70803B5F13D}"/>
              </a:ext>
            </a:extLst>
          </p:cNvPr>
          <p:cNvSpPr txBox="1"/>
          <p:nvPr/>
        </p:nvSpPr>
        <p:spPr>
          <a:xfrm rot="20052444">
            <a:off x="948586" y="2359806"/>
            <a:ext cx="1029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কে আজকের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8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7EEEC-8289-D1D8-88C5-DB704730CD55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BFD17F7-BF37-67D4-5CEA-A193F578B58A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CCCC7-87A5-0DEF-E90A-C2B7B4FD4DF8}"/>
              </a:ext>
            </a:extLst>
          </p:cNvPr>
          <p:cNvSpPr txBox="1"/>
          <p:nvPr/>
        </p:nvSpPr>
        <p:spPr>
          <a:xfrm>
            <a:off x="1517901" y="246185"/>
            <a:ext cx="2233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রম্বস অঙ্কন - ২ __ রম্বসের একটি বাহু একটি কোণ দেওয়া থাকলে (1)">
            <a:hlinkClick r:id="" action="ppaction://media"/>
            <a:extLst>
              <a:ext uri="{FF2B5EF4-FFF2-40B4-BE49-F238E27FC236}">
                <a16:creationId xmlns:a16="http://schemas.microsoft.com/office/drawing/2014/main" id="{45E5F20C-244B-6AD3-CC1E-9F61EB0B0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945" end="5102.15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8406" y="399638"/>
            <a:ext cx="7120073" cy="423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7D4B3-7940-73E0-4760-A40BABDBB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838" y="5482762"/>
            <a:ext cx="6092627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5AFBEC-0054-6CA1-C696-9CA8EFD25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4" y="2421008"/>
            <a:ext cx="2618908" cy="18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A75BE-EAFC-372E-3773-4582EF777FAF}"/>
              </a:ext>
            </a:extLst>
          </p:cNvPr>
          <p:cNvSpPr/>
          <p:nvPr/>
        </p:nvSpPr>
        <p:spPr>
          <a:xfrm>
            <a:off x="192027" y="162009"/>
            <a:ext cx="3840327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96B818C-069C-0502-95C3-B32B9D500F17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B0A86-7E07-88E4-95B1-FF48083F694D}"/>
              </a:ext>
            </a:extLst>
          </p:cNvPr>
          <p:cNvSpPr txBox="1"/>
          <p:nvPr/>
        </p:nvSpPr>
        <p:spPr>
          <a:xfrm>
            <a:off x="5584248" y="373963"/>
            <a:ext cx="46619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জেনে নেইঃ-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F5CE1-0560-335E-A39C-3866289B935B}"/>
              </a:ext>
            </a:extLst>
          </p:cNvPr>
          <p:cNvSpPr txBox="1"/>
          <p:nvPr/>
        </p:nvSpPr>
        <p:spPr>
          <a:xfrm>
            <a:off x="4736591" y="2091627"/>
            <a:ext cx="64757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রম্বসের ক্ষেত্রফল=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কর্ণদ্বয়ের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50097-5C63-8236-D988-BD40E278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3" y="1718375"/>
            <a:ext cx="2633634" cy="292297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6DA04852-6943-D198-F06B-BAE23D0E0C06}"/>
              </a:ext>
            </a:extLst>
          </p:cNvPr>
          <p:cNvSpPr/>
          <p:nvPr/>
        </p:nvSpPr>
        <p:spPr>
          <a:xfrm rot="5400000">
            <a:off x="7346409" y="1197946"/>
            <a:ext cx="849956" cy="681579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44AEC-1A63-6FC9-77F8-3A3E6F082B32}"/>
              </a:ext>
            </a:extLst>
          </p:cNvPr>
          <p:cNvSpPr txBox="1"/>
          <p:nvPr/>
        </p:nvSpPr>
        <p:spPr>
          <a:xfrm>
            <a:off x="4795837" y="3075057"/>
            <a:ext cx="635725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 ক্ষেত্রফল= ভূমি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উচ্চতা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1DA0F-C05C-1B00-9436-28133608547E}"/>
              </a:ext>
            </a:extLst>
          </p:cNvPr>
          <p:cNvSpPr txBox="1"/>
          <p:nvPr/>
        </p:nvSpPr>
        <p:spPr>
          <a:xfrm>
            <a:off x="4795836" y="4137339"/>
            <a:ext cx="635725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পরিসীমা</a:t>
            </a:r>
            <a:r>
              <a:rPr lang="bn-IN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021C5-7604-03D0-93BD-C3A992ABCA40}"/>
              </a:ext>
            </a:extLst>
          </p:cNvPr>
          <p:cNvSpPr txBox="1"/>
          <p:nvPr/>
        </p:nvSpPr>
        <p:spPr>
          <a:xfrm>
            <a:off x="4795836" y="5112949"/>
            <a:ext cx="635725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4×a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9764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1B21C4-7D7A-7091-55D8-F144FA9FD66D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18D19D0-62DC-8312-BB37-B207212B22B7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B2778-16E3-5483-EAE2-592CF16EE8F3}"/>
              </a:ext>
            </a:extLst>
          </p:cNvPr>
          <p:cNvSpPr txBox="1"/>
          <p:nvPr/>
        </p:nvSpPr>
        <p:spPr>
          <a:xfrm>
            <a:off x="1319134" y="302249"/>
            <a:ext cx="248583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43BCC-6552-299E-EB96-F1E1AB88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1" y="1177933"/>
            <a:ext cx="3119397" cy="2709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9274D-FF2B-41ED-2C36-C8960E208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/>
          <a:stretch/>
        </p:blipFill>
        <p:spPr>
          <a:xfrm>
            <a:off x="237496" y="2262085"/>
            <a:ext cx="2400773" cy="2056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F070A7-F207-AED8-51CE-9739E450169D}"/>
              </a:ext>
            </a:extLst>
          </p:cNvPr>
          <p:cNvSpPr txBox="1"/>
          <p:nvPr/>
        </p:nvSpPr>
        <p:spPr>
          <a:xfrm>
            <a:off x="4338621" y="1177933"/>
            <a:ext cx="373285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মতো কাগজ কেটে মডেল তৈরী করোঃ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D3CCC-3026-54A4-9FC4-3616E48970F4}"/>
              </a:ext>
            </a:extLst>
          </p:cNvPr>
          <p:cNvSpPr txBox="1"/>
          <p:nvPr/>
        </p:nvSpPr>
        <p:spPr>
          <a:xfrm>
            <a:off x="4927688" y="4167293"/>
            <a:ext cx="586523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স্কেল দ্ধারা কর্ণদ্বয়  মেপে রম্বসটির  এর ক্ষেত্রফল নির্ণয়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F9819-CDC9-18DD-0E5C-B5934C7F7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143" y="201699"/>
            <a:ext cx="2263830" cy="853514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70192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307E5-7602-079A-B674-F5E3CA386892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BEB762E-5881-7387-C6D0-4A487D53EB5A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D3540-2751-AD48-1EB6-DB97AB6AF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302212"/>
            <a:ext cx="2246383" cy="2081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DC530-C601-AFB7-501C-CFB454D42836}"/>
              </a:ext>
            </a:extLst>
          </p:cNvPr>
          <p:cNvSpPr txBox="1"/>
          <p:nvPr/>
        </p:nvSpPr>
        <p:spPr>
          <a:xfrm>
            <a:off x="1515077" y="105945"/>
            <a:ext cx="2246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পাশের ছবি গুলো দেখি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D974A-2FDE-0D28-67D0-57835A5B1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593295"/>
            <a:ext cx="3896043" cy="2493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E4401-EEC3-4E9E-3861-768E50185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30" y="552003"/>
            <a:ext cx="2936353" cy="2535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C0530F-8217-0F57-FFB3-43C771530313}"/>
              </a:ext>
            </a:extLst>
          </p:cNvPr>
          <p:cNvSpPr txBox="1"/>
          <p:nvPr/>
        </p:nvSpPr>
        <p:spPr>
          <a:xfrm>
            <a:off x="4303407" y="4018429"/>
            <a:ext cx="322214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কর্ণ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BD=10 cm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কর্ণ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AC=14cm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36E25-F338-3B79-C75E-D37464CBA610}"/>
              </a:ext>
            </a:extLst>
          </p:cNvPr>
          <p:cNvSpPr txBox="1"/>
          <p:nvPr/>
        </p:nvSpPr>
        <p:spPr>
          <a:xfrm>
            <a:off x="8128397" y="4018429"/>
            <a:ext cx="322214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 cm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উচ্চতা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 cm .</a:t>
            </a:r>
          </a:p>
        </p:txBody>
      </p:sp>
    </p:spTree>
    <p:extLst>
      <p:ext uri="{BB962C8B-B14F-4D97-AF65-F5344CB8AC3E}">
        <p14:creationId xmlns:p14="http://schemas.microsoft.com/office/powerpoint/2010/main" val="204309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72786-9133-2412-B092-29AFBB4A831B}"/>
              </a:ext>
            </a:extLst>
          </p:cNvPr>
          <p:cNvSpPr/>
          <p:nvPr/>
        </p:nvSpPr>
        <p:spPr>
          <a:xfrm>
            <a:off x="192027" y="189964"/>
            <a:ext cx="4182255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5187E9A-7B10-B020-64B9-28451AB489FF}"/>
              </a:ext>
            </a:extLst>
          </p:cNvPr>
          <p:cNvSpPr/>
          <p:nvPr/>
        </p:nvSpPr>
        <p:spPr>
          <a:xfrm rot="5400000">
            <a:off x="-913719" y="1267754"/>
            <a:ext cx="6393741" cy="4182254"/>
          </a:xfrm>
          <a:prstGeom prst="triangle">
            <a:avLst>
              <a:gd name="adj" fmla="val 49298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11ECE5-E3AD-3884-FF70-A9C7F853AEB3}"/>
              </a:ext>
            </a:extLst>
          </p:cNvPr>
          <p:cNvSpPr/>
          <p:nvPr/>
        </p:nvSpPr>
        <p:spPr>
          <a:xfrm>
            <a:off x="192021" y="2120924"/>
            <a:ext cx="3375638" cy="247591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F34B1-48C1-CED0-5103-8D6FE144EF19}"/>
              </a:ext>
            </a:extLst>
          </p:cNvPr>
          <p:cNvSpPr txBox="1"/>
          <p:nvPr/>
        </p:nvSpPr>
        <p:spPr>
          <a:xfrm>
            <a:off x="1556384" y="352576"/>
            <a:ext cx="2700823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123C3-5560-5425-FAC1-CF28FF28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04" y="1158297"/>
            <a:ext cx="3892134" cy="2270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64DEF4-5EAB-4388-EAC5-FF5A5BC3B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05" y="1158297"/>
            <a:ext cx="2840228" cy="2270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28E334-0918-B1AC-379C-65FFB55092DB}"/>
              </a:ext>
            </a:extLst>
          </p:cNvPr>
          <p:cNvSpPr txBox="1"/>
          <p:nvPr/>
        </p:nvSpPr>
        <p:spPr>
          <a:xfrm>
            <a:off x="5321508" y="4246490"/>
            <a:ext cx="568127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আকৃতি গুলোর মতো কাগজ কেটে সামন্তিক ও রম্বস বানিয়ে স্কেল দ্ধারা মেপে এদের ক্ষেত্রফল ও পরিসীমা নির্ণয়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B4E47-FEB1-62F9-1E9E-E52860C55B26}"/>
              </a:ext>
            </a:extLst>
          </p:cNvPr>
          <p:cNvSpPr txBox="1"/>
          <p:nvPr/>
        </p:nvSpPr>
        <p:spPr>
          <a:xfrm>
            <a:off x="8813205" y="255983"/>
            <a:ext cx="302402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6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6E45E-798A-CDB7-7012-CC3215DC459A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35456B7-EF7E-B9CF-C1C0-E05930796CFD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57A19-AE1C-6499-4938-43BB84F13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012" y="1843790"/>
            <a:ext cx="3506685" cy="313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F172C-3F11-74C7-C55C-25C2D656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7457" y="2752519"/>
            <a:ext cx="3492711" cy="3006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184C8-96AB-5FDC-5C58-E0D72E98161C}"/>
              </a:ext>
            </a:extLst>
          </p:cNvPr>
          <p:cNvSpPr txBox="1"/>
          <p:nvPr/>
        </p:nvSpPr>
        <p:spPr>
          <a:xfrm>
            <a:off x="4676931" y="974361"/>
            <a:ext cx="668561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 ধন্যবাদ </a:t>
            </a:r>
            <a:endParaRPr lang="en-US" sz="8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9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1A040-61A6-77CF-6B5B-0EE071EF7B71}"/>
              </a:ext>
            </a:extLst>
          </p:cNvPr>
          <p:cNvSpPr txBox="1"/>
          <p:nvPr/>
        </p:nvSpPr>
        <p:spPr>
          <a:xfrm>
            <a:off x="4716901" y="222926"/>
            <a:ext cx="338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BCB426-6FE9-469B-CFBF-0CAFC7DCAB96}"/>
              </a:ext>
            </a:extLst>
          </p:cNvPr>
          <p:cNvCxnSpPr>
            <a:cxnSpLocks/>
          </p:cNvCxnSpPr>
          <p:nvPr/>
        </p:nvCxnSpPr>
        <p:spPr>
          <a:xfrm flipH="1">
            <a:off x="5953589" y="1856866"/>
            <a:ext cx="114924" cy="355458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2040A33-A9BD-6814-544D-C56D89110FBB}"/>
              </a:ext>
            </a:extLst>
          </p:cNvPr>
          <p:cNvSpPr/>
          <p:nvPr/>
        </p:nvSpPr>
        <p:spPr>
          <a:xfrm>
            <a:off x="5943598" y="1557063"/>
            <a:ext cx="277315" cy="299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FC6397-2333-9159-F706-DF40F5DC77F0}"/>
              </a:ext>
            </a:extLst>
          </p:cNvPr>
          <p:cNvSpPr/>
          <p:nvPr/>
        </p:nvSpPr>
        <p:spPr>
          <a:xfrm>
            <a:off x="5753719" y="5335249"/>
            <a:ext cx="304801" cy="299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01B52B-4B3E-BE9A-7C1F-6CF69D9E64CA}"/>
              </a:ext>
            </a:extLst>
          </p:cNvPr>
          <p:cNvCxnSpPr>
            <a:cxnSpLocks/>
          </p:cNvCxnSpPr>
          <p:nvPr/>
        </p:nvCxnSpPr>
        <p:spPr>
          <a:xfrm flipH="1">
            <a:off x="6105989" y="2009266"/>
            <a:ext cx="114924" cy="355458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1A70C3-CC3E-23F7-04B0-A4943BF4A590}"/>
              </a:ext>
            </a:extLst>
          </p:cNvPr>
          <p:cNvCxnSpPr>
            <a:cxnSpLocks/>
          </p:cNvCxnSpPr>
          <p:nvPr/>
        </p:nvCxnSpPr>
        <p:spPr>
          <a:xfrm flipH="1">
            <a:off x="6258389" y="2161666"/>
            <a:ext cx="114924" cy="355458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87D4564-AB60-4CE3-4C36-32680BB2D005}"/>
              </a:ext>
            </a:extLst>
          </p:cNvPr>
          <p:cNvSpPr/>
          <p:nvPr/>
        </p:nvSpPr>
        <p:spPr>
          <a:xfrm>
            <a:off x="6095998" y="1709463"/>
            <a:ext cx="277315" cy="299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D32C87-95FA-9AA2-DDB2-91151AD129BB}"/>
              </a:ext>
            </a:extLst>
          </p:cNvPr>
          <p:cNvSpPr/>
          <p:nvPr/>
        </p:nvSpPr>
        <p:spPr>
          <a:xfrm>
            <a:off x="6248398" y="1861863"/>
            <a:ext cx="277315" cy="299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CB796E-ABD2-C8B6-CF84-C23217F41B74}"/>
              </a:ext>
            </a:extLst>
          </p:cNvPr>
          <p:cNvSpPr/>
          <p:nvPr/>
        </p:nvSpPr>
        <p:spPr>
          <a:xfrm>
            <a:off x="5906119" y="5545110"/>
            <a:ext cx="304801" cy="299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5B249C-8945-5B8F-2579-01415807C931}"/>
              </a:ext>
            </a:extLst>
          </p:cNvPr>
          <p:cNvSpPr/>
          <p:nvPr/>
        </p:nvSpPr>
        <p:spPr>
          <a:xfrm>
            <a:off x="6105989" y="5711252"/>
            <a:ext cx="304801" cy="299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D1980E-2B8A-8E7C-ECE1-843B2B5CBEDD}"/>
              </a:ext>
            </a:extLst>
          </p:cNvPr>
          <p:cNvSpPr txBox="1"/>
          <p:nvPr/>
        </p:nvSpPr>
        <p:spPr>
          <a:xfrm>
            <a:off x="7031631" y="2157122"/>
            <a:ext cx="4806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সংখ্যাঃ-৫৩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2DCD2-46F1-4C73-CA79-E01BE831A3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2" y="445510"/>
            <a:ext cx="2513360" cy="2553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C7F038-8697-13E8-B07C-EC2F741C4732}"/>
              </a:ext>
            </a:extLst>
          </p:cNvPr>
          <p:cNvSpPr txBox="1"/>
          <p:nvPr/>
        </p:nvSpPr>
        <p:spPr>
          <a:xfrm>
            <a:off x="548894" y="3747058"/>
            <a:ext cx="5003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কলেজ,হবিগঞ্জ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1567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C8453-E1EE-2E23-2E50-90F452D8AEF8}"/>
              </a:ext>
            </a:extLst>
          </p:cNvPr>
          <p:cNvSpPr/>
          <p:nvPr/>
        </p:nvSpPr>
        <p:spPr>
          <a:xfrm>
            <a:off x="128531" y="16183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568B640-7A63-B145-831B-50E99FD798CA}"/>
              </a:ext>
            </a:extLst>
          </p:cNvPr>
          <p:cNvSpPr/>
          <p:nvPr/>
        </p:nvSpPr>
        <p:spPr>
          <a:xfrm rot="5400000">
            <a:off x="-1138414" y="1548515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DCD8F-9AEF-468C-195E-D6EB6881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192027" y="2267233"/>
            <a:ext cx="2446242" cy="2183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D2F2B-0FF2-4A3F-2077-1D6293BB5A20}"/>
              </a:ext>
            </a:extLst>
          </p:cNvPr>
          <p:cNvSpPr txBox="1"/>
          <p:nvPr/>
        </p:nvSpPr>
        <p:spPr>
          <a:xfrm>
            <a:off x="4811843" y="512907"/>
            <a:ext cx="6229103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তোমরা সমতল দ্বিমাত্রিক   জ্যামিতিক আকৃতি সম্পর্কে পূর্বের আলোচনা  থেকে অনেক কিছু তোমরা জেনেছ।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9727E-979F-16A7-62C7-D62B1C4ACADD}"/>
              </a:ext>
            </a:extLst>
          </p:cNvPr>
          <p:cNvSpPr txBox="1"/>
          <p:nvPr/>
        </p:nvSpPr>
        <p:spPr>
          <a:xfrm>
            <a:off x="1415148" y="246185"/>
            <a:ext cx="2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কথা গুলো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563AA-95AD-13D4-9D80-7C3A03BF8923}"/>
              </a:ext>
            </a:extLst>
          </p:cNvPr>
          <p:cNvSpPr txBox="1"/>
          <p:nvPr/>
        </p:nvSpPr>
        <p:spPr>
          <a:xfrm>
            <a:off x="5075939" y="3573364"/>
            <a:ext cx="596500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তোমরা সমতল দ্বিমাত্রিক   জ্যামিতিক আকৃতি সম্পর্কে নতুন কয়েকটি নাম বলতো যে গুলো কে আমরা সহজে পরিমাপ করতে পারি।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-28111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5C68B-1474-CFB8-CE00-E35303A44C40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EF848D2-EAB4-A493-101C-70085C3429F1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59855-2563-5130-DD97-1E39B960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192027" y="2267233"/>
            <a:ext cx="2446242" cy="2183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22D530-4ACC-AFFD-394E-745442B5408B}"/>
              </a:ext>
            </a:extLst>
          </p:cNvPr>
          <p:cNvSpPr txBox="1"/>
          <p:nvPr/>
        </p:nvSpPr>
        <p:spPr>
          <a:xfrm>
            <a:off x="4912063" y="5170576"/>
            <a:ext cx="634517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ছবি গুলো তোমরা গণিত বইয়ে  কোথাও দেখেছ কি? এর নাম কি?   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C2721-DB45-CBFA-60D2-D5A7B9CFCABB}"/>
              </a:ext>
            </a:extLst>
          </p:cNvPr>
          <p:cNvSpPr txBox="1"/>
          <p:nvPr/>
        </p:nvSpPr>
        <p:spPr>
          <a:xfrm>
            <a:off x="1415148" y="189964"/>
            <a:ext cx="2446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তোমাদের কল্পনার সাথে মিলাই।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6D64D-592D-F7BB-EA36-90F55ED13F0C}"/>
              </a:ext>
            </a:extLst>
          </p:cNvPr>
          <p:cNvSpPr txBox="1"/>
          <p:nvPr/>
        </p:nvSpPr>
        <p:spPr>
          <a:xfrm>
            <a:off x="5114979" y="2014641"/>
            <a:ext cx="226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আয়ত ক্ষেত্র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36A53-8348-1009-A774-65217BBB03AF}"/>
              </a:ext>
            </a:extLst>
          </p:cNvPr>
          <p:cNvSpPr txBox="1"/>
          <p:nvPr/>
        </p:nvSpPr>
        <p:spPr>
          <a:xfrm>
            <a:off x="8662039" y="4502878"/>
            <a:ext cx="226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ক্ষেত্র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34C2D-6DC9-4E15-CCCA-B62463E0340F}"/>
              </a:ext>
            </a:extLst>
          </p:cNvPr>
          <p:cNvSpPr txBox="1"/>
          <p:nvPr/>
        </p:nvSpPr>
        <p:spPr>
          <a:xfrm>
            <a:off x="8590903" y="2014641"/>
            <a:ext cx="226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রম্বস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F824F2-D268-9E9D-B0F3-F0848ADF1790}"/>
              </a:ext>
            </a:extLst>
          </p:cNvPr>
          <p:cNvSpPr txBox="1"/>
          <p:nvPr/>
        </p:nvSpPr>
        <p:spPr>
          <a:xfrm>
            <a:off x="4965391" y="4484214"/>
            <a:ext cx="226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DD7443-3FC9-6B2C-99D4-01C340DB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87" y="268476"/>
            <a:ext cx="3417641" cy="18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52457-4A3E-B84B-CF09-3EDF65A38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9" y="239804"/>
            <a:ext cx="2588302" cy="18389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9702AA-04DA-C2B8-CE1D-C57DA882F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30" y="2642800"/>
            <a:ext cx="3029118" cy="17982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27D73C-009D-125D-5032-561B4CB06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72" y="2645265"/>
            <a:ext cx="2161146" cy="1838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BC0231-4D2B-D92E-F143-C43AC104103E}"/>
              </a:ext>
            </a:extLst>
          </p:cNvPr>
          <p:cNvSpPr txBox="1"/>
          <p:nvPr/>
        </p:nvSpPr>
        <p:spPr>
          <a:xfrm>
            <a:off x="4965945" y="3034409"/>
            <a:ext cx="31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F1D1AE-2D7E-12D8-76F5-CF9E7C1930FD}"/>
              </a:ext>
            </a:extLst>
          </p:cNvPr>
          <p:cNvSpPr txBox="1"/>
          <p:nvPr/>
        </p:nvSpPr>
        <p:spPr>
          <a:xfrm>
            <a:off x="8796637" y="3066492"/>
            <a:ext cx="31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6DB2BE-DB38-D391-15B2-6FCBA3D66851}"/>
              </a:ext>
            </a:extLst>
          </p:cNvPr>
          <p:cNvSpPr txBox="1"/>
          <p:nvPr/>
        </p:nvSpPr>
        <p:spPr>
          <a:xfrm>
            <a:off x="9606396" y="3911514"/>
            <a:ext cx="31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98B4D-93DE-471B-BC16-B1C3411FE3CA}"/>
              </a:ext>
            </a:extLst>
          </p:cNvPr>
          <p:cNvSpPr txBox="1"/>
          <p:nvPr/>
        </p:nvSpPr>
        <p:spPr>
          <a:xfrm>
            <a:off x="9623975" y="2571345"/>
            <a:ext cx="31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6A645F-51B0-144D-D588-469E8E507F14}"/>
              </a:ext>
            </a:extLst>
          </p:cNvPr>
          <p:cNvSpPr txBox="1"/>
          <p:nvPr/>
        </p:nvSpPr>
        <p:spPr>
          <a:xfrm>
            <a:off x="10539732" y="3225407"/>
            <a:ext cx="31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578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480E-7035-9A14-A107-F00687F98851}"/>
              </a:ext>
            </a:extLst>
          </p:cNvPr>
          <p:cNvSpPr/>
          <p:nvPr/>
        </p:nvSpPr>
        <p:spPr>
          <a:xfrm>
            <a:off x="192028" y="23493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555AAAF-5C43-E007-9C4D-9F5E773919D2}"/>
              </a:ext>
            </a:extLst>
          </p:cNvPr>
          <p:cNvSpPr/>
          <p:nvPr/>
        </p:nvSpPr>
        <p:spPr>
          <a:xfrm rot="5400000">
            <a:off x="-1138413" y="1559766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01DC4-A721-6D3A-825C-2B214414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1" y="2930185"/>
            <a:ext cx="3767826" cy="74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A2215-B014-585C-FA5E-83F2F5816AAA}"/>
              </a:ext>
            </a:extLst>
          </p:cNvPr>
          <p:cNvSpPr txBox="1"/>
          <p:nvPr/>
        </p:nvSpPr>
        <p:spPr>
          <a:xfrm>
            <a:off x="1372485" y="229324"/>
            <a:ext cx="2548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অভিজ্ঞতা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নং-১৯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অধ্যায়-১০ম।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84853-B644-4A61-D17F-7FFBB2C582BA}"/>
              </a:ext>
            </a:extLst>
          </p:cNvPr>
          <p:cNvSpPr/>
          <p:nvPr/>
        </p:nvSpPr>
        <p:spPr>
          <a:xfrm>
            <a:off x="5038775" y="607823"/>
            <a:ext cx="5446426" cy="250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76B886-5C65-6EBE-C242-B21546E7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88" y="849023"/>
            <a:ext cx="1128245" cy="996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5E869F-2186-CE3E-FE69-1BA097E97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99" y="786588"/>
            <a:ext cx="1128245" cy="1137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44C3BF-E9A6-EB28-78A8-91B96C4A4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776555"/>
            <a:ext cx="1523298" cy="1141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C7BE65-DA9B-2524-A5CE-20CAB32CE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83" y="2052749"/>
            <a:ext cx="1925061" cy="944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A4E858-FC30-8C6B-611B-4BEF4EE1F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4" y="2074382"/>
            <a:ext cx="1060316" cy="94448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BCB3FE-84BA-A49B-B1AE-DBE34DCDF2E7}"/>
              </a:ext>
            </a:extLst>
          </p:cNvPr>
          <p:cNvCxnSpPr>
            <a:cxnSpLocks/>
          </p:cNvCxnSpPr>
          <p:nvPr/>
        </p:nvCxnSpPr>
        <p:spPr>
          <a:xfrm>
            <a:off x="6518321" y="3125896"/>
            <a:ext cx="1478523" cy="103431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2615C5-6E9A-04F4-1E66-D4830C406F83}"/>
              </a:ext>
            </a:extLst>
          </p:cNvPr>
          <p:cNvCxnSpPr>
            <a:cxnSpLocks/>
          </p:cNvCxnSpPr>
          <p:nvPr/>
        </p:nvCxnSpPr>
        <p:spPr>
          <a:xfrm flipH="1">
            <a:off x="7996844" y="3116779"/>
            <a:ext cx="1113888" cy="104343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DF322C-48E8-8DB8-0D2F-2B9781C1B4F5}"/>
              </a:ext>
            </a:extLst>
          </p:cNvPr>
          <p:cNvSpPr txBox="1"/>
          <p:nvPr/>
        </p:nvSpPr>
        <p:spPr>
          <a:xfrm>
            <a:off x="5038775" y="4156075"/>
            <a:ext cx="602952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আকৃতি মাপি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9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9336B-440B-BC6A-01E0-24B9E6B147E2}"/>
              </a:ext>
            </a:extLst>
          </p:cNvPr>
          <p:cNvSpPr/>
          <p:nvPr/>
        </p:nvSpPr>
        <p:spPr>
          <a:xfrm>
            <a:off x="334783" y="189105"/>
            <a:ext cx="3732859" cy="64218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6CBB061-E155-293E-AB03-CBF659EED22C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7A390-1C2B-966F-EF98-C3762B929923}"/>
              </a:ext>
            </a:extLst>
          </p:cNvPr>
          <p:cNvSpPr txBox="1"/>
          <p:nvPr/>
        </p:nvSpPr>
        <p:spPr>
          <a:xfrm>
            <a:off x="4681482" y="412421"/>
            <a:ext cx="593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C6F6D-42DB-C953-3F56-2A0E74D75416}"/>
              </a:ext>
            </a:extLst>
          </p:cNvPr>
          <p:cNvSpPr txBox="1"/>
          <p:nvPr/>
        </p:nvSpPr>
        <p:spPr>
          <a:xfrm>
            <a:off x="5366478" y="1838320"/>
            <a:ext cx="566628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বিভিন্ন ধরনের সা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ন্তরিক ও রম্বস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অংকন/তৈরী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A37BA-F8F8-F1B3-2FF3-D93F715AF79D}"/>
              </a:ext>
            </a:extLst>
          </p:cNvPr>
          <p:cNvSpPr txBox="1"/>
          <p:nvPr/>
        </p:nvSpPr>
        <p:spPr>
          <a:xfrm>
            <a:off x="5366476" y="4098866"/>
            <a:ext cx="649074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বিভিন্ন পরিমাপের সা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ন্তরিক ও রম্বস 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 ও পরিসীমা নির্ণয় করতে পারবে।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A656C8C-908B-5CFA-1073-1CF1632062EB}"/>
              </a:ext>
            </a:extLst>
          </p:cNvPr>
          <p:cNvSpPr/>
          <p:nvPr/>
        </p:nvSpPr>
        <p:spPr>
          <a:xfrm>
            <a:off x="4217248" y="2020802"/>
            <a:ext cx="928468" cy="681579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6BEC6177-88D4-D835-4738-13830EDF52E4}"/>
              </a:ext>
            </a:extLst>
          </p:cNvPr>
          <p:cNvSpPr/>
          <p:nvPr/>
        </p:nvSpPr>
        <p:spPr>
          <a:xfrm>
            <a:off x="4188537" y="4348160"/>
            <a:ext cx="928468" cy="681579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8B504-2A6B-6BCF-53AE-1605F630849B}"/>
              </a:ext>
            </a:extLst>
          </p:cNvPr>
          <p:cNvSpPr/>
          <p:nvPr/>
        </p:nvSpPr>
        <p:spPr>
          <a:xfrm>
            <a:off x="299756" y="2898066"/>
            <a:ext cx="2849698" cy="921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যোগ্যতা    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8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3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3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279B35-66CF-6006-AA70-EA61B1867431}"/>
              </a:ext>
            </a:extLst>
          </p:cNvPr>
          <p:cNvSpPr/>
          <p:nvPr/>
        </p:nvSpPr>
        <p:spPr>
          <a:xfrm>
            <a:off x="4527029" y="269823"/>
            <a:ext cx="3642610" cy="70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92BC29-ADA8-7C06-1B5C-29099047B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18387"/>
              </p:ext>
            </p:extLst>
          </p:nvPr>
        </p:nvGraphicFramePr>
        <p:xfrm>
          <a:off x="639578" y="1124262"/>
          <a:ext cx="10912841" cy="523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62">
                  <a:extLst>
                    <a:ext uri="{9D8B030D-6E8A-4147-A177-3AD203B41FA5}">
                      <a16:colId xmlns:a16="http://schemas.microsoft.com/office/drawing/2014/main" val="3935013795"/>
                    </a:ext>
                  </a:extLst>
                </a:gridCol>
                <a:gridCol w="1610747">
                  <a:extLst>
                    <a:ext uri="{9D8B030D-6E8A-4147-A177-3AD203B41FA5}">
                      <a16:colId xmlns:a16="http://schemas.microsoft.com/office/drawing/2014/main" val="1907441387"/>
                    </a:ext>
                  </a:extLst>
                </a:gridCol>
                <a:gridCol w="3814494">
                  <a:extLst>
                    <a:ext uri="{9D8B030D-6E8A-4147-A177-3AD203B41FA5}">
                      <a16:colId xmlns:a16="http://schemas.microsoft.com/office/drawing/2014/main" val="2864833406"/>
                    </a:ext>
                  </a:extLst>
                </a:gridCol>
                <a:gridCol w="2182569">
                  <a:extLst>
                    <a:ext uri="{9D8B030D-6E8A-4147-A177-3AD203B41FA5}">
                      <a16:colId xmlns:a16="http://schemas.microsoft.com/office/drawing/2014/main" val="3330106048"/>
                    </a:ext>
                  </a:extLst>
                </a:gridCol>
                <a:gridCol w="2182569">
                  <a:extLst>
                    <a:ext uri="{9D8B030D-6E8A-4147-A177-3AD203B41FA5}">
                      <a16:colId xmlns:a16="http://schemas.microsoft.com/office/drawing/2014/main" val="3293559882"/>
                    </a:ext>
                  </a:extLst>
                </a:gridCol>
              </a:tblGrid>
              <a:tr h="4468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44994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</a:t>
                      </a: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14316"/>
                  </a:ext>
                </a:extLst>
              </a:tr>
              <a:tr h="593838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প্রস্ততি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বিনিময়,শ্রেণি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বিন্যাস,রোল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৫মিনিট 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বই,মার্কার,ডাস্টার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57208"/>
                  </a:ext>
                </a:extLst>
              </a:tr>
              <a:tr h="848340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যাচাই,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249"/>
                  </a:ext>
                </a:extLst>
              </a:tr>
              <a:tr h="593838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প্রদর্শন,একক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01772"/>
                  </a:ext>
                </a:extLst>
              </a:tr>
              <a:tr h="1102841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প্রদর্শন,ভিডিও,দলিয়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73190"/>
                  </a:ext>
                </a:extLst>
              </a:tr>
              <a:tr h="593838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64235"/>
                  </a:ext>
                </a:extLst>
              </a:tr>
              <a:tr h="593838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5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0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0" y="-14056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55517-FFF3-3A86-162C-765469931611}"/>
              </a:ext>
            </a:extLst>
          </p:cNvPr>
          <p:cNvSpPr/>
          <p:nvPr/>
        </p:nvSpPr>
        <p:spPr>
          <a:xfrm>
            <a:off x="228449" y="174097"/>
            <a:ext cx="3732859" cy="6509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3E60221-57B1-45A6-490F-8C3E39C94589}"/>
              </a:ext>
            </a:extLst>
          </p:cNvPr>
          <p:cNvSpPr/>
          <p:nvPr/>
        </p:nvSpPr>
        <p:spPr>
          <a:xfrm rot="5400000">
            <a:off x="-1101991" y="1548515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FE3E6-8D33-9FB6-5A04-6D82E30CBCC7}"/>
              </a:ext>
            </a:extLst>
          </p:cNvPr>
          <p:cNvSpPr txBox="1"/>
          <p:nvPr/>
        </p:nvSpPr>
        <p:spPr>
          <a:xfrm>
            <a:off x="400181" y="2609709"/>
            <a:ext cx="258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2B320-5BF2-0EFD-F403-C98658A55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31" y="305241"/>
            <a:ext cx="3633384" cy="2842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47BFB-F697-8DD7-D6DF-108FFCE52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60" y="305240"/>
            <a:ext cx="3735374" cy="2842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54430-5B1A-8ED3-60FC-A54BDE0A3ACE}"/>
              </a:ext>
            </a:extLst>
          </p:cNvPr>
          <p:cNvSpPr txBox="1"/>
          <p:nvPr/>
        </p:nvSpPr>
        <p:spPr>
          <a:xfrm>
            <a:off x="5276153" y="5373710"/>
            <a:ext cx="6326234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চিত্র 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 সা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ন্তরিক। এখানে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দৈঘ্য,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এবং</a:t>
            </a:r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ভূমি।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F65D1-EA13-8751-5438-C960B47313B1}"/>
              </a:ext>
            </a:extLst>
          </p:cNvPr>
          <p:cNvSpPr txBox="1"/>
          <p:nvPr/>
        </p:nvSpPr>
        <p:spPr>
          <a:xfrm>
            <a:off x="4630290" y="3683436"/>
            <a:ext cx="653296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জান?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a,h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দ্ধারা কি বুঝানো হয়েছে?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4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1B90AD6-F909-740C-D9BD-5AB82724664F}"/>
              </a:ext>
            </a:extLst>
          </p:cNvPr>
          <p:cNvSpPr/>
          <p:nvPr/>
        </p:nvSpPr>
        <p:spPr>
          <a:xfrm>
            <a:off x="-1" y="-28111"/>
            <a:ext cx="12192001" cy="6858000"/>
          </a:xfrm>
          <a:prstGeom prst="bevel">
            <a:avLst>
              <a:gd name="adj" fmla="val 20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F540-3404-A428-9076-49B8B2654DD5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3F8629D-5935-9848-F998-D207C34711A0}"/>
              </a:ext>
            </a:extLst>
          </p:cNvPr>
          <p:cNvSpPr/>
          <p:nvPr/>
        </p:nvSpPr>
        <p:spPr>
          <a:xfrm rot="5400000">
            <a:off x="-1138414" y="1492451"/>
            <a:ext cx="6393741" cy="3732859"/>
          </a:xfrm>
          <a:prstGeom prst="triangle">
            <a:avLst>
              <a:gd name="adj" fmla="val 4906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A696B-0145-9434-9DC7-7F61367EB049}"/>
              </a:ext>
            </a:extLst>
          </p:cNvPr>
          <p:cNvSpPr txBox="1"/>
          <p:nvPr/>
        </p:nvSpPr>
        <p:spPr>
          <a:xfrm>
            <a:off x="1305981" y="302249"/>
            <a:ext cx="2509615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D8CD1-6FF1-6825-15F4-06D7DDE35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5" y="2221321"/>
            <a:ext cx="2249508" cy="20538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F25F8B-B89C-02F8-E7B2-CE126CD61B84}"/>
              </a:ext>
            </a:extLst>
          </p:cNvPr>
          <p:cNvSpPr/>
          <p:nvPr/>
        </p:nvSpPr>
        <p:spPr>
          <a:xfrm>
            <a:off x="4725643" y="1290709"/>
            <a:ext cx="5356485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 তৈরী করঃ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56516C-5658-4038-6268-E03530BFDA22}"/>
                  </a:ext>
                </a:extLst>
              </p:cNvPr>
              <p:cNvSpPr txBox="1"/>
              <p:nvPr/>
            </p:nvSpPr>
            <p:spPr>
              <a:xfrm>
                <a:off x="5061626" y="3440526"/>
                <a:ext cx="5878666" cy="23083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জ্যামিতিক যন্ত্রপাতি ব্যবহার করে,কাগজ কেটে একটি সামান্তরিক তৈরী কর যার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সন্নিহিত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দৈঘ্য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সেমি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ও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সেমি এবং অ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ন্তর্ভূ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ক্ত কো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হয়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56516C-5658-4038-6268-E03530BF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26" y="3440526"/>
                <a:ext cx="5878666" cy="2308324"/>
              </a:xfrm>
              <a:prstGeom prst="rect">
                <a:avLst/>
              </a:prstGeom>
              <a:blipFill>
                <a:blip r:embed="rId3"/>
                <a:stretch>
                  <a:fillRect l="-2484" t="-3947" r="-4141" b="-921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8539F4B-ED47-1A3D-EBD6-332F267E9A8A}"/>
              </a:ext>
            </a:extLst>
          </p:cNvPr>
          <p:cNvSpPr txBox="1"/>
          <p:nvPr/>
        </p:nvSpPr>
        <p:spPr>
          <a:xfrm>
            <a:off x="9308893" y="302249"/>
            <a:ext cx="247337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476</Words>
  <Application>Microsoft Office PowerPoint</Application>
  <PresentationFormat>Widescreen</PresentationFormat>
  <Paragraphs>92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Motior</dc:creator>
  <cp:lastModifiedBy>Md. Motior</cp:lastModifiedBy>
  <cp:revision>91</cp:revision>
  <dcterms:created xsi:type="dcterms:W3CDTF">2022-12-30T09:31:29Z</dcterms:created>
  <dcterms:modified xsi:type="dcterms:W3CDTF">2023-02-07T03:20:08Z</dcterms:modified>
</cp:coreProperties>
</file>