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3" r:id="rId2"/>
    <p:sldId id="265" r:id="rId3"/>
    <p:sldId id="269" r:id="rId4"/>
    <p:sldId id="268" r:id="rId5"/>
    <p:sldId id="266" r:id="rId6"/>
    <p:sldId id="259" r:id="rId7"/>
    <p:sldId id="260" r:id="rId8"/>
    <p:sldId id="271" r:id="rId9"/>
    <p:sldId id="261" r:id="rId10"/>
    <p:sldId id="262" r:id="rId11"/>
    <p:sldId id="263" r:id="rId12"/>
    <p:sldId id="264" r:id="rId13"/>
    <p:sldId id="276" r:id="rId14"/>
    <p:sldId id="275" r:id="rId15"/>
    <p:sldId id="27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snapToGrid="0">
      <p:cViewPr varScale="1">
        <p:scale>
          <a:sx n="69" d="100"/>
          <a:sy n="69" d="100"/>
        </p:scale>
        <p:origin x="75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2B0AA69-5A94-4E12-A82D-48AD4F21261E}" type="datetimeFigureOut">
              <a:rPr lang="en-US" smtClean="0"/>
              <a:t>26-Dec-22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2D2AB9-9786-450D-8A7B-0FC6D47EE32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8929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B0AA69-5A94-4E12-A82D-48AD4F21261E}" type="datetimeFigureOut">
              <a:rPr lang="en-US" smtClean="0"/>
              <a:t>26-Dec-22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2D2AB9-9786-450D-8A7B-0FC6D47EE327}" type="slidenum">
              <a:rPr lang="en-US" smtClean="0"/>
              <a:t>‹#›</a:t>
            </a:fld>
            <a:endParaRPr lang="en-US"/>
          </a:p>
        </p:txBody>
      </p:sp>
    </p:spTree>
    <p:extLst>
      <p:ext uri="{BB962C8B-B14F-4D97-AF65-F5344CB8AC3E}">
        <p14:creationId xmlns:p14="http://schemas.microsoft.com/office/powerpoint/2010/main" val="3875067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B0AA69-5A94-4E12-A82D-48AD4F21261E}" type="datetimeFigureOut">
              <a:rPr lang="en-US" smtClean="0"/>
              <a:t>26-Dec-22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2D2AB9-9786-450D-8A7B-0FC6D47EE327}" type="slidenum">
              <a:rPr lang="en-US" smtClean="0"/>
              <a:t>‹#›</a:t>
            </a:fld>
            <a:endParaRPr lang="en-US"/>
          </a:p>
        </p:txBody>
      </p:sp>
    </p:spTree>
    <p:extLst>
      <p:ext uri="{BB962C8B-B14F-4D97-AF65-F5344CB8AC3E}">
        <p14:creationId xmlns:p14="http://schemas.microsoft.com/office/powerpoint/2010/main" val="1859756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B0AA69-5A94-4E12-A82D-48AD4F21261E}" type="datetimeFigureOut">
              <a:rPr lang="en-US" smtClean="0"/>
              <a:t>26-Dec-22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2D2AB9-9786-450D-8A7B-0FC6D47EE327}" type="slidenum">
              <a:rPr lang="en-US" smtClean="0"/>
              <a:t>‹#›</a:t>
            </a:fld>
            <a:endParaRPr lang="en-US"/>
          </a:p>
        </p:txBody>
      </p:sp>
    </p:spTree>
    <p:extLst>
      <p:ext uri="{BB962C8B-B14F-4D97-AF65-F5344CB8AC3E}">
        <p14:creationId xmlns:p14="http://schemas.microsoft.com/office/powerpoint/2010/main" val="2780180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2B0AA69-5A94-4E12-A82D-48AD4F21261E}" type="datetimeFigureOut">
              <a:rPr lang="en-US" smtClean="0"/>
              <a:t>26-Dec-22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2D2AB9-9786-450D-8A7B-0FC6D47EE32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7693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2B0AA69-5A94-4E12-A82D-48AD4F21261E}" type="datetimeFigureOut">
              <a:rPr lang="en-US" smtClean="0"/>
              <a:t>26-Dec-22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2D2AB9-9786-450D-8A7B-0FC6D47EE327}" type="slidenum">
              <a:rPr lang="en-US" smtClean="0"/>
              <a:t>‹#›</a:t>
            </a:fld>
            <a:endParaRPr lang="en-US"/>
          </a:p>
        </p:txBody>
      </p:sp>
    </p:spTree>
    <p:extLst>
      <p:ext uri="{BB962C8B-B14F-4D97-AF65-F5344CB8AC3E}">
        <p14:creationId xmlns:p14="http://schemas.microsoft.com/office/powerpoint/2010/main" val="3482499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B0AA69-5A94-4E12-A82D-48AD4F21261E}" type="datetimeFigureOut">
              <a:rPr lang="en-US" smtClean="0"/>
              <a:t>26-Dec-22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2D2AB9-9786-450D-8A7B-0FC6D47EE327}" type="slidenum">
              <a:rPr lang="en-US" smtClean="0"/>
              <a:t>‹#›</a:t>
            </a:fld>
            <a:endParaRPr lang="en-US"/>
          </a:p>
        </p:txBody>
      </p:sp>
    </p:spTree>
    <p:extLst>
      <p:ext uri="{BB962C8B-B14F-4D97-AF65-F5344CB8AC3E}">
        <p14:creationId xmlns:p14="http://schemas.microsoft.com/office/powerpoint/2010/main" val="3191103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2B0AA69-5A94-4E12-A82D-48AD4F21261E}" type="datetimeFigureOut">
              <a:rPr lang="en-US" smtClean="0"/>
              <a:t>26-Dec-22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2D2AB9-9786-450D-8A7B-0FC6D47EE327}" type="slidenum">
              <a:rPr lang="en-US" smtClean="0"/>
              <a:t>‹#›</a:t>
            </a:fld>
            <a:endParaRPr lang="en-US"/>
          </a:p>
        </p:txBody>
      </p:sp>
    </p:spTree>
    <p:extLst>
      <p:ext uri="{BB962C8B-B14F-4D97-AF65-F5344CB8AC3E}">
        <p14:creationId xmlns:p14="http://schemas.microsoft.com/office/powerpoint/2010/main" val="2890133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2B0AA69-5A94-4E12-A82D-48AD4F21261E}" type="datetimeFigureOut">
              <a:rPr lang="en-US" smtClean="0"/>
              <a:t>26-Dec-22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272D2AB9-9786-450D-8A7B-0FC6D47EE327}" type="slidenum">
              <a:rPr lang="en-US" smtClean="0"/>
              <a:t>‹#›</a:t>
            </a:fld>
            <a:endParaRPr lang="en-US"/>
          </a:p>
        </p:txBody>
      </p:sp>
    </p:spTree>
    <p:extLst>
      <p:ext uri="{BB962C8B-B14F-4D97-AF65-F5344CB8AC3E}">
        <p14:creationId xmlns:p14="http://schemas.microsoft.com/office/powerpoint/2010/main" val="3046039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B0AA69-5A94-4E12-A82D-48AD4F21261E}" type="datetimeFigureOut">
              <a:rPr lang="en-US" smtClean="0"/>
              <a:t>26-Dec-22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72D2AB9-9786-450D-8A7B-0FC6D47EE327}" type="slidenum">
              <a:rPr lang="en-US" smtClean="0"/>
              <a:t>‹#›</a:t>
            </a:fld>
            <a:endParaRPr lang="en-US"/>
          </a:p>
        </p:txBody>
      </p:sp>
    </p:spTree>
    <p:extLst>
      <p:ext uri="{BB962C8B-B14F-4D97-AF65-F5344CB8AC3E}">
        <p14:creationId xmlns:p14="http://schemas.microsoft.com/office/powerpoint/2010/main" val="2903977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2B0AA69-5A94-4E12-A82D-48AD4F21261E}" type="datetimeFigureOut">
              <a:rPr lang="en-US" smtClean="0"/>
              <a:t>26-Dec-22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2D2AB9-9786-450D-8A7B-0FC6D47EE327}" type="slidenum">
              <a:rPr lang="en-US" smtClean="0"/>
              <a:t>‹#›</a:t>
            </a:fld>
            <a:endParaRPr lang="en-US"/>
          </a:p>
        </p:txBody>
      </p:sp>
    </p:spTree>
    <p:extLst>
      <p:ext uri="{BB962C8B-B14F-4D97-AF65-F5344CB8AC3E}">
        <p14:creationId xmlns:p14="http://schemas.microsoft.com/office/powerpoint/2010/main" val="2340644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2B0AA69-5A94-4E12-A82D-48AD4F21261E}" type="datetimeFigureOut">
              <a:rPr lang="en-US" smtClean="0"/>
              <a:t>26-Dec-22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72D2AB9-9786-450D-8A7B-0FC6D47EE327}"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87690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rgbClr val="002060"/>
                </a:solidFill>
                <a:latin typeface="NikoshBAN" panose="02000000000000000000" pitchFamily="2" charset="0"/>
                <a:cs typeface="NikoshBAN" panose="02000000000000000000" pitchFamily="2" charset="0"/>
              </a:rPr>
              <a:t>    </a:t>
            </a:r>
            <a:r>
              <a:rPr lang="en-US" sz="5400" b="1" dirty="0" err="1" smtClean="0">
                <a:solidFill>
                  <a:srgbClr val="002060"/>
                </a:solidFill>
                <a:latin typeface="NikoshBAN" panose="02000000000000000000" pitchFamily="2" charset="0"/>
                <a:cs typeface="NikoshBAN" panose="02000000000000000000" pitchFamily="2" charset="0"/>
              </a:rPr>
              <a:t>সবাইকে</a:t>
            </a:r>
            <a:r>
              <a:rPr lang="en-US" sz="5400" b="1" dirty="0" smtClean="0">
                <a:solidFill>
                  <a:srgbClr val="002060"/>
                </a:solidFill>
                <a:latin typeface="NikoshBAN" panose="02000000000000000000" pitchFamily="2" charset="0"/>
                <a:cs typeface="NikoshBAN" panose="02000000000000000000" pitchFamily="2" charset="0"/>
              </a:rPr>
              <a:t> </a:t>
            </a:r>
            <a:r>
              <a:rPr lang="en-US" sz="5400" b="1" dirty="0" err="1" smtClean="0">
                <a:solidFill>
                  <a:srgbClr val="002060"/>
                </a:solidFill>
                <a:latin typeface="NikoshBAN" panose="02000000000000000000" pitchFamily="2" charset="0"/>
                <a:cs typeface="NikoshBAN" panose="02000000000000000000" pitchFamily="2" charset="0"/>
              </a:rPr>
              <a:t>শুভেচ্ছা</a:t>
            </a:r>
            <a:r>
              <a:rPr lang="en-US" sz="5400" b="1" dirty="0" smtClean="0">
                <a:solidFill>
                  <a:srgbClr val="002060"/>
                </a:solidFill>
                <a:latin typeface="NikoshBAN" panose="02000000000000000000" pitchFamily="2" charset="0"/>
                <a:cs typeface="NikoshBAN" panose="02000000000000000000" pitchFamily="2" charset="0"/>
              </a:rPr>
              <a:t> </a:t>
            </a:r>
            <a:endParaRPr lang="en-US" sz="5400" b="1" dirty="0">
              <a:solidFill>
                <a:srgbClr val="002060"/>
              </a:solidFill>
              <a:latin typeface="NikoshBAN" panose="02000000000000000000" pitchFamily="2" charset="0"/>
              <a:cs typeface="NikoshBAN" panose="02000000000000000000" pitchFamily="2" charset="0"/>
            </a:endParaRPr>
          </a:p>
        </p:txBody>
      </p:sp>
      <p:pic>
        <p:nvPicPr>
          <p:cNvPr id="4" name="Content Placeholder 3"/>
          <p:cNvPicPr>
            <a:picLocks noGrp="1" noChangeAspect="1"/>
          </p:cNvPicPr>
          <p:nvPr>
            <p:ph idx="1"/>
          </p:nvPr>
        </p:nvPicPr>
        <p:blipFill>
          <a:blip r:embed="rId2"/>
          <a:stretch>
            <a:fillRect/>
          </a:stretch>
        </p:blipFill>
        <p:spPr>
          <a:xfrm>
            <a:off x="0" y="1825671"/>
            <a:ext cx="12192000" cy="4921493"/>
          </a:xfrm>
          <a:prstGeom prst="rect">
            <a:avLst/>
          </a:prstGeom>
        </p:spPr>
      </p:pic>
    </p:spTree>
    <p:extLst>
      <p:ext uri="{BB962C8B-B14F-4D97-AF65-F5344CB8AC3E}">
        <p14:creationId xmlns:p14="http://schemas.microsoft.com/office/powerpoint/2010/main" val="13370748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NikoshBAN" panose="02000000000000000000" pitchFamily="2" charset="0"/>
                <a:cs typeface="NikoshBAN" panose="02000000000000000000" pitchFamily="2" charset="0"/>
              </a:rPr>
              <a:t> Bandwidth</a:t>
            </a:r>
            <a:endParaRPr lang="en-US" dirty="0">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p:txBody>
          <a:bodyPr>
            <a:normAutofit/>
          </a:bodyPr>
          <a:lstStyle/>
          <a:p>
            <a:pPr marL="0" indent="0">
              <a:buNone/>
            </a:pPr>
            <a:r>
              <a:rPr lang="bn-BD" sz="3200" b="1" dirty="0" smtClean="0">
                <a:solidFill>
                  <a:schemeClr val="tx1"/>
                </a:solidFill>
                <a:latin typeface="NikoshBAN" panose="02000000000000000000" pitchFamily="2" charset="0"/>
                <a:cs typeface="NikoshBAN" panose="02000000000000000000" pitchFamily="2" charset="0"/>
              </a:rPr>
              <a:t>২. ভয়েস ব্যান্ড : যে ব্যান্ডে ১২০০ </a:t>
            </a:r>
            <a:r>
              <a:rPr lang="en-US" sz="3200" b="1" dirty="0" smtClean="0">
                <a:solidFill>
                  <a:schemeClr val="tx1"/>
                </a:solidFill>
                <a:latin typeface="NikoshBAN" panose="02000000000000000000" pitchFamily="2" charset="0"/>
                <a:cs typeface="NikoshBAN" panose="02000000000000000000" pitchFamily="2" charset="0"/>
              </a:rPr>
              <a:t>bps </a:t>
            </a:r>
            <a:r>
              <a:rPr lang="bn-BD" sz="3200" b="1" dirty="0" smtClean="0">
                <a:solidFill>
                  <a:schemeClr val="tx1"/>
                </a:solidFill>
                <a:latin typeface="NikoshBAN" panose="02000000000000000000" pitchFamily="2" charset="0"/>
                <a:cs typeface="NikoshBAN" panose="02000000000000000000" pitchFamily="2" charset="0"/>
              </a:rPr>
              <a:t>হতে সবোচ্চ ৯৬০০ </a:t>
            </a:r>
            <a:r>
              <a:rPr lang="en-US" sz="3200" b="1" dirty="0" smtClean="0">
                <a:solidFill>
                  <a:schemeClr val="tx1"/>
                </a:solidFill>
                <a:latin typeface="NikoshBAN" panose="02000000000000000000" pitchFamily="2" charset="0"/>
                <a:cs typeface="NikoshBAN" panose="02000000000000000000" pitchFamily="2" charset="0"/>
              </a:rPr>
              <a:t>bps </a:t>
            </a:r>
            <a:r>
              <a:rPr lang="bn-BD" sz="3200" b="1" dirty="0" smtClean="0">
                <a:solidFill>
                  <a:schemeClr val="tx1"/>
                </a:solidFill>
                <a:latin typeface="NikoshBAN" panose="02000000000000000000" pitchFamily="2" charset="0"/>
                <a:cs typeface="NikoshBAN" panose="02000000000000000000" pitchFamily="2" charset="0"/>
              </a:rPr>
              <a:t>বা ৯.৬ </a:t>
            </a:r>
            <a:r>
              <a:rPr lang="en-US" sz="3200" b="1" dirty="0" smtClean="0">
                <a:solidFill>
                  <a:schemeClr val="tx1"/>
                </a:solidFill>
                <a:latin typeface="NikoshBAN" panose="02000000000000000000" pitchFamily="2" charset="0"/>
                <a:cs typeface="NikoshBAN" panose="02000000000000000000" pitchFamily="2" charset="0"/>
              </a:rPr>
              <a:t>kbps (Kilo bit per second) </a:t>
            </a:r>
            <a:r>
              <a:rPr lang="bn-BD" sz="3200" b="1" dirty="0" smtClean="0">
                <a:solidFill>
                  <a:schemeClr val="tx1"/>
                </a:solidFill>
                <a:latin typeface="NikoshBAN" panose="02000000000000000000" pitchFamily="2" charset="0"/>
                <a:cs typeface="NikoshBAN" panose="02000000000000000000" pitchFamily="2" charset="0"/>
              </a:rPr>
              <a:t>গতিতে ডেটা ট্রান্সমিট করা যায় তাকে ভয়েস ব্যান্ড বলে। সাধারণত টেলিফোনে এ ধরনের ব্যান্ড ব্যবহার করা হয়। তাছাড়া কম্পিউটার থেকে প্রিন্টারে ডেটা ট্রান্সমিট করার জন্যও ভয়েস ব্যান্ড ব্যবহার করা হয়।</a:t>
            </a:r>
          </a:p>
          <a:p>
            <a:pPr marL="0" indent="0">
              <a:buNone/>
            </a:pPr>
            <a:r>
              <a:rPr lang="en-US" sz="3200" b="1" dirty="0" smtClean="0">
                <a:solidFill>
                  <a:srgbClr val="002060"/>
                </a:solidFill>
                <a:latin typeface="NikoshBAN" panose="02000000000000000000" pitchFamily="2" charset="0"/>
                <a:cs typeface="NikoshBAN" panose="02000000000000000000" pitchFamily="2" charset="0"/>
              </a:rPr>
              <a:t> </a:t>
            </a:r>
            <a:r>
              <a:rPr lang="bn-BD" sz="3200" b="1" dirty="0" smtClean="0">
                <a:solidFill>
                  <a:srgbClr val="002060"/>
                </a:solidFill>
                <a:latin typeface="NikoshBAN" panose="02000000000000000000" pitchFamily="2" charset="0"/>
                <a:cs typeface="NikoshBAN" panose="02000000000000000000" pitchFamily="2" charset="0"/>
              </a:rPr>
              <a:t>বৈশিষ্ট : এর ডেটা ট্রান্সমিশন স্পীড সর্বোচ্চ ৯৬০০ </a:t>
            </a:r>
            <a:r>
              <a:rPr lang="en-US" sz="3200" b="1" dirty="0" smtClean="0">
                <a:solidFill>
                  <a:srgbClr val="002060"/>
                </a:solidFill>
                <a:latin typeface="NikoshBAN" panose="02000000000000000000" pitchFamily="2" charset="0"/>
                <a:cs typeface="NikoshBAN" panose="02000000000000000000" pitchFamily="2" charset="0"/>
              </a:rPr>
              <a:t>bps।</a:t>
            </a:r>
          </a:p>
          <a:p>
            <a:pPr marL="0" indent="0">
              <a:buNone/>
            </a:pPr>
            <a:r>
              <a:rPr lang="en-US" sz="3200" b="1" dirty="0" smtClean="0">
                <a:solidFill>
                  <a:srgbClr val="002060"/>
                </a:solidFill>
                <a:latin typeface="NikoshBAN" panose="02000000000000000000" pitchFamily="2" charset="0"/>
                <a:cs typeface="NikoshBAN" panose="02000000000000000000" pitchFamily="2" charset="0"/>
              </a:rPr>
              <a:t> </a:t>
            </a:r>
            <a:r>
              <a:rPr lang="bn-BD" sz="3200" b="1" dirty="0" smtClean="0">
                <a:solidFill>
                  <a:srgbClr val="002060"/>
                </a:solidFill>
                <a:latin typeface="NikoshBAN" panose="02000000000000000000" pitchFamily="2" charset="0"/>
                <a:cs typeface="NikoshBAN" panose="02000000000000000000" pitchFamily="2" charset="0"/>
              </a:rPr>
              <a:t>ব্যবহার : টেলিফোনে ব্যবহৃত হয়।</a:t>
            </a:r>
            <a:endParaRPr lang="en-US" sz="3200" b="1"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634242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dirty="0" smtClean="0">
                <a:latin typeface="NikoshBAN" panose="02000000000000000000" pitchFamily="2" charset="0"/>
                <a:cs typeface="NikoshBAN" panose="02000000000000000000" pitchFamily="2" charset="0"/>
              </a:rPr>
              <a:t>Bandwidth</a:t>
            </a:r>
            <a:endParaRPr lang="en-US" b="1" dirty="0">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p:txBody>
          <a:bodyPr>
            <a:normAutofit/>
          </a:bodyPr>
          <a:lstStyle/>
          <a:p>
            <a:pPr marL="0" indent="0">
              <a:buNone/>
            </a:pPr>
            <a:r>
              <a:rPr lang="en-US" sz="3600" b="1" dirty="0" smtClean="0">
                <a:latin typeface="NikoshBAN" panose="02000000000000000000" pitchFamily="2" charset="0"/>
                <a:cs typeface="NikoshBAN" panose="02000000000000000000" pitchFamily="2" charset="0"/>
              </a:rPr>
              <a:t> </a:t>
            </a:r>
            <a:r>
              <a:rPr lang="bn-BD" sz="3600" b="1" dirty="0" smtClean="0">
                <a:solidFill>
                  <a:schemeClr val="tx1"/>
                </a:solidFill>
                <a:latin typeface="NikoshBAN" panose="02000000000000000000" pitchFamily="2" charset="0"/>
                <a:cs typeface="NikoshBAN" panose="02000000000000000000" pitchFamily="2" charset="0"/>
              </a:rPr>
              <a:t>৩. ব্রাডব্যান্ড : যে ব্যান্ডে কমপক্ষে ১ </a:t>
            </a:r>
            <a:r>
              <a:rPr lang="en-US" sz="3600" b="1" dirty="0" smtClean="0">
                <a:solidFill>
                  <a:schemeClr val="tx1"/>
                </a:solidFill>
                <a:latin typeface="NikoshBAN" panose="02000000000000000000" pitchFamily="2" charset="0"/>
                <a:cs typeface="NikoshBAN" panose="02000000000000000000" pitchFamily="2" charset="0"/>
              </a:rPr>
              <a:t>Mbps (Mega bit per second) </a:t>
            </a:r>
            <a:r>
              <a:rPr lang="bn-BD" sz="3600" b="1" dirty="0" smtClean="0">
                <a:solidFill>
                  <a:schemeClr val="tx1"/>
                </a:solidFill>
                <a:latin typeface="NikoshBAN" panose="02000000000000000000" pitchFamily="2" charset="0"/>
                <a:cs typeface="NikoshBAN" panose="02000000000000000000" pitchFamily="2" charset="0"/>
              </a:rPr>
              <a:t>হতে অত্যন্ত উচ্চগতি পর্যন্ত হয়ে থাকে তাকে ব্রডব্রান্ড বলা হয়। এর সবোচ্চ গতি আনলিমিটেড। এটা হতে পারে কয়েকশত </a:t>
            </a:r>
            <a:r>
              <a:rPr lang="en-US" sz="3600" b="1" dirty="0" smtClean="0">
                <a:solidFill>
                  <a:schemeClr val="tx1"/>
                </a:solidFill>
                <a:latin typeface="NikoshBAN" panose="02000000000000000000" pitchFamily="2" charset="0"/>
                <a:cs typeface="NikoshBAN" panose="02000000000000000000" pitchFamily="2" charset="0"/>
              </a:rPr>
              <a:t>Mbps </a:t>
            </a:r>
            <a:r>
              <a:rPr lang="bn-BD" sz="3600" b="1" dirty="0" smtClean="0">
                <a:solidFill>
                  <a:schemeClr val="tx1"/>
                </a:solidFill>
                <a:latin typeface="NikoshBAN" panose="02000000000000000000" pitchFamily="2" charset="0"/>
                <a:cs typeface="NikoshBAN" panose="02000000000000000000" pitchFamily="2" charset="0"/>
              </a:rPr>
              <a:t>বা তার চেয়েও অনেক বেশি। </a:t>
            </a:r>
            <a:r>
              <a:rPr lang="bn-BD" sz="3600" b="1" dirty="0" smtClean="0">
                <a:solidFill>
                  <a:srgbClr val="7030A0"/>
                </a:solidFill>
                <a:latin typeface="NikoshBAN" panose="02000000000000000000" pitchFamily="2" charset="0"/>
                <a:cs typeface="NikoshBAN" panose="02000000000000000000" pitchFamily="2" charset="0"/>
              </a:rPr>
              <a:t>সাধারণত উচ্চগতি সম্পন্ন ডেটা স্থানান্তরে ব্রডব্রান্ড ব্যবহৃত হয়। ফাইবার অপটিক্যাল ডেটা স্থানান্তরে ব্রডব্যান্ড ব্যবহৃত হয়। তাছাড়া স্যাটেলাইট কমিউনিকেশন, রেডিও লিংক ও মাইক্রোওয়েভ কমিউনিকেশনেও ব্রড ব্যান্ড ব্যবহৃত হয়।</a:t>
            </a:r>
          </a:p>
          <a:p>
            <a:endParaRPr lang="bn-BD" sz="3600" b="1" dirty="0" smtClean="0">
              <a:latin typeface="NikoshBAN" panose="02000000000000000000" pitchFamily="2" charset="0"/>
              <a:cs typeface="NikoshBAN" panose="02000000000000000000" pitchFamily="2" charset="0"/>
            </a:endParaRPr>
          </a:p>
          <a:p>
            <a:pPr marL="0" indent="0">
              <a:buNone/>
            </a:pPr>
            <a:endParaRPr lang="en-US" sz="36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71490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dirty="0" smtClean="0">
                <a:latin typeface="NikoshBAN" panose="02000000000000000000" pitchFamily="2" charset="0"/>
                <a:cs typeface="NikoshBAN" panose="02000000000000000000" pitchFamily="2" charset="0"/>
              </a:rPr>
              <a:t>Bandwidth</a:t>
            </a:r>
            <a:endParaRPr lang="en-US" b="1" dirty="0">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p:txBody>
          <a:bodyPr>
            <a:normAutofit lnSpcReduction="10000"/>
          </a:bodyPr>
          <a:lstStyle/>
          <a:p>
            <a:pPr marL="0" indent="0">
              <a:buNone/>
            </a:pPr>
            <a:r>
              <a:rPr lang="bn-BD" sz="3200" dirty="0" smtClean="0">
                <a:solidFill>
                  <a:schemeClr val="tx1"/>
                </a:solidFill>
                <a:latin typeface="NikoshBAN" panose="02000000000000000000" pitchFamily="2" charset="0"/>
                <a:cs typeface="NikoshBAN" panose="02000000000000000000" pitchFamily="2" charset="0"/>
              </a:rPr>
              <a:t>বৈশিষ্ট্য :</a:t>
            </a:r>
          </a:p>
          <a:p>
            <a:pPr marL="0" indent="0">
              <a:buNone/>
            </a:pPr>
            <a:r>
              <a:rPr lang="en-US" sz="3200" dirty="0" smtClean="0">
                <a:solidFill>
                  <a:schemeClr val="tx1"/>
                </a:solidFill>
                <a:latin typeface="NikoshBAN" panose="02000000000000000000" pitchFamily="2" charset="0"/>
                <a:cs typeface="NikoshBAN" panose="02000000000000000000" pitchFamily="2" charset="0"/>
              </a:rPr>
              <a:t>1)</a:t>
            </a:r>
            <a:r>
              <a:rPr lang="bn-BD" sz="3200" dirty="0" smtClean="0">
                <a:solidFill>
                  <a:schemeClr val="tx1"/>
                </a:solidFill>
                <a:latin typeface="NikoshBAN" panose="02000000000000000000" pitchFamily="2" charset="0"/>
                <a:cs typeface="NikoshBAN" panose="02000000000000000000" pitchFamily="2" charset="0"/>
              </a:rPr>
              <a:t> ডেটা ট্রান্সমিশন স্পীড কমপক্ষে 1 </a:t>
            </a:r>
            <a:r>
              <a:rPr lang="en-US" sz="3200" dirty="0" smtClean="0">
                <a:solidFill>
                  <a:schemeClr val="tx1"/>
                </a:solidFill>
                <a:latin typeface="NikoshBAN" panose="02000000000000000000" pitchFamily="2" charset="0"/>
                <a:cs typeface="NikoshBAN" panose="02000000000000000000" pitchFamily="2" charset="0"/>
              </a:rPr>
              <a:t>Mbps।</a:t>
            </a:r>
          </a:p>
          <a:p>
            <a:pPr marL="0" indent="0">
              <a:buNone/>
            </a:pPr>
            <a:r>
              <a:rPr lang="en-US" sz="3200" dirty="0" smtClean="0">
                <a:solidFill>
                  <a:schemeClr val="tx1"/>
                </a:solidFill>
                <a:latin typeface="NikoshBAN" panose="02000000000000000000" pitchFamily="2" charset="0"/>
                <a:cs typeface="NikoshBAN" panose="02000000000000000000" pitchFamily="2" charset="0"/>
              </a:rPr>
              <a:t>2) </a:t>
            </a:r>
            <a:r>
              <a:rPr lang="bn-BD" sz="3200" dirty="0" smtClean="0">
                <a:solidFill>
                  <a:schemeClr val="tx1"/>
                </a:solidFill>
                <a:latin typeface="NikoshBAN" panose="02000000000000000000" pitchFamily="2" charset="0"/>
                <a:cs typeface="NikoshBAN" panose="02000000000000000000" pitchFamily="2" charset="0"/>
              </a:rPr>
              <a:t>কো-এক্সিয়াল ক্যাবল ও অপটিক্যাল ফাইবারের মধ্যে ডেটা ট্রান্সফারের মাধ্যম হিসেবে ব্যবহৃত হয়।</a:t>
            </a:r>
          </a:p>
          <a:p>
            <a:pPr marL="0" indent="0">
              <a:buNone/>
            </a:pPr>
            <a:r>
              <a:rPr lang="en-US" sz="3200" dirty="0" smtClean="0">
                <a:latin typeface="NikoshBAN" panose="02000000000000000000" pitchFamily="2" charset="0"/>
                <a:cs typeface="NikoshBAN" panose="02000000000000000000" pitchFamily="2" charset="0"/>
              </a:rPr>
              <a:t> </a:t>
            </a:r>
            <a:r>
              <a:rPr lang="bn-BD" sz="3200" dirty="0" smtClean="0">
                <a:solidFill>
                  <a:srgbClr val="002060"/>
                </a:solidFill>
                <a:latin typeface="NikoshBAN" panose="02000000000000000000" pitchFamily="2" charset="0"/>
                <a:cs typeface="NikoshBAN" panose="02000000000000000000" pitchFamily="2" charset="0"/>
              </a:rPr>
              <a:t>ব্যবহার :</a:t>
            </a:r>
          </a:p>
          <a:p>
            <a:pPr marL="0" indent="0">
              <a:buNone/>
            </a:pPr>
            <a:r>
              <a:rPr lang="en-US" sz="3200" dirty="0" smtClean="0">
                <a:solidFill>
                  <a:srgbClr val="002060"/>
                </a:solidFill>
                <a:latin typeface="NikoshBAN" panose="02000000000000000000" pitchFamily="2" charset="0"/>
                <a:cs typeface="NikoshBAN" panose="02000000000000000000" pitchFamily="2" charset="0"/>
              </a:rPr>
              <a:t>1)</a:t>
            </a:r>
            <a:r>
              <a:rPr lang="bn-BD" sz="3200" dirty="0" smtClean="0">
                <a:solidFill>
                  <a:srgbClr val="002060"/>
                </a:solidFill>
                <a:latin typeface="NikoshBAN" panose="02000000000000000000" pitchFamily="2" charset="0"/>
                <a:cs typeface="NikoshBAN" panose="02000000000000000000" pitchFamily="2" charset="0"/>
              </a:rPr>
              <a:t> স্যাটেলাইট কমিউনিকেশনে।</a:t>
            </a:r>
          </a:p>
          <a:p>
            <a:pPr marL="0" indent="0">
              <a:buNone/>
            </a:pPr>
            <a:r>
              <a:rPr lang="en-US" sz="3200" dirty="0" smtClean="0">
                <a:solidFill>
                  <a:srgbClr val="002060"/>
                </a:solidFill>
                <a:latin typeface="NikoshBAN" panose="02000000000000000000" pitchFamily="2" charset="0"/>
                <a:cs typeface="NikoshBAN" panose="02000000000000000000" pitchFamily="2" charset="0"/>
              </a:rPr>
              <a:t>2)</a:t>
            </a:r>
            <a:r>
              <a:rPr lang="bn-BD" sz="3200" dirty="0" smtClean="0">
                <a:solidFill>
                  <a:srgbClr val="002060"/>
                </a:solidFill>
                <a:latin typeface="NikoshBAN" panose="02000000000000000000" pitchFamily="2" charset="0"/>
                <a:cs typeface="NikoshBAN" panose="02000000000000000000" pitchFamily="2" charset="0"/>
              </a:rPr>
              <a:t> মাইক্রোওয়েভ কমিউনিকেশেনে ব্যবহৃত হয়।</a:t>
            </a:r>
            <a:endParaRPr lang="en-US" sz="3200"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492627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latin typeface="NikoshBAN" panose="02000000000000000000" pitchFamily="2" charset="0"/>
                <a:cs typeface="NikoshBAN" panose="02000000000000000000" pitchFamily="2" charset="0"/>
              </a:rPr>
              <a:t>       </a:t>
            </a:r>
            <a:r>
              <a:rPr lang="en-US" b="1" dirty="0" err="1" smtClean="0">
                <a:solidFill>
                  <a:schemeClr val="tx1"/>
                </a:solidFill>
                <a:latin typeface="NikoshBAN" panose="02000000000000000000" pitchFamily="2" charset="0"/>
                <a:cs typeface="NikoshBAN" panose="02000000000000000000" pitchFamily="2" charset="0"/>
              </a:rPr>
              <a:t>দলগত</a:t>
            </a:r>
            <a:r>
              <a:rPr lang="en-US" b="1" dirty="0" smtClean="0">
                <a:solidFill>
                  <a:schemeClr val="tx1"/>
                </a:solidFill>
                <a:latin typeface="NikoshBAN" panose="02000000000000000000" pitchFamily="2" charset="0"/>
                <a:cs typeface="NikoshBAN" panose="02000000000000000000" pitchFamily="2" charset="0"/>
              </a:rPr>
              <a:t> </a:t>
            </a:r>
            <a:r>
              <a:rPr lang="en-US" b="1" dirty="0" err="1" smtClean="0">
                <a:solidFill>
                  <a:schemeClr val="tx1"/>
                </a:solidFill>
                <a:latin typeface="NikoshBAN" panose="02000000000000000000" pitchFamily="2" charset="0"/>
                <a:cs typeface="NikoshBAN" panose="02000000000000000000" pitchFamily="2" charset="0"/>
              </a:rPr>
              <a:t>কাজ</a:t>
            </a:r>
            <a:r>
              <a:rPr lang="en-US" b="1" dirty="0" smtClean="0">
                <a:solidFill>
                  <a:schemeClr val="tx1"/>
                </a:solidFill>
                <a:latin typeface="NikoshBAN" panose="02000000000000000000" pitchFamily="2" charset="0"/>
                <a:cs typeface="NikoshBAN" panose="02000000000000000000" pitchFamily="2" charset="0"/>
              </a:rPr>
              <a:t> </a:t>
            </a:r>
            <a:endParaRPr lang="en-US" b="1" dirty="0">
              <a:solidFill>
                <a:schemeClr val="tx1"/>
              </a:solidFill>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p:txBody>
          <a:bodyPr>
            <a:normAutofit/>
          </a:bodyPr>
          <a:lstStyle/>
          <a:p>
            <a:r>
              <a:rPr lang="en-US" sz="3200" b="1" dirty="0" smtClean="0">
                <a:solidFill>
                  <a:schemeClr val="tx1"/>
                </a:solidFill>
                <a:latin typeface="NikoshBAN" panose="02000000000000000000" pitchFamily="2" charset="0"/>
                <a:cs typeface="NikoshBAN" panose="02000000000000000000" pitchFamily="2" charset="0"/>
              </a:rPr>
              <a:t>ক-</a:t>
            </a:r>
            <a:r>
              <a:rPr lang="en-US" sz="3200" b="1" dirty="0" err="1" smtClean="0">
                <a:solidFill>
                  <a:schemeClr val="tx1"/>
                </a:solidFill>
                <a:latin typeface="NikoshBAN" panose="02000000000000000000" pitchFamily="2" charset="0"/>
                <a:cs typeface="NikoshBAN" panose="02000000000000000000" pitchFamily="2" charset="0"/>
              </a:rPr>
              <a:t>দল</a:t>
            </a:r>
            <a:endParaRPr lang="en-US" sz="3200" b="1" dirty="0" smtClean="0">
              <a:solidFill>
                <a:schemeClr val="tx1"/>
              </a:solidFill>
              <a:latin typeface="NikoshBAN" panose="02000000000000000000" pitchFamily="2" charset="0"/>
              <a:cs typeface="NikoshBAN" panose="02000000000000000000" pitchFamily="2" charset="0"/>
            </a:endParaRPr>
          </a:p>
          <a:p>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ভয়েস</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ব্যাণ্ড</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বর্ণনা</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কর</a:t>
            </a:r>
            <a:r>
              <a:rPr lang="en-US" sz="3200" b="1" dirty="0" smtClean="0">
                <a:solidFill>
                  <a:schemeClr val="tx1"/>
                </a:solidFill>
                <a:latin typeface="NikoshBAN" panose="02000000000000000000" pitchFamily="2" charset="0"/>
                <a:cs typeface="NikoshBAN" panose="02000000000000000000" pitchFamily="2" charset="0"/>
              </a:rPr>
              <a:t>।</a:t>
            </a:r>
          </a:p>
          <a:p>
            <a:r>
              <a:rPr lang="en-US" sz="3200" b="1" dirty="0" smtClean="0">
                <a:solidFill>
                  <a:srgbClr val="002060"/>
                </a:solidFill>
                <a:latin typeface="NikoshBAN" panose="02000000000000000000" pitchFamily="2" charset="0"/>
                <a:cs typeface="NikoshBAN" panose="02000000000000000000" pitchFamily="2" charset="0"/>
              </a:rPr>
              <a:t>খ-</a:t>
            </a:r>
            <a:r>
              <a:rPr lang="en-US" sz="3200" b="1" dirty="0" err="1" smtClean="0">
                <a:solidFill>
                  <a:srgbClr val="002060"/>
                </a:solidFill>
                <a:latin typeface="NikoshBAN" panose="02000000000000000000" pitchFamily="2" charset="0"/>
                <a:cs typeface="NikoshBAN" panose="02000000000000000000" pitchFamily="2" charset="0"/>
              </a:rPr>
              <a:t>দল</a:t>
            </a:r>
            <a:endParaRPr lang="en-US" sz="3200" b="1" dirty="0" smtClean="0">
              <a:solidFill>
                <a:srgbClr val="002060"/>
              </a:solidFill>
              <a:latin typeface="NikoshBAN" panose="02000000000000000000" pitchFamily="2" charset="0"/>
              <a:cs typeface="NikoshBAN" panose="02000000000000000000" pitchFamily="2" charset="0"/>
            </a:endParaRPr>
          </a:p>
          <a:p>
            <a:r>
              <a:rPr lang="en-US" sz="3200" b="1" dirty="0" err="1" smtClean="0">
                <a:solidFill>
                  <a:srgbClr val="002060"/>
                </a:solidFill>
                <a:latin typeface="NikoshBAN" panose="02000000000000000000" pitchFamily="2" charset="0"/>
                <a:cs typeface="NikoshBAN" panose="02000000000000000000" pitchFamily="2" charset="0"/>
              </a:rPr>
              <a:t>ব্রড</a:t>
            </a:r>
            <a:r>
              <a:rPr lang="en-US" sz="3200" b="1" dirty="0" smtClean="0">
                <a:solidFill>
                  <a:srgbClr val="002060"/>
                </a:solidFill>
                <a:latin typeface="NikoshBAN" panose="02000000000000000000" pitchFamily="2" charset="0"/>
                <a:cs typeface="NikoshBAN" panose="02000000000000000000" pitchFamily="2" charset="0"/>
              </a:rPr>
              <a:t> </a:t>
            </a:r>
            <a:r>
              <a:rPr lang="en-US" sz="3200" b="1" dirty="0" err="1" smtClean="0">
                <a:solidFill>
                  <a:srgbClr val="002060"/>
                </a:solidFill>
                <a:latin typeface="NikoshBAN" panose="02000000000000000000" pitchFamily="2" charset="0"/>
                <a:cs typeface="NikoshBAN" panose="02000000000000000000" pitchFamily="2" charset="0"/>
              </a:rPr>
              <a:t>ব্যাণ্ড</a:t>
            </a:r>
            <a:r>
              <a:rPr lang="en-US" sz="3200" b="1" dirty="0" smtClean="0">
                <a:solidFill>
                  <a:srgbClr val="002060"/>
                </a:solidFill>
                <a:latin typeface="NikoshBAN" panose="02000000000000000000" pitchFamily="2" charset="0"/>
                <a:cs typeface="NikoshBAN" panose="02000000000000000000" pitchFamily="2" charset="0"/>
              </a:rPr>
              <a:t> </a:t>
            </a:r>
            <a:r>
              <a:rPr lang="en-US" sz="3200" b="1" dirty="0" err="1" smtClean="0">
                <a:solidFill>
                  <a:srgbClr val="002060"/>
                </a:solidFill>
                <a:latin typeface="NikoshBAN" panose="02000000000000000000" pitchFamily="2" charset="0"/>
                <a:cs typeface="NikoshBAN" panose="02000000000000000000" pitchFamily="2" charset="0"/>
              </a:rPr>
              <a:t>বর্ণনা</a:t>
            </a:r>
            <a:r>
              <a:rPr lang="en-US" sz="3200" b="1" dirty="0" smtClean="0">
                <a:solidFill>
                  <a:srgbClr val="002060"/>
                </a:solidFill>
                <a:latin typeface="NikoshBAN" panose="02000000000000000000" pitchFamily="2" charset="0"/>
                <a:cs typeface="NikoshBAN" panose="02000000000000000000" pitchFamily="2" charset="0"/>
              </a:rPr>
              <a:t> </a:t>
            </a:r>
            <a:r>
              <a:rPr lang="en-US" sz="3200" b="1" dirty="0" err="1" smtClean="0">
                <a:solidFill>
                  <a:srgbClr val="002060"/>
                </a:solidFill>
                <a:latin typeface="NikoshBAN" panose="02000000000000000000" pitchFamily="2" charset="0"/>
                <a:cs typeface="NikoshBAN" panose="02000000000000000000" pitchFamily="2" charset="0"/>
              </a:rPr>
              <a:t>কর</a:t>
            </a:r>
            <a:r>
              <a:rPr lang="en-US" sz="3200" b="1" dirty="0" smtClean="0">
                <a:solidFill>
                  <a:srgbClr val="002060"/>
                </a:solidFill>
                <a:latin typeface="NikoshBAN" panose="02000000000000000000" pitchFamily="2" charset="0"/>
                <a:cs typeface="NikoshBAN" panose="02000000000000000000" pitchFamily="2" charset="0"/>
              </a:rPr>
              <a:t>।</a:t>
            </a:r>
            <a:endParaRPr lang="en-US" sz="3200" b="1" dirty="0">
              <a:solidFill>
                <a:srgbClr val="002060"/>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stretch>
            <a:fillRect/>
          </a:stretch>
        </p:blipFill>
        <p:spPr>
          <a:xfrm>
            <a:off x="4890655" y="2202872"/>
            <a:ext cx="7301345" cy="4197929"/>
          </a:xfrm>
          <a:prstGeom prst="rect">
            <a:avLst/>
          </a:prstGeom>
        </p:spPr>
      </p:pic>
    </p:spTree>
    <p:extLst>
      <p:ext uri="{BB962C8B-B14F-4D97-AF65-F5344CB8AC3E}">
        <p14:creationId xmlns:p14="http://schemas.microsoft.com/office/powerpoint/2010/main" val="16963816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223542"/>
          </a:xfrm>
        </p:spPr>
        <p:txBody>
          <a:bodyPr/>
          <a:lstStyle/>
          <a:p>
            <a:r>
              <a:rPr lang="en-US" b="1" dirty="0" smtClean="0">
                <a:solidFill>
                  <a:srgbClr val="00B050"/>
                </a:solidFill>
                <a:latin typeface="NikoshBAN" panose="02000000000000000000" pitchFamily="2" charset="0"/>
                <a:cs typeface="NikoshBAN" panose="02000000000000000000" pitchFamily="2" charset="0"/>
              </a:rPr>
              <a:t>             </a:t>
            </a:r>
            <a:r>
              <a:rPr lang="en-US" b="1" dirty="0" err="1" smtClean="0">
                <a:solidFill>
                  <a:srgbClr val="00B050"/>
                </a:solidFill>
                <a:latin typeface="NikoshBAN" panose="02000000000000000000" pitchFamily="2" charset="0"/>
                <a:cs typeface="NikoshBAN" panose="02000000000000000000" pitchFamily="2" charset="0"/>
              </a:rPr>
              <a:t>বাড়ির</a:t>
            </a:r>
            <a:r>
              <a:rPr lang="en-US" b="1" dirty="0" smtClean="0">
                <a:solidFill>
                  <a:srgbClr val="00B050"/>
                </a:solidFill>
                <a:latin typeface="NikoshBAN" panose="02000000000000000000" pitchFamily="2" charset="0"/>
                <a:cs typeface="NikoshBAN" panose="02000000000000000000" pitchFamily="2" charset="0"/>
              </a:rPr>
              <a:t> </a:t>
            </a:r>
            <a:r>
              <a:rPr lang="en-US" b="1" dirty="0" err="1" smtClean="0">
                <a:solidFill>
                  <a:srgbClr val="00B050"/>
                </a:solidFill>
                <a:latin typeface="NikoshBAN" panose="02000000000000000000" pitchFamily="2" charset="0"/>
                <a:cs typeface="NikoshBAN" panose="02000000000000000000" pitchFamily="2" charset="0"/>
              </a:rPr>
              <a:t>কাজ</a:t>
            </a:r>
            <a:r>
              <a:rPr lang="en-US" b="1" dirty="0" smtClean="0">
                <a:solidFill>
                  <a:srgbClr val="00B050"/>
                </a:solidFill>
                <a:latin typeface="NikoshBAN" panose="02000000000000000000" pitchFamily="2" charset="0"/>
                <a:cs typeface="NikoshBAN" panose="02000000000000000000" pitchFamily="2" charset="0"/>
              </a:rPr>
              <a:t> </a:t>
            </a:r>
            <a:endParaRPr lang="en-US" b="1" dirty="0">
              <a:solidFill>
                <a:srgbClr val="00B050"/>
              </a:solidFill>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p:txBody>
          <a:bodyPr>
            <a:normAutofit/>
          </a:bodyPr>
          <a:lstStyle/>
          <a:p>
            <a:r>
              <a:rPr lang="en-US" sz="3200" b="1" dirty="0" err="1" smtClean="0">
                <a:solidFill>
                  <a:srgbClr val="7030A0"/>
                </a:solidFill>
                <a:latin typeface="NikoshBAN" panose="02000000000000000000" pitchFamily="2" charset="0"/>
                <a:cs typeface="NikoshBAN" panose="02000000000000000000" pitchFamily="2" charset="0"/>
              </a:rPr>
              <a:t>কী-বোর্ড</a:t>
            </a:r>
            <a:r>
              <a:rPr lang="en-US" sz="3200" b="1" dirty="0" smtClean="0">
                <a:solidFill>
                  <a:srgbClr val="7030A0"/>
                </a:solidFill>
                <a:latin typeface="NikoshBAN" panose="02000000000000000000" pitchFamily="2" charset="0"/>
                <a:cs typeface="NikoshBAN" panose="02000000000000000000" pitchFamily="2" charset="0"/>
              </a:rPr>
              <a:t> </a:t>
            </a:r>
            <a:r>
              <a:rPr lang="en-US" sz="3200" b="1" dirty="0" err="1" smtClean="0">
                <a:solidFill>
                  <a:srgbClr val="7030A0"/>
                </a:solidFill>
                <a:latin typeface="NikoshBAN" panose="02000000000000000000" pitchFamily="2" charset="0"/>
                <a:cs typeface="NikoshBAN" panose="02000000000000000000" pitchFamily="2" charset="0"/>
              </a:rPr>
              <a:t>থেকে</a:t>
            </a:r>
            <a:r>
              <a:rPr lang="en-US" sz="3200" b="1" dirty="0" smtClean="0">
                <a:solidFill>
                  <a:srgbClr val="7030A0"/>
                </a:solidFill>
                <a:latin typeface="NikoshBAN" panose="02000000000000000000" pitchFamily="2" charset="0"/>
                <a:cs typeface="NikoshBAN" panose="02000000000000000000" pitchFamily="2" charset="0"/>
              </a:rPr>
              <a:t> </a:t>
            </a:r>
            <a:r>
              <a:rPr lang="en-US" sz="3200" b="1" dirty="0" err="1" smtClean="0">
                <a:solidFill>
                  <a:srgbClr val="7030A0"/>
                </a:solidFill>
                <a:latin typeface="NikoshBAN" panose="02000000000000000000" pitchFamily="2" charset="0"/>
                <a:cs typeface="NikoshBAN" panose="02000000000000000000" pitchFamily="2" charset="0"/>
              </a:rPr>
              <a:t>কম্পিউটারে</a:t>
            </a:r>
            <a:r>
              <a:rPr lang="en-US" sz="3200" b="1" dirty="0" smtClean="0">
                <a:solidFill>
                  <a:srgbClr val="7030A0"/>
                </a:solidFill>
                <a:latin typeface="NikoshBAN" panose="02000000000000000000" pitchFamily="2" charset="0"/>
                <a:cs typeface="NikoshBAN" panose="02000000000000000000" pitchFamily="2" charset="0"/>
              </a:rPr>
              <a:t> </a:t>
            </a:r>
            <a:r>
              <a:rPr lang="en-US" sz="3200" b="1" dirty="0" err="1" smtClean="0">
                <a:solidFill>
                  <a:srgbClr val="7030A0"/>
                </a:solidFill>
                <a:latin typeface="NikoshBAN" panose="02000000000000000000" pitchFamily="2" charset="0"/>
                <a:cs typeface="NikoshBAN" panose="02000000000000000000" pitchFamily="2" charset="0"/>
              </a:rPr>
              <a:t>ডাটা</a:t>
            </a:r>
            <a:r>
              <a:rPr lang="en-US" sz="3200" b="1" dirty="0" smtClean="0">
                <a:solidFill>
                  <a:srgbClr val="7030A0"/>
                </a:solidFill>
                <a:latin typeface="NikoshBAN" panose="02000000000000000000" pitchFamily="2" charset="0"/>
                <a:cs typeface="NikoshBAN" panose="02000000000000000000" pitchFamily="2" charset="0"/>
              </a:rPr>
              <a:t> </a:t>
            </a:r>
            <a:r>
              <a:rPr lang="en-US" sz="3200" b="1" dirty="0" err="1" smtClean="0">
                <a:solidFill>
                  <a:srgbClr val="7030A0"/>
                </a:solidFill>
                <a:latin typeface="NikoshBAN" panose="02000000000000000000" pitchFamily="2" charset="0"/>
                <a:cs typeface="NikoshBAN" panose="02000000000000000000" pitchFamily="2" charset="0"/>
              </a:rPr>
              <a:t>স্থানান্তরের</a:t>
            </a:r>
            <a:r>
              <a:rPr lang="en-US" sz="3200" b="1" dirty="0" smtClean="0">
                <a:solidFill>
                  <a:srgbClr val="7030A0"/>
                </a:solidFill>
                <a:latin typeface="NikoshBAN" panose="02000000000000000000" pitchFamily="2" charset="0"/>
                <a:cs typeface="NikoshBAN" panose="02000000000000000000" pitchFamily="2" charset="0"/>
              </a:rPr>
              <a:t> </a:t>
            </a:r>
            <a:r>
              <a:rPr lang="en-US" sz="3200" b="1" dirty="0" err="1" smtClean="0">
                <a:solidFill>
                  <a:srgbClr val="7030A0"/>
                </a:solidFill>
                <a:latin typeface="NikoshBAN" panose="02000000000000000000" pitchFamily="2" charset="0"/>
                <a:cs typeface="NikoshBAN" panose="02000000000000000000" pitchFamily="2" charset="0"/>
              </a:rPr>
              <a:t>ব্যাণ্ডউইডথ</a:t>
            </a:r>
            <a:r>
              <a:rPr lang="en-US" sz="3200" b="1" dirty="0" smtClean="0">
                <a:solidFill>
                  <a:srgbClr val="7030A0"/>
                </a:solidFill>
                <a:latin typeface="NikoshBAN" panose="02000000000000000000" pitchFamily="2" charset="0"/>
                <a:cs typeface="NikoshBAN" panose="02000000000000000000" pitchFamily="2" charset="0"/>
              </a:rPr>
              <a:t> </a:t>
            </a:r>
            <a:r>
              <a:rPr lang="en-US" sz="3200" b="1" dirty="0" err="1" smtClean="0">
                <a:solidFill>
                  <a:srgbClr val="7030A0"/>
                </a:solidFill>
                <a:latin typeface="NikoshBAN" panose="02000000000000000000" pitchFamily="2" charset="0"/>
                <a:cs typeface="NikoshBAN" panose="02000000000000000000" pitchFamily="2" charset="0"/>
              </a:rPr>
              <a:t>বুঝিয়ে</a:t>
            </a:r>
            <a:r>
              <a:rPr lang="en-US" sz="3200" b="1" dirty="0" smtClean="0">
                <a:solidFill>
                  <a:srgbClr val="7030A0"/>
                </a:solidFill>
                <a:latin typeface="NikoshBAN" panose="02000000000000000000" pitchFamily="2" charset="0"/>
                <a:cs typeface="NikoshBAN" panose="02000000000000000000" pitchFamily="2" charset="0"/>
              </a:rPr>
              <a:t> </a:t>
            </a:r>
            <a:r>
              <a:rPr lang="en-US" sz="3200" b="1" dirty="0" err="1" smtClean="0">
                <a:solidFill>
                  <a:srgbClr val="7030A0"/>
                </a:solidFill>
                <a:latin typeface="NikoshBAN" panose="02000000000000000000" pitchFamily="2" charset="0"/>
                <a:cs typeface="NikoshBAN" panose="02000000000000000000" pitchFamily="2" charset="0"/>
              </a:rPr>
              <a:t>লেখ</a:t>
            </a:r>
            <a:r>
              <a:rPr lang="en-US" sz="3200" b="1" dirty="0" smtClean="0">
                <a:solidFill>
                  <a:srgbClr val="7030A0"/>
                </a:solidFill>
                <a:latin typeface="NikoshBAN" panose="02000000000000000000" pitchFamily="2" charset="0"/>
                <a:cs typeface="NikoshBAN" panose="02000000000000000000" pitchFamily="2" charset="0"/>
              </a:rPr>
              <a:t>।</a:t>
            </a:r>
            <a:endParaRPr lang="en-US" sz="3200" b="1" dirty="0">
              <a:solidFill>
                <a:srgbClr val="7030A0"/>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stretch>
            <a:fillRect/>
          </a:stretch>
        </p:blipFill>
        <p:spPr>
          <a:xfrm>
            <a:off x="0" y="2895600"/>
            <a:ext cx="12095017" cy="4447309"/>
          </a:xfrm>
          <a:prstGeom prst="rect">
            <a:avLst/>
          </a:prstGeom>
        </p:spPr>
      </p:pic>
    </p:spTree>
    <p:extLst>
      <p:ext uri="{BB962C8B-B14F-4D97-AF65-F5344CB8AC3E}">
        <p14:creationId xmlns:p14="http://schemas.microsoft.com/office/powerpoint/2010/main" val="25507213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solidFill>
                  <a:srgbClr val="7030A0"/>
                </a:solidFill>
                <a:latin typeface="NikoshBAN" panose="02000000000000000000" pitchFamily="2" charset="0"/>
                <a:cs typeface="NikoshBAN" panose="02000000000000000000" pitchFamily="2" charset="0"/>
              </a:rPr>
              <a:t>                  </a:t>
            </a:r>
            <a:r>
              <a:rPr lang="en-US" sz="6000" b="1" dirty="0" err="1" smtClean="0">
                <a:solidFill>
                  <a:srgbClr val="7030A0"/>
                </a:solidFill>
                <a:latin typeface="NikoshBAN" panose="02000000000000000000" pitchFamily="2" charset="0"/>
                <a:cs typeface="NikoshBAN" panose="02000000000000000000" pitchFamily="2" charset="0"/>
              </a:rPr>
              <a:t>ধন্যবাদ</a:t>
            </a:r>
            <a:r>
              <a:rPr lang="en-US" sz="6000" b="1" dirty="0" smtClean="0">
                <a:solidFill>
                  <a:srgbClr val="7030A0"/>
                </a:solidFill>
                <a:latin typeface="NikoshBAN" panose="02000000000000000000" pitchFamily="2" charset="0"/>
                <a:cs typeface="NikoshBAN" panose="02000000000000000000" pitchFamily="2" charset="0"/>
              </a:rPr>
              <a:t> </a:t>
            </a:r>
            <a:endParaRPr lang="en-US" sz="6000" b="1" dirty="0">
              <a:solidFill>
                <a:srgbClr val="7030A0"/>
              </a:solidFill>
              <a:latin typeface="NikoshBAN" panose="02000000000000000000" pitchFamily="2" charset="0"/>
              <a:cs typeface="NikoshBAN" panose="02000000000000000000" pitchFamily="2" charset="0"/>
            </a:endParaRPr>
          </a:p>
        </p:txBody>
      </p:sp>
      <p:pic>
        <p:nvPicPr>
          <p:cNvPr id="4" name="Content Placeholder 3"/>
          <p:cNvPicPr>
            <a:picLocks noGrp="1" noChangeAspect="1"/>
          </p:cNvPicPr>
          <p:nvPr>
            <p:ph idx="1"/>
          </p:nvPr>
        </p:nvPicPr>
        <p:blipFill>
          <a:blip r:embed="rId2"/>
          <a:stretch>
            <a:fillRect/>
          </a:stretch>
        </p:blipFill>
        <p:spPr>
          <a:xfrm>
            <a:off x="0" y="1737360"/>
            <a:ext cx="12025745" cy="5458162"/>
          </a:xfrm>
          <a:prstGeom prst="rect">
            <a:avLst/>
          </a:prstGeom>
        </p:spPr>
      </p:pic>
    </p:spTree>
    <p:extLst>
      <p:ext uri="{BB962C8B-B14F-4D97-AF65-F5344CB8AC3E}">
        <p14:creationId xmlns:p14="http://schemas.microsoft.com/office/powerpoint/2010/main" val="10654436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439739"/>
            <a:ext cx="12192000" cy="1187269"/>
          </a:xfrm>
          <a:solidFill>
            <a:schemeClr val="accent2">
              <a:lumMod val="20000"/>
              <a:lumOff val="80000"/>
            </a:schemeClr>
          </a:solidFill>
        </p:spPr>
        <p:txBody>
          <a:bodyPr>
            <a:normAutofit/>
          </a:bodyPr>
          <a:lstStyle/>
          <a:p>
            <a:r>
              <a:rPr lang="en-US" sz="6000" b="1" dirty="0" smtClean="0">
                <a:solidFill>
                  <a:srgbClr val="002060"/>
                </a:solidFill>
                <a:latin typeface="NikoshBAN" panose="02000000000000000000" pitchFamily="2" charset="0"/>
                <a:cs typeface="NikoshBAN" panose="02000000000000000000" pitchFamily="2" charset="0"/>
              </a:rPr>
              <a:t>                          </a:t>
            </a:r>
            <a:r>
              <a:rPr lang="en-US" sz="6000" b="1" dirty="0" err="1" smtClean="0">
                <a:solidFill>
                  <a:srgbClr val="002060"/>
                </a:solidFill>
                <a:latin typeface="NikoshBAN" panose="02000000000000000000" pitchFamily="2" charset="0"/>
                <a:cs typeface="NikoshBAN" panose="02000000000000000000" pitchFamily="2" charset="0"/>
              </a:rPr>
              <a:t>পরিচিতি</a:t>
            </a:r>
            <a:r>
              <a:rPr lang="en-US" sz="6000" b="1" dirty="0" smtClean="0">
                <a:solidFill>
                  <a:srgbClr val="002060"/>
                </a:solidFill>
                <a:latin typeface="NikoshBAN" panose="02000000000000000000" pitchFamily="2" charset="0"/>
                <a:cs typeface="NikoshBAN" panose="02000000000000000000" pitchFamily="2" charset="0"/>
              </a:rPr>
              <a:t> </a:t>
            </a:r>
            <a:endParaRPr lang="en-US" sz="6000" b="1" dirty="0">
              <a:solidFill>
                <a:srgbClr val="002060"/>
              </a:solidFill>
              <a:latin typeface="NikoshBAN" panose="02000000000000000000" pitchFamily="2" charset="0"/>
              <a:cs typeface="NikoshBAN" panose="02000000000000000000" pitchFamily="2" charset="0"/>
            </a:endParaRPr>
          </a:p>
        </p:txBody>
      </p:sp>
      <p:sp>
        <p:nvSpPr>
          <p:cNvPr id="5" name="Text Placeholder 4"/>
          <p:cNvSpPr>
            <a:spLocks noGrp="1"/>
          </p:cNvSpPr>
          <p:nvPr>
            <p:ph type="body" idx="1"/>
          </p:nvPr>
        </p:nvSpPr>
        <p:spPr/>
        <p:txBody>
          <a:bodyPr>
            <a:normAutofit/>
          </a:bodyPr>
          <a:lstStyle/>
          <a:p>
            <a:r>
              <a:rPr lang="en-US" sz="3600" b="1" dirty="0" err="1" smtClean="0">
                <a:solidFill>
                  <a:srgbClr val="002060"/>
                </a:solidFill>
                <a:latin typeface="NikoshBAN" panose="02000000000000000000" pitchFamily="2" charset="0"/>
                <a:cs typeface="NikoshBAN" panose="02000000000000000000" pitchFamily="2" charset="0"/>
              </a:rPr>
              <a:t>শিক্ষক</a:t>
            </a:r>
            <a:r>
              <a:rPr lang="en-US" sz="3600" b="1" dirty="0" smtClean="0">
                <a:solidFill>
                  <a:srgbClr val="002060"/>
                </a:solidFill>
                <a:latin typeface="NikoshBAN" panose="02000000000000000000" pitchFamily="2" charset="0"/>
                <a:cs typeface="NikoshBAN" panose="02000000000000000000" pitchFamily="2" charset="0"/>
              </a:rPr>
              <a:t> </a:t>
            </a:r>
            <a:r>
              <a:rPr lang="en-US" sz="3600" b="1" dirty="0" err="1" smtClean="0">
                <a:solidFill>
                  <a:srgbClr val="002060"/>
                </a:solidFill>
                <a:latin typeface="NikoshBAN" panose="02000000000000000000" pitchFamily="2" charset="0"/>
                <a:cs typeface="NikoshBAN" panose="02000000000000000000" pitchFamily="2" charset="0"/>
              </a:rPr>
              <a:t>পরিচিতি</a:t>
            </a:r>
            <a:endParaRPr lang="en-US" sz="3600" b="1" dirty="0">
              <a:solidFill>
                <a:srgbClr val="002060"/>
              </a:solidFill>
              <a:latin typeface="NikoshBAN" panose="02000000000000000000" pitchFamily="2" charset="0"/>
              <a:cs typeface="NikoshBAN" panose="02000000000000000000" pitchFamily="2" charset="0"/>
            </a:endParaRPr>
          </a:p>
        </p:txBody>
      </p:sp>
      <p:sp>
        <p:nvSpPr>
          <p:cNvPr id="6" name="Content Placeholder 5"/>
          <p:cNvSpPr>
            <a:spLocks noGrp="1"/>
          </p:cNvSpPr>
          <p:nvPr>
            <p:ph sz="half" idx="2"/>
          </p:nvPr>
        </p:nvSpPr>
        <p:spPr>
          <a:xfrm>
            <a:off x="0" y="2737245"/>
            <a:ext cx="6478073" cy="4352924"/>
          </a:xfrm>
          <a:blipFill>
            <a:blip r:embed="rId2"/>
            <a:tile tx="0" ty="0" sx="100000" sy="100000" flip="none" algn="tl"/>
          </a:blipFill>
        </p:spPr>
        <p:txBody>
          <a:bodyPr>
            <a:normAutofit/>
          </a:bodyPr>
          <a:lstStyle/>
          <a:p>
            <a:pPr marL="0" indent="0">
              <a:buNone/>
            </a:pPr>
            <a:r>
              <a:rPr lang="en-US" sz="4000" b="1" dirty="0" err="1" smtClean="0">
                <a:solidFill>
                  <a:srgbClr val="7030A0"/>
                </a:solidFill>
                <a:latin typeface="NikoshBAN" panose="02000000000000000000" pitchFamily="2" charset="0"/>
                <a:cs typeface="NikoshBAN" panose="02000000000000000000" pitchFamily="2" charset="0"/>
              </a:rPr>
              <a:t>মুহাম্মাদ</a:t>
            </a:r>
            <a:r>
              <a:rPr lang="en-US" sz="4000" b="1" dirty="0" smtClean="0">
                <a:solidFill>
                  <a:srgbClr val="7030A0"/>
                </a:solidFill>
                <a:latin typeface="NikoshBAN" panose="02000000000000000000" pitchFamily="2" charset="0"/>
                <a:cs typeface="NikoshBAN" panose="02000000000000000000" pitchFamily="2" charset="0"/>
              </a:rPr>
              <a:t> </a:t>
            </a:r>
            <a:r>
              <a:rPr lang="en-US" sz="4000" b="1" dirty="0" err="1" smtClean="0">
                <a:solidFill>
                  <a:srgbClr val="7030A0"/>
                </a:solidFill>
                <a:latin typeface="NikoshBAN" panose="02000000000000000000" pitchFamily="2" charset="0"/>
                <a:cs typeface="NikoshBAN" panose="02000000000000000000" pitchFamily="2" charset="0"/>
              </a:rPr>
              <a:t>লোকমান</a:t>
            </a:r>
            <a:r>
              <a:rPr lang="en-US" sz="4000" b="1" dirty="0" smtClean="0">
                <a:solidFill>
                  <a:srgbClr val="7030A0"/>
                </a:solidFill>
                <a:latin typeface="NikoshBAN" panose="02000000000000000000" pitchFamily="2" charset="0"/>
                <a:cs typeface="NikoshBAN" panose="02000000000000000000" pitchFamily="2" charset="0"/>
              </a:rPr>
              <a:t> সিকদার </a:t>
            </a:r>
          </a:p>
          <a:p>
            <a:pPr marL="0" indent="0">
              <a:buNone/>
            </a:pPr>
            <a:r>
              <a:rPr lang="en-US" sz="4000" b="1" dirty="0" err="1" smtClean="0">
                <a:solidFill>
                  <a:srgbClr val="C00000"/>
                </a:solidFill>
                <a:latin typeface="NikoshBAN" panose="02000000000000000000" pitchFamily="2" charset="0"/>
                <a:cs typeface="NikoshBAN" panose="02000000000000000000" pitchFamily="2" charset="0"/>
              </a:rPr>
              <a:t>সিনিয়র</a:t>
            </a:r>
            <a:r>
              <a:rPr lang="en-US" sz="4000" b="1" dirty="0" smtClean="0">
                <a:solidFill>
                  <a:srgbClr val="C00000"/>
                </a:solidFill>
                <a:latin typeface="NikoshBAN" panose="02000000000000000000" pitchFamily="2" charset="0"/>
                <a:cs typeface="NikoshBAN" panose="02000000000000000000" pitchFamily="2" charset="0"/>
              </a:rPr>
              <a:t> প্রভাষক,</a:t>
            </a:r>
          </a:p>
          <a:p>
            <a:pPr marL="0" indent="0">
              <a:buNone/>
            </a:pPr>
            <a:r>
              <a:rPr lang="en-US" sz="4000" b="1" dirty="0" smtClean="0">
                <a:solidFill>
                  <a:srgbClr val="7030A0"/>
                </a:solidFill>
                <a:latin typeface="NikoshBAN" panose="02000000000000000000" pitchFamily="2" charset="0"/>
                <a:cs typeface="NikoshBAN" panose="02000000000000000000" pitchFamily="2" charset="0"/>
              </a:rPr>
              <a:t>তথ্য ও </a:t>
            </a:r>
            <a:r>
              <a:rPr lang="en-US" sz="4000" b="1" dirty="0" err="1" smtClean="0">
                <a:solidFill>
                  <a:srgbClr val="7030A0"/>
                </a:solidFill>
                <a:latin typeface="NikoshBAN" panose="02000000000000000000" pitchFamily="2" charset="0"/>
                <a:cs typeface="NikoshBAN" panose="02000000000000000000" pitchFamily="2" charset="0"/>
              </a:rPr>
              <a:t>যোগাযোগ</a:t>
            </a:r>
            <a:r>
              <a:rPr lang="en-US" sz="4000" b="1" dirty="0" smtClean="0">
                <a:solidFill>
                  <a:srgbClr val="7030A0"/>
                </a:solidFill>
                <a:latin typeface="NikoshBAN" panose="02000000000000000000" pitchFamily="2" charset="0"/>
                <a:cs typeface="NikoshBAN" panose="02000000000000000000" pitchFamily="2" charset="0"/>
              </a:rPr>
              <a:t> প্রযুক্তি</a:t>
            </a:r>
          </a:p>
          <a:p>
            <a:pPr marL="0" indent="0">
              <a:buNone/>
            </a:pPr>
            <a:r>
              <a:rPr lang="en-US" sz="4000" b="1" dirty="0" err="1" smtClean="0">
                <a:solidFill>
                  <a:srgbClr val="00B050"/>
                </a:solidFill>
                <a:latin typeface="NikoshBAN" panose="02000000000000000000" pitchFamily="2" charset="0"/>
                <a:cs typeface="NikoshBAN" panose="02000000000000000000" pitchFamily="2" charset="0"/>
              </a:rPr>
              <a:t>হযরত</a:t>
            </a:r>
            <a:r>
              <a:rPr lang="en-US" sz="4000" b="1" dirty="0" smtClean="0">
                <a:solidFill>
                  <a:srgbClr val="00B050"/>
                </a:solidFill>
                <a:latin typeface="NikoshBAN" panose="02000000000000000000" pitchFamily="2" charset="0"/>
                <a:cs typeface="NikoshBAN" panose="02000000000000000000" pitchFamily="2" charset="0"/>
              </a:rPr>
              <a:t> </a:t>
            </a:r>
            <a:r>
              <a:rPr lang="en-US" sz="4000" b="1" dirty="0" err="1" smtClean="0">
                <a:solidFill>
                  <a:srgbClr val="00B050"/>
                </a:solidFill>
                <a:latin typeface="NikoshBAN" panose="02000000000000000000" pitchFamily="2" charset="0"/>
                <a:cs typeface="NikoshBAN" panose="02000000000000000000" pitchFamily="2" charset="0"/>
              </a:rPr>
              <a:t>এয়াছিন</a:t>
            </a:r>
            <a:r>
              <a:rPr lang="en-US" sz="4000" b="1" dirty="0" smtClean="0">
                <a:solidFill>
                  <a:srgbClr val="00B050"/>
                </a:solidFill>
                <a:latin typeface="NikoshBAN" panose="02000000000000000000" pitchFamily="2" charset="0"/>
                <a:cs typeface="NikoshBAN" panose="02000000000000000000" pitchFamily="2" charset="0"/>
              </a:rPr>
              <a:t> শাহ </a:t>
            </a:r>
            <a:r>
              <a:rPr lang="en-US" sz="4000" b="1" dirty="0" err="1" smtClean="0">
                <a:solidFill>
                  <a:srgbClr val="00B050"/>
                </a:solidFill>
                <a:latin typeface="NikoshBAN" panose="02000000000000000000" pitchFamily="2" charset="0"/>
                <a:cs typeface="NikoshBAN" panose="02000000000000000000" pitchFamily="2" charset="0"/>
              </a:rPr>
              <a:t>পাবলিক</a:t>
            </a:r>
            <a:r>
              <a:rPr lang="en-US" sz="4000" b="1" dirty="0" smtClean="0">
                <a:solidFill>
                  <a:srgbClr val="00B050"/>
                </a:solidFill>
                <a:latin typeface="NikoshBAN" panose="02000000000000000000" pitchFamily="2" charset="0"/>
                <a:cs typeface="NikoshBAN" panose="02000000000000000000" pitchFamily="2" charset="0"/>
              </a:rPr>
              <a:t> </a:t>
            </a:r>
            <a:r>
              <a:rPr lang="en-US" sz="4000" b="1" dirty="0" err="1" smtClean="0">
                <a:solidFill>
                  <a:srgbClr val="00B050"/>
                </a:solidFill>
                <a:latin typeface="NikoshBAN" panose="02000000000000000000" pitchFamily="2" charset="0"/>
                <a:cs typeface="NikoshBAN" panose="02000000000000000000" pitchFamily="2" charset="0"/>
              </a:rPr>
              <a:t>কলেজ</a:t>
            </a:r>
            <a:endParaRPr lang="en-US" sz="4000" b="1" dirty="0" smtClean="0">
              <a:solidFill>
                <a:srgbClr val="00B050"/>
              </a:solidFill>
              <a:latin typeface="NikoshBAN" panose="02000000000000000000" pitchFamily="2" charset="0"/>
              <a:cs typeface="NikoshBAN" panose="02000000000000000000" pitchFamily="2" charset="0"/>
            </a:endParaRPr>
          </a:p>
          <a:p>
            <a:pPr marL="0" indent="0">
              <a:buNone/>
            </a:pPr>
            <a:r>
              <a:rPr lang="en-US" sz="4000" b="1" dirty="0" err="1" smtClean="0">
                <a:solidFill>
                  <a:schemeClr val="tx1"/>
                </a:solidFill>
                <a:latin typeface="NikoshBAN" panose="02000000000000000000" pitchFamily="2" charset="0"/>
                <a:cs typeface="NikoshBAN" panose="02000000000000000000" pitchFamily="2" charset="0"/>
              </a:rPr>
              <a:t>রাউজান,চট্টগ্রাম</a:t>
            </a:r>
            <a:r>
              <a:rPr lang="en-US" sz="4000" b="1" dirty="0" smtClean="0">
                <a:solidFill>
                  <a:schemeClr val="tx1"/>
                </a:solidFill>
                <a:latin typeface="NikoshBAN" panose="02000000000000000000" pitchFamily="2" charset="0"/>
                <a:cs typeface="NikoshBAN" panose="02000000000000000000" pitchFamily="2" charset="0"/>
              </a:rPr>
              <a:t>।   </a:t>
            </a:r>
            <a:endParaRPr lang="en-US" sz="4000" b="1" dirty="0">
              <a:solidFill>
                <a:schemeClr val="tx1"/>
              </a:solidFill>
              <a:latin typeface="NikoshBAN" panose="02000000000000000000" pitchFamily="2" charset="0"/>
              <a:cs typeface="NikoshBAN" panose="02000000000000000000" pitchFamily="2" charset="0"/>
            </a:endParaRPr>
          </a:p>
        </p:txBody>
      </p:sp>
      <p:sp>
        <p:nvSpPr>
          <p:cNvPr id="7" name="Text Placeholder 6"/>
          <p:cNvSpPr>
            <a:spLocks noGrp="1"/>
          </p:cNvSpPr>
          <p:nvPr>
            <p:ph type="body" sz="quarter" idx="3"/>
          </p:nvPr>
        </p:nvSpPr>
        <p:spPr>
          <a:xfrm>
            <a:off x="6632619" y="1893194"/>
            <a:ext cx="2641381" cy="844051"/>
          </a:xfrm>
        </p:spPr>
        <p:txBody>
          <a:bodyPr>
            <a:normAutofit fontScale="85000" lnSpcReduction="20000"/>
          </a:bodyPr>
          <a:lstStyle/>
          <a:p>
            <a:endParaRPr lang="en-US" dirty="0" smtClean="0"/>
          </a:p>
          <a:p>
            <a:r>
              <a:rPr lang="en-US" sz="4000" b="1" dirty="0" smtClean="0">
                <a:solidFill>
                  <a:srgbClr val="7030A0"/>
                </a:solidFill>
                <a:latin typeface="NikoshBAN" panose="02000000000000000000" pitchFamily="2" charset="0"/>
                <a:cs typeface="NikoshBAN" panose="02000000000000000000" pitchFamily="2" charset="0"/>
              </a:rPr>
              <a:t>পাঠ </a:t>
            </a:r>
            <a:r>
              <a:rPr lang="en-US" sz="4000" b="1" dirty="0" err="1" smtClean="0">
                <a:solidFill>
                  <a:srgbClr val="7030A0"/>
                </a:solidFill>
                <a:latin typeface="NikoshBAN" panose="02000000000000000000" pitchFamily="2" charset="0"/>
                <a:cs typeface="NikoshBAN" panose="02000000000000000000" pitchFamily="2" charset="0"/>
              </a:rPr>
              <a:t>পরিচিতি</a:t>
            </a:r>
            <a:endParaRPr lang="en-US" sz="4000" b="1" dirty="0" smtClean="0">
              <a:solidFill>
                <a:srgbClr val="7030A0"/>
              </a:solidFill>
              <a:latin typeface="NikoshBAN" panose="02000000000000000000" pitchFamily="2" charset="0"/>
              <a:cs typeface="NikoshBAN" panose="02000000000000000000" pitchFamily="2" charset="0"/>
            </a:endParaRPr>
          </a:p>
          <a:p>
            <a:endParaRPr lang="en-US" dirty="0"/>
          </a:p>
        </p:txBody>
      </p:sp>
      <p:sp>
        <p:nvSpPr>
          <p:cNvPr id="8" name="Content Placeholder 7"/>
          <p:cNvSpPr>
            <a:spLocks noGrp="1"/>
          </p:cNvSpPr>
          <p:nvPr>
            <p:ph sz="quarter" idx="4"/>
          </p:nvPr>
        </p:nvSpPr>
        <p:spPr>
          <a:xfrm>
            <a:off x="6722772" y="2505074"/>
            <a:ext cx="5469228" cy="4352925"/>
          </a:xfrm>
          <a:blipFill>
            <a:blip r:embed="rId3"/>
            <a:tile tx="0" ty="0" sx="100000" sy="100000" flip="none" algn="tl"/>
          </a:blipFill>
        </p:spPr>
        <p:txBody>
          <a:bodyPr>
            <a:normAutofit/>
          </a:bodyPr>
          <a:lstStyle/>
          <a:p>
            <a:pPr marL="0" indent="0">
              <a:buNone/>
            </a:pPr>
            <a:r>
              <a:rPr lang="en-US" sz="3600" b="1" dirty="0" err="1" smtClean="0">
                <a:solidFill>
                  <a:schemeClr val="tx1">
                    <a:lumMod val="95000"/>
                    <a:lumOff val="5000"/>
                  </a:schemeClr>
                </a:solidFill>
                <a:latin typeface="NikoshBAN" panose="02000000000000000000" pitchFamily="2" charset="0"/>
                <a:cs typeface="NikoshBAN" panose="02000000000000000000" pitchFamily="2" charset="0"/>
              </a:rPr>
              <a:t>শ্রেণিঃ-একাদশ</a:t>
            </a:r>
            <a:endParaRPr lang="en-US" sz="3600" b="1" dirty="0" smtClean="0">
              <a:solidFill>
                <a:schemeClr val="tx1">
                  <a:lumMod val="95000"/>
                  <a:lumOff val="5000"/>
                </a:schemeClr>
              </a:solidFill>
              <a:latin typeface="NikoshBAN" panose="02000000000000000000" pitchFamily="2" charset="0"/>
              <a:cs typeface="NikoshBAN" panose="02000000000000000000" pitchFamily="2" charset="0"/>
            </a:endParaRPr>
          </a:p>
          <a:p>
            <a:pPr marL="0" indent="0">
              <a:buNone/>
            </a:pPr>
            <a:r>
              <a:rPr lang="en-US" sz="3600" b="1" dirty="0" err="1" smtClean="0">
                <a:solidFill>
                  <a:srgbClr val="7030A0"/>
                </a:solidFill>
                <a:latin typeface="NikoshBAN" panose="02000000000000000000" pitchFamily="2" charset="0"/>
                <a:cs typeface="NikoshBAN" panose="02000000000000000000" pitchFamily="2" charset="0"/>
              </a:rPr>
              <a:t>বিষয়ঃ-আইসিটি</a:t>
            </a:r>
            <a:r>
              <a:rPr lang="en-US" sz="3600" b="1" dirty="0" smtClean="0">
                <a:solidFill>
                  <a:srgbClr val="7030A0"/>
                </a:solidFill>
                <a:latin typeface="NikoshBAN" panose="02000000000000000000" pitchFamily="2" charset="0"/>
                <a:cs typeface="NikoshBAN" panose="02000000000000000000" pitchFamily="2" charset="0"/>
              </a:rPr>
              <a:t>  </a:t>
            </a:r>
          </a:p>
          <a:p>
            <a:pPr marL="0" indent="0">
              <a:buNone/>
            </a:pPr>
            <a:r>
              <a:rPr lang="en-US" sz="3600" b="1" dirty="0" smtClean="0">
                <a:solidFill>
                  <a:schemeClr val="tx1"/>
                </a:solidFill>
                <a:latin typeface="NikoshBAN" panose="02000000000000000000" pitchFamily="2" charset="0"/>
                <a:cs typeface="NikoshBAN" panose="02000000000000000000" pitchFamily="2" charset="0"/>
              </a:rPr>
              <a:t>অধ্যায়ঃ-২য়  </a:t>
            </a:r>
          </a:p>
          <a:p>
            <a:pPr marL="0" indent="0">
              <a:buNone/>
            </a:pPr>
            <a:r>
              <a:rPr lang="en-US" sz="3600" b="1" dirty="0" smtClean="0">
                <a:solidFill>
                  <a:srgbClr val="002060"/>
                </a:solidFill>
                <a:latin typeface="NikoshBAN" panose="02000000000000000000" pitchFamily="2" charset="0"/>
                <a:cs typeface="NikoshBAN" panose="02000000000000000000" pitchFamily="2" charset="0"/>
              </a:rPr>
              <a:t>সময়ঃ-৪৫মিঃ </a:t>
            </a:r>
          </a:p>
          <a:p>
            <a:pPr marL="0" indent="0">
              <a:buNone/>
            </a:pPr>
            <a:r>
              <a:rPr lang="en-US" sz="3600" b="1" smtClean="0">
                <a:solidFill>
                  <a:srgbClr val="00B050"/>
                </a:solidFill>
                <a:latin typeface="NikoshBAN" panose="02000000000000000000" pitchFamily="2" charset="0"/>
                <a:cs typeface="NikoshBAN" panose="02000000000000000000" pitchFamily="2" charset="0"/>
              </a:rPr>
              <a:t>তারিখঃ27/12/২০২2ইং </a:t>
            </a:r>
            <a:endParaRPr lang="en-US" sz="3600" b="1" dirty="0">
              <a:solidFill>
                <a:srgbClr val="00B050"/>
              </a:solidFill>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3434" y="2737245"/>
            <a:ext cx="1516934" cy="1510793"/>
          </a:xfrm>
          <a:prstGeom prst="rect">
            <a:avLst/>
          </a:prstGeom>
        </p:spPr>
      </p:pic>
      <p:pic>
        <p:nvPicPr>
          <p:cNvPr id="10" name="Picture 9"/>
          <p:cNvPicPr>
            <a:picLocks noChangeAspect="1"/>
          </p:cNvPicPr>
          <p:nvPr/>
        </p:nvPicPr>
        <p:blipFill>
          <a:blip r:embed="rId5"/>
          <a:stretch>
            <a:fillRect/>
          </a:stretch>
        </p:blipFill>
        <p:spPr>
          <a:xfrm flipV="1">
            <a:off x="2983299" y="7361236"/>
            <a:ext cx="3494774" cy="1149998"/>
          </a:xfrm>
          <a:prstGeom prst="rect">
            <a:avLst/>
          </a:prstGeom>
        </p:spPr>
      </p:pic>
    </p:spTree>
    <p:extLst>
      <p:ext uri="{BB962C8B-B14F-4D97-AF65-F5344CB8AC3E}">
        <p14:creationId xmlns:p14="http://schemas.microsoft.com/office/powerpoint/2010/main" val="390164734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down)">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down)">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down)">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ipe(down)">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wipe(down)">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8">
                                            <p:bg/>
                                          </p:spTgt>
                                        </p:tgtEl>
                                        <p:attrNameLst>
                                          <p:attrName>style.visibility</p:attrName>
                                        </p:attrNameLst>
                                      </p:cBhvr>
                                      <p:to>
                                        <p:strVal val="visible"/>
                                      </p:to>
                                    </p:set>
                                    <p:animEffect transition="in" filter="fade">
                                      <p:cBhvr>
                                        <p:cTn id="37" dur="1000"/>
                                        <p:tgtEl>
                                          <p:spTgt spid="8">
                                            <p:bg/>
                                          </p:spTgt>
                                        </p:tgtEl>
                                      </p:cBhvr>
                                    </p:animEffect>
                                    <p:anim calcmode="lin" valueType="num">
                                      <p:cBhvr>
                                        <p:cTn id="38" dur="1000" fill="hold"/>
                                        <p:tgtEl>
                                          <p:spTgt spid="8">
                                            <p:bg/>
                                          </p:spTgt>
                                        </p:tgtEl>
                                        <p:attrNameLst>
                                          <p:attrName>ppt_x</p:attrName>
                                        </p:attrNameLst>
                                      </p:cBhvr>
                                      <p:tavLst>
                                        <p:tav tm="0">
                                          <p:val>
                                            <p:strVal val="#ppt_x"/>
                                          </p:val>
                                        </p:tav>
                                        <p:tav tm="100000">
                                          <p:val>
                                            <p:strVal val="#ppt_x"/>
                                          </p:val>
                                        </p:tav>
                                      </p:tavLst>
                                    </p:anim>
                                    <p:anim calcmode="lin" valueType="num">
                                      <p:cBhvr>
                                        <p:cTn id="39" dur="1000" fill="hold"/>
                                        <p:tgtEl>
                                          <p:spTgt spid="8">
                                            <p:bg/>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8">
                                            <p:txEl>
                                              <p:pRg st="0" end="0"/>
                                            </p:txEl>
                                          </p:spTgt>
                                        </p:tgtEl>
                                        <p:attrNameLst>
                                          <p:attrName>style.visibility</p:attrName>
                                        </p:attrNameLst>
                                      </p:cBhvr>
                                      <p:to>
                                        <p:strVal val="visible"/>
                                      </p:to>
                                    </p:set>
                                    <p:animEffect transition="in" filter="fade">
                                      <p:cBhvr>
                                        <p:cTn id="44" dur="1000"/>
                                        <p:tgtEl>
                                          <p:spTgt spid="8">
                                            <p:txEl>
                                              <p:pRg st="0" end="0"/>
                                            </p:txEl>
                                          </p:spTgt>
                                        </p:tgtEl>
                                      </p:cBhvr>
                                    </p:animEffect>
                                    <p:anim calcmode="lin" valueType="num">
                                      <p:cBhvr>
                                        <p:cTn id="4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8">
                                            <p:txEl>
                                              <p:pRg st="1" end="1"/>
                                            </p:txEl>
                                          </p:spTgt>
                                        </p:tgtEl>
                                        <p:attrNameLst>
                                          <p:attrName>style.visibility</p:attrName>
                                        </p:attrNameLst>
                                      </p:cBhvr>
                                      <p:to>
                                        <p:strVal val="visible"/>
                                      </p:to>
                                    </p:set>
                                    <p:animEffect transition="in" filter="fade">
                                      <p:cBhvr>
                                        <p:cTn id="51" dur="1000"/>
                                        <p:tgtEl>
                                          <p:spTgt spid="8">
                                            <p:txEl>
                                              <p:pRg st="1" end="1"/>
                                            </p:txEl>
                                          </p:spTgt>
                                        </p:tgtEl>
                                      </p:cBhvr>
                                    </p:animEffect>
                                    <p:anim calcmode="lin" valueType="num">
                                      <p:cBhvr>
                                        <p:cTn id="52"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53"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8">
                                            <p:txEl>
                                              <p:pRg st="2" end="2"/>
                                            </p:txEl>
                                          </p:spTgt>
                                        </p:tgtEl>
                                        <p:attrNameLst>
                                          <p:attrName>style.visibility</p:attrName>
                                        </p:attrNameLst>
                                      </p:cBhvr>
                                      <p:to>
                                        <p:strVal val="visible"/>
                                      </p:to>
                                    </p:set>
                                    <p:animEffect transition="in" filter="fade">
                                      <p:cBhvr>
                                        <p:cTn id="58" dur="1000"/>
                                        <p:tgtEl>
                                          <p:spTgt spid="8">
                                            <p:txEl>
                                              <p:pRg st="2" end="2"/>
                                            </p:txEl>
                                          </p:spTgt>
                                        </p:tgtEl>
                                      </p:cBhvr>
                                    </p:animEffect>
                                    <p:anim calcmode="lin" valueType="num">
                                      <p:cBhvr>
                                        <p:cTn id="59"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60"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8">
                                            <p:txEl>
                                              <p:pRg st="3" end="3"/>
                                            </p:txEl>
                                          </p:spTgt>
                                        </p:tgtEl>
                                        <p:attrNameLst>
                                          <p:attrName>style.visibility</p:attrName>
                                        </p:attrNameLst>
                                      </p:cBhvr>
                                      <p:to>
                                        <p:strVal val="visible"/>
                                      </p:to>
                                    </p:set>
                                    <p:animEffect transition="in" filter="fade">
                                      <p:cBhvr>
                                        <p:cTn id="65" dur="1000"/>
                                        <p:tgtEl>
                                          <p:spTgt spid="8">
                                            <p:txEl>
                                              <p:pRg st="3" end="3"/>
                                            </p:txEl>
                                          </p:spTgt>
                                        </p:tgtEl>
                                      </p:cBhvr>
                                    </p:animEffect>
                                    <p:anim calcmode="lin" valueType="num">
                                      <p:cBhvr>
                                        <p:cTn id="66"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67"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8">
                                            <p:txEl>
                                              <p:pRg st="4" end="4"/>
                                            </p:txEl>
                                          </p:spTgt>
                                        </p:tgtEl>
                                        <p:attrNameLst>
                                          <p:attrName>style.visibility</p:attrName>
                                        </p:attrNameLst>
                                      </p:cBhvr>
                                      <p:to>
                                        <p:strVal val="visible"/>
                                      </p:to>
                                    </p:set>
                                    <p:animEffect transition="in" filter="fade">
                                      <p:cBhvr>
                                        <p:cTn id="72" dur="1000"/>
                                        <p:tgtEl>
                                          <p:spTgt spid="8">
                                            <p:txEl>
                                              <p:pRg st="4" end="4"/>
                                            </p:txEl>
                                          </p:spTgt>
                                        </p:tgtEl>
                                      </p:cBhvr>
                                    </p:animEffect>
                                    <p:anim calcmode="lin" valueType="num">
                                      <p:cBhvr>
                                        <p:cTn id="73"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74"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8"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002060"/>
                </a:solidFill>
                <a:latin typeface="NikoshBAN" panose="02000000000000000000" pitchFamily="2" charset="0"/>
                <a:cs typeface="NikoshBAN" panose="02000000000000000000" pitchFamily="2" charset="0"/>
              </a:rPr>
              <a:t>    </a:t>
            </a:r>
            <a:r>
              <a:rPr lang="en-US" sz="4800" b="1" dirty="0" err="1" smtClean="0">
                <a:solidFill>
                  <a:srgbClr val="002060"/>
                </a:solidFill>
                <a:latin typeface="NikoshBAN" panose="02000000000000000000" pitchFamily="2" charset="0"/>
                <a:cs typeface="NikoshBAN" panose="02000000000000000000" pitchFamily="2" charset="0"/>
              </a:rPr>
              <a:t>প্রেষনা</a:t>
            </a:r>
            <a:r>
              <a:rPr lang="en-US" sz="4800" b="1" dirty="0" smtClean="0">
                <a:solidFill>
                  <a:srgbClr val="002060"/>
                </a:solidFill>
                <a:latin typeface="NikoshBAN" panose="02000000000000000000" pitchFamily="2" charset="0"/>
                <a:cs typeface="NikoshBAN" panose="02000000000000000000" pitchFamily="2" charset="0"/>
              </a:rPr>
              <a:t> </a:t>
            </a:r>
            <a:r>
              <a:rPr lang="en-US" sz="4800" b="1" dirty="0" err="1" smtClean="0">
                <a:solidFill>
                  <a:srgbClr val="002060"/>
                </a:solidFill>
                <a:latin typeface="NikoshBAN" panose="02000000000000000000" pitchFamily="2" charset="0"/>
                <a:cs typeface="NikoshBAN" panose="02000000000000000000" pitchFamily="2" charset="0"/>
              </a:rPr>
              <a:t>দান</a:t>
            </a:r>
            <a:r>
              <a:rPr lang="en-US" sz="4800" b="1" dirty="0" smtClean="0">
                <a:solidFill>
                  <a:srgbClr val="002060"/>
                </a:solidFill>
                <a:latin typeface="NikoshBAN" panose="02000000000000000000" pitchFamily="2" charset="0"/>
                <a:cs typeface="NikoshBAN" panose="02000000000000000000" pitchFamily="2" charset="0"/>
              </a:rPr>
              <a:t> </a:t>
            </a:r>
            <a:endParaRPr lang="en-US" sz="4800" b="1" dirty="0">
              <a:solidFill>
                <a:srgbClr val="002060"/>
              </a:solidFill>
              <a:latin typeface="NikoshBAN" panose="02000000000000000000" pitchFamily="2" charset="0"/>
              <a:cs typeface="NikoshBAN" panose="02000000000000000000" pitchFamily="2" charset="0"/>
            </a:endParaRPr>
          </a:p>
        </p:txBody>
      </p:sp>
      <p:pic>
        <p:nvPicPr>
          <p:cNvPr id="4" name="Content Placeholder 3"/>
          <p:cNvPicPr>
            <a:picLocks noGrp="1" noChangeAspect="1"/>
          </p:cNvPicPr>
          <p:nvPr>
            <p:ph idx="1"/>
          </p:nvPr>
        </p:nvPicPr>
        <p:blipFill>
          <a:blip r:embed="rId2"/>
          <a:stretch>
            <a:fillRect/>
          </a:stretch>
        </p:blipFill>
        <p:spPr>
          <a:xfrm>
            <a:off x="401783" y="2005733"/>
            <a:ext cx="10543308" cy="4575175"/>
          </a:xfrm>
          <a:prstGeom prst="rect">
            <a:avLst/>
          </a:prstGeom>
        </p:spPr>
      </p:pic>
    </p:spTree>
    <p:extLst>
      <p:ext uri="{BB962C8B-B14F-4D97-AF65-F5344CB8AC3E}">
        <p14:creationId xmlns:p14="http://schemas.microsoft.com/office/powerpoint/2010/main" val="4356470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rgbClr val="C00000"/>
                </a:solidFill>
                <a:latin typeface="NikoshBAN" panose="02000000000000000000" pitchFamily="2" charset="0"/>
                <a:cs typeface="NikoshBAN" panose="02000000000000000000" pitchFamily="2" charset="0"/>
              </a:rPr>
              <a:t> </a:t>
            </a:r>
            <a:r>
              <a:rPr lang="en-US" dirty="0" smtClean="0">
                <a:solidFill>
                  <a:srgbClr val="C00000"/>
                </a:solidFill>
                <a:latin typeface="NikoshBAN" panose="02000000000000000000" pitchFamily="2" charset="0"/>
                <a:cs typeface="NikoshBAN" panose="02000000000000000000" pitchFamily="2" charset="0"/>
              </a:rPr>
              <a:t> </a:t>
            </a:r>
            <a:r>
              <a:rPr lang="en-US" sz="4800" dirty="0" err="1" smtClean="0">
                <a:solidFill>
                  <a:srgbClr val="C00000"/>
                </a:solidFill>
                <a:latin typeface="NikoshBAN" panose="02000000000000000000" pitchFamily="2" charset="0"/>
                <a:cs typeface="NikoshBAN" panose="02000000000000000000" pitchFamily="2" charset="0"/>
              </a:rPr>
              <a:t>পাঠ</a:t>
            </a:r>
            <a:r>
              <a:rPr lang="en-US" sz="4800" dirty="0" smtClean="0">
                <a:solidFill>
                  <a:srgbClr val="C00000"/>
                </a:solidFill>
                <a:latin typeface="NikoshBAN" panose="02000000000000000000" pitchFamily="2" charset="0"/>
                <a:cs typeface="NikoshBAN" panose="02000000000000000000" pitchFamily="2" charset="0"/>
              </a:rPr>
              <a:t> </a:t>
            </a:r>
            <a:r>
              <a:rPr lang="en-US" sz="4800" dirty="0" err="1" smtClean="0">
                <a:solidFill>
                  <a:srgbClr val="C00000"/>
                </a:solidFill>
                <a:latin typeface="NikoshBAN" panose="02000000000000000000" pitchFamily="2" charset="0"/>
                <a:cs typeface="NikoshBAN" panose="02000000000000000000" pitchFamily="2" charset="0"/>
              </a:rPr>
              <a:t>ঘোষনা</a:t>
            </a:r>
            <a:r>
              <a:rPr lang="en-US" sz="4800" dirty="0" smtClean="0">
                <a:solidFill>
                  <a:srgbClr val="C00000"/>
                </a:solidFill>
                <a:latin typeface="NikoshBAN" panose="02000000000000000000" pitchFamily="2" charset="0"/>
                <a:cs typeface="NikoshBAN" panose="02000000000000000000" pitchFamily="2" charset="0"/>
              </a:rPr>
              <a:t> </a:t>
            </a:r>
            <a:endParaRPr lang="en-US" sz="4800" dirty="0">
              <a:solidFill>
                <a:srgbClr val="C00000"/>
              </a:solidFill>
              <a:latin typeface="NikoshBAN" panose="02000000000000000000" pitchFamily="2" charset="0"/>
              <a:cs typeface="NikoshBAN" panose="02000000000000000000" pitchFamily="2" charset="0"/>
            </a:endParaRPr>
          </a:p>
        </p:txBody>
      </p:sp>
      <p:sp>
        <p:nvSpPr>
          <p:cNvPr id="8" name="Content Placeholder 7"/>
          <p:cNvSpPr>
            <a:spLocks noGrp="1"/>
          </p:cNvSpPr>
          <p:nvPr>
            <p:ph idx="1"/>
          </p:nvPr>
        </p:nvSpPr>
        <p:spPr/>
        <p:txBody>
          <a:bodyPr>
            <a:normAutofit/>
          </a:bodyPr>
          <a:lstStyle/>
          <a:p>
            <a:pPr marL="0" indent="0">
              <a:buNone/>
            </a:pPr>
            <a:r>
              <a:rPr lang="en-US" sz="4400" b="1" dirty="0" err="1" smtClean="0">
                <a:solidFill>
                  <a:srgbClr val="002060"/>
                </a:solidFill>
                <a:latin typeface="NikoshBAN" panose="02000000000000000000" pitchFamily="2" charset="0"/>
                <a:cs typeface="NikoshBAN" panose="02000000000000000000" pitchFamily="2" charset="0"/>
              </a:rPr>
              <a:t>আমাদের</a:t>
            </a:r>
            <a:r>
              <a:rPr lang="en-US" sz="4400" b="1" dirty="0" smtClean="0">
                <a:solidFill>
                  <a:srgbClr val="002060"/>
                </a:solidFill>
                <a:latin typeface="NikoshBAN" panose="02000000000000000000" pitchFamily="2" charset="0"/>
                <a:cs typeface="NikoshBAN" panose="02000000000000000000" pitchFamily="2" charset="0"/>
              </a:rPr>
              <a:t> </a:t>
            </a:r>
            <a:r>
              <a:rPr lang="en-US" sz="4400" b="1" dirty="0" err="1" smtClean="0">
                <a:solidFill>
                  <a:srgbClr val="002060"/>
                </a:solidFill>
                <a:latin typeface="NikoshBAN" panose="02000000000000000000" pitchFamily="2" charset="0"/>
                <a:cs typeface="NikoshBAN" panose="02000000000000000000" pitchFamily="2" charset="0"/>
              </a:rPr>
              <a:t>আজকের</a:t>
            </a:r>
            <a:r>
              <a:rPr lang="en-US" sz="4400" b="1" dirty="0" smtClean="0">
                <a:solidFill>
                  <a:srgbClr val="002060"/>
                </a:solidFill>
                <a:latin typeface="NikoshBAN" panose="02000000000000000000" pitchFamily="2" charset="0"/>
                <a:cs typeface="NikoshBAN" panose="02000000000000000000" pitchFamily="2" charset="0"/>
              </a:rPr>
              <a:t> </a:t>
            </a:r>
            <a:r>
              <a:rPr lang="en-US" sz="4400" b="1" dirty="0" err="1" smtClean="0">
                <a:solidFill>
                  <a:srgbClr val="002060"/>
                </a:solidFill>
                <a:latin typeface="NikoshBAN" panose="02000000000000000000" pitchFamily="2" charset="0"/>
                <a:cs typeface="NikoshBAN" panose="02000000000000000000" pitchFamily="2" charset="0"/>
              </a:rPr>
              <a:t>পাঠ</a:t>
            </a:r>
            <a:r>
              <a:rPr lang="en-US" sz="4400" b="1" dirty="0" smtClean="0">
                <a:solidFill>
                  <a:srgbClr val="002060"/>
                </a:solidFill>
                <a:latin typeface="NikoshBAN" panose="02000000000000000000" pitchFamily="2" charset="0"/>
                <a:cs typeface="NikoshBAN" panose="02000000000000000000" pitchFamily="2" charset="0"/>
              </a:rPr>
              <a:t>---</a:t>
            </a:r>
            <a:endParaRPr lang="en-US" sz="4400" b="1" dirty="0">
              <a:solidFill>
                <a:srgbClr val="002060"/>
              </a:solidFill>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2"/>
          <a:stretch>
            <a:fillRect/>
          </a:stretch>
        </p:blipFill>
        <p:spPr>
          <a:xfrm>
            <a:off x="30480" y="2952172"/>
            <a:ext cx="12161520" cy="3781136"/>
          </a:xfrm>
          <a:prstGeom prst="rect">
            <a:avLst/>
          </a:prstGeom>
        </p:spPr>
      </p:pic>
    </p:spTree>
    <p:extLst>
      <p:ext uri="{BB962C8B-B14F-4D97-AF65-F5344CB8AC3E}">
        <p14:creationId xmlns:p14="http://schemas.microsoft.com/office/powerpoint/2010/main" val="5118669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6837"/>
            <a:ext cx="12192000" cy="1280890"/>
          </a:xfrm>
          <a:solidFill>
            <a:schemeClr val="accent2">
              <a:lumMod val="40000"/>
              <a:lumOff val="60000"/>
            </a:schemeClr>
          </a:solidFill>
        </p:spPr>
        <p:txBody>
          <a:bodyPr/>
          <a:lstStyle/>
          <a:p>
            <a:r>
              <a:rPr lang="en-US" b="1" dirty="0" smtClean="0">
                <a:latin typeface="NikoshBAN" panose="02000000000000000000" pitchFamily="2" charset="0"/>
                <a:cs typeface="NikoshBAN" panose="02000000000000000000" pitchFamily="2" charset="0"/>
              </a:rPr>
              <a:t>           </a:t>
            </a:r>
            <a:r>
              <a:rPr lang="en-US" sz="5400" b="1" dirty="0" err="1" smtClean="0">
                <a:solidFill>
                  <a:srgbClr val="00B050"/>
                </a:solidFill>
                <a:latin typeface="NikoshBAN" panose="02000000000000000000" pitchFamily="2" charset="0"/>
                <a:cs typeface="NikoshBAN" panose="02000000000000000000" pitchFamily="2" charset="0"/>
              </a:rPr>
              <a:t>শিখন</a:t>
            </a:r>
            <a:r>
              <a:rPr lang="en-US" sz="5400" b="1" dirty="0" smtClean="0">
                <a:solidFill>
                  <a:srgbClr val="00B050"/>
                </a:solidFill>
                <a:latin typeface="NikoshBAN" panose="02000000000000000000" pitchFamily="2" charset="0"/>
                <a:cs typeface="NikoshBAN" panose="02000000000000000000" pitchFamily="2" charset="0"/>
              </a:rPr>
              <a:t> </a:t>
            </a:r>
            <a:r>
              <a:rPr lang="en-US" sz="5400" b="1" dirty="0" err="1" smtClean="0">
                <a:solidFill>
                  <a:srgbClr val="00B050"/>
                </a:solidFill>
                <a:latin typeface="NikoshBAN" panose="02000000000000000000" pitchFamily="2" charset="0"/>
                <a:cs typeface="NikoshBAN" panose="02000000000000000000" pitchFamily="2" charset="0"/>
              </a:rPr>
              <a:t>ফল</a:t>
            </a:r>
            <a:r>
              <a:rPr lang="en-US" sz="5400" b="1" dirty="0" smtClean="0">
                <a:solidFill>
                  <a:srgbClr val="00B050"/>
                </a:solidFill>
                <a:latin typeface="NikoshBAN" panose="02000000000000000000" pitchFamily="2" charset="0"/>
                <a:cs typeface="NikoshBAN" panose="02000000000000000000" pitchFamily="2" charset="0"/>
              </a:rPr>
              <a:t> </a:t>
            </a:r>
            <a:endParaRPr lang="en-US" sz="5400" b="1" dirty="0">
              <a:solidFill>
                <a:srgbClr val="00B050"/>
              </a:solidFill>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1262130" y="2133600"/>
            <a:ext cx="10242482" cy="4724400"/>
          </a:xfrm>
        </p:spPr>
        <p:txBody>
          <a:bodyPr/>
          <a:lstStyle/>
          <a:p>
            <a:pPr marL="0" indent="0">
              <a:buNone/>
            </a:pPr>
            <a:r>
              <a:rPr lang="en-US" sz="4000" b="1" dirty="0" smtClean="0">
                <a:solidFill>
                  <a:srgbClr val="002060"/>
                </a:solidFill>
                <a:latin typeface="NikoshBAN" panose="02000000000000000000" pitchFamily="2" charset="0"/>
                <a:cs typeface="NikoshBAN" panose="02000000000000000000" pitchFamily="2" charset="0"/>
              </a:rPr>
              <a:t>পাঠ </a:t>
            </a:r>
            <a:r>
              <a:rPr lang="en-US" sz="4000" b="1" dirty="0" err="1" smtClean="0">
                <a:solidFill>
                  <a:srgbClr val="002060"/>
                </a:solidFill>
                <a:latin typeface="NikoshBAN" panose="02000000000000000000" pitchFamily="2" charset="0"/>
                <a:cs typeface="NikoshBAN" panose="02000000000000000000" pitchFamily="2" charset="0"/>
              </a:rPr>
              <a:t>শেষে</a:t>
            </a:r>
            <a:r>
              <a:rPr lang="en-US" sz="4000" b="1" dirty="0" smtClean="0">
                <a:solidFill>
                  <a:srgbClr val="002060"/>
                </a:solidFill>
                <a:latin typeface="NikoshBAN" panose="02000000000000000000" pitchFamily="2" charset="0"/>
                <a:cs typeface="NikoshBAN" panose="02000000000000000000" pitchFamily="2" charset="0"/>
              </a:rPr>
              <a:t> </a:t>
            </a:r>
            <a:r>
              <a:rPr lang="en-US" sz="4000" b="1" dirty="0" err="1" smtClean="0">
                <a:solidFill>
                  <a:srgbClr val="002060"/>
                </a:solidFill>
                <a:latin typeface="NikoshBAN" panose="02000000000000000000" pitchFamily="2" charset="0"/>
                <a:cs typeface="NikoshBAN" panose="02000000000000000000" pitchFamily="2" charset="0"/>
              </a:rPr>
              <a:t>শিক্ষার্থীরা</a:t>
            </a:r>
            <a:r>
              <a:rPr lang="en-US" sz="4000" b="1" dirty="0" smtClean="0">
                <a:solidFill>
                  <a:srgbClr val="002060"/>
                </a:solidFill>
                <a:latin typeface="NikoshBAN" panose="02000000000000000000" pitchFamily="2" charset="0"/>
                <a:cs typeface="NikoshBAN" panose="02000000000000000000" pitchFamily="2" charset="0"/>
              </a:rPr>
              <a:t> ---</a:t>
            </a:r>
          </a:p>
          <a:p>
            <a:pPr marL="0" indent="0">
              <a:buNone/>
            </a:pPr>
            <a:r>
              <a:rPr lang="en-US" sz="4000" b="1" dirty="0" smtClean="0">
                <a:solidFill>
                  <a:srgbClr val="00B050"/>
                </a:solidFill>
                <a:latin typeface="NikoshBAN" panose="02000000000000000000" pitchFamily="2" charset="0"/>
                <a:cs typeface="NikoshBAN" panose="02000000000000000000" pitchFamily="2" charset="0"/>
              </a:rPr>
              <a:t>১) Bandwidth </a:t>
            </a:r>
            <a:r>
              <a:rPr lang="en-US" sz="4000" b="1" dirty="0" err="1" smtClean="0">
                <a:solidFill>
                  <a:srgbClr val="00B050"/>
                </a:solidFill>
                <a:latin typeface="NikoshBAN" panose="02000000000000000000" pitchFamily="2" charset="0"/>
                <a:cs typeface="NikoshBAN" panose="02000000000000000000" pitchFamily="2" charset="0"/>
              </a:rPr>
              <a:t>কি-তা</a:t>
            </a:r>
            <a:r>
              <a:rPr lang="en-US" sz="4000" b="1" dirty="0" smtClean="0">
                <a:solidFill>
                  <a:srgbClr val="00B050"/>
                </a:solidFill>
                <a:latin typeface="NikoshBAN" panose="02000000000000000000" pitchFamily="2" charset="0"/>
                <a:cs typeface="NikoshBAN" panose="02000000000000000000" pitchFamily="2" charset="0"/>
              </a:rPr>
              <a:t> </a:t>
            </a:r>
            <a:r>
              <a:rPr lang="en-US" sz="4000" b="1" dirty="0" err="1" smtClean="0">
                <a:solidFill>
                  <a:srgbClr val="00B050"/>
                </a:solidFill>
                <a:latin typeface="NikoshBAN" panose="02000000000000000000" pitchFamily="2" charset="0"/>
                <a:cs typeface="NikoshBAN" panose="02000000000000000000" pitchFamily="2" charset="0"/>
              </a:rPr>
              <a:t>জানতে</a:t>
            </a:r>
            <a:r>
              <a:rPr lang="en-US" sz="4000" b="1" dirty="0" smtClean="0">
                <a:solidFill>
                  <a:srgbClr val="00B050"/>
                </a:solidFill>
                <a:latin typeface="NikoshBAN" panose="02000000000000000000" pitchFamily="2" charset="0"/>
                <a:cs typeface="NikoshBAN" panose="02000000000000000000" pitchFamily="2" charset="0"/>
              </a:rPr>
              <a:t> </a:t>
            </a:r>
            <a:r>
              <a:rPr lang="en-US" sz="4000" b="1" dirty="0" err="1" smtClean="0">
                <a:solidFill>
                  <a:srgbClr val="00B050"/>
                </a:solidFill>
                <a:latin typeface="NikoshBAN" panose="02000000000000000000" pitchFamily="2" charset="0"/>
                <a:cs typeface="NikoshBAN" panose="02000000000000000000" pitchFamily="2" charset="0"/>
              </a:rPr>
              <a:t>পারবে</a:t>
            </a:r>
            <a:r>
              <a:rPr lang="en-US" sz="4000" b="1" dirty="0" smtClean="0">
                <a:solidFill>
                  <a:srgbClr val="00B050"/>
                </a:solidFill>
                <a:latin typeface="NikoshBAN" panose="02000000000000000000" pitchFamily="2" charset="0"/>
                <a:cs typeface="NikoshBAN" panose="02000000000000000000" pitchFamily="2" charset="0"/>
              </a:rPr>
              <a:t>।</a:t>
            </a:r>
          </a:p>
          <a:p>
            <a:pPr marL="0" indent="0">
              <a:buNone/>
            </a:pPr>
            <a:r>
              <a:rPr lang="en-US" sz="4000" b="1" dirty="0" smtClean="0">
                <a:solidFill>
                  <a:srgbClr val="7030A0"/>
                </a:solidFill>
                <a:latin typeface="NikoshBAN" panose="02000000000000000000" pitchFamily="2" charset="0"/>
                <a:cs typeface="NikoshBAN" panose="02000000000000000000" pitchFamily="2" charset="0"/>
              </a:rPr>
              <a:t>২) Bandwidth </a:t>
            </a:r>
            <a:r>
              <a:rPr lang="en-US" sz="4000" b="1" dirty="0" err="1" smtClean="0">
                <a:solidFill>
                  <a:srgbClr val="7030A0"/>
                </a:solidFill>
                <a:latin typeface="NikoshBAN" panose="02000000000000000000" pitchFamily="2" charset="0"/>
                <a:cs typeface="NikoshBAN" panose="02000000000000000000" pitchFamily="2" charset="0"/>
              </a:rPr>
              <a:t>এর</a:t>
            </a:r>
            <a:r>
              <a:rPr lang="en-US" sz="4000" b="1" dirty="0" smtClean="0">
                <a:solidFill>
                  <a:srgbClr val="7030A0"/>
                </a:solidFill>
                <a:latin typeface="NikoshBAN" panose="02000000000000000000" pitchFamily="2" charset="0"/>
                <a:cs typeface="NikoshBAN" panose="02000000000000000000" pitchFamily="2" charset="0"/>
              </a:rPr>
              <a:t> </a:t>
            </a:r>
            <a:r>
              <a:rPr lang="en-US" sz="4000" b="1" dirty="0" err="1" smtClean="0">
                <a:solidFill>
                  <a:srgbClr val="7030A0"/>
                </a:solidFill>
                <a:latin typeface="NikoshBAN" panose="02000000000000000000" pitchFamily="2" charset="0"/>
                <a:cs typeface="NikoshBAN" panose="02000000000000000000" pitchFamily="2" charset="0"/>
              </a:rPr>
              <a:t>প্রকারভেদ</a:t>
            </a:r>
            <a:r>
              <a:rPr lang="en-US" sz="4000" b="1" dirty="0" smtClean="0">
                <a:solidFill>
                  <a:srgbClr val="7030A0"/>
                </a:solidFill>
                <a:latin typeface="NikoshBAN" panose="02000000000000000000" pitchFamily="2" charset="0"/>
                <a:cs typeface="NikoshBAN" panose="02000000000000000000" pitchFamily="2" charset="0"/>
              </a:rPr>
              <a:t> </a:t>
            </a:r>
            <a:r>
              <a:rPr lang="en-US" sz="4000" b="1" dirty="0" err="1" smtClean="0">
                <a:solidFill>
                  <a:srgbClr val="7030A0"/>
                </a:solidFill>
                <a:latin typeface="NikoshBAN" panose="02000000000000000000" pitchFamily="2" charset="0"/>
                <a:cs typeface="NikoshBAN" panose="02000000000000000000" pitchFamily="2" charset="0"/>
              </a:rPr>
              <a:t>ব্যাখ্যা</a:t>
            </a:r>
            <a:r>
              <a:rPr lang="en-US" sz="4000" b="1" dirty="0" smtClean="0">
                <a:solidFill>
                  <a:srgbClr val="7030A0"/>
                </a:solidFill>
                <a:latin typeface="NikoshBAN" panose="02000000000000000000" pitchFamily="2" charset="0"/>
                <a:cs typeface="NikoshBAN" panose="02000000000000000000" pitchFamily="2" charset="0"/>
              </a:rPr>
              <a:t> করতে </a:t>
            </a:r>
            <a:r>
              <a:rPr lang="en-US" sz="4000" b="1" dirty="0" err="1" smtClean="0">
                <a:solidFill>
                  <a:srgbClr val="7030A0"/>
                </a:solidFill>
                <a:latin typeface="NikoshBAN" panose="02000000000000000000" pitchFamily="2" charset="0"/>
                <a:cs typeface="NikoshBAN" panose="02000000000000000000" pitchFamily="2" charset="0"/>
              </a:rPr>
              <a:t>পারবে</a:t>
            </a:r>
            <a:r>
              <a:rPr lang="en-US" sz="4000" b="1" dirty="0" smtClean="0">
                <a:solidFill>
                  <a:srgbClr val="7030A0"/>
                </a:solidFill>
                <a:latin typeface="NikoshBAN" panose="02000000000000000000" pitchFamily="2" charset="0"/>
                <a:cs typeface="NikoshBAN" panose="02000000000000000000" pitchFamily="2" charset="0"/>
              </a:rPr>
              <a:t>। </a:t>
            </a:r>
            <a:endParaRPr lang="en-US" sz="4000" b="1" dirty="0">
              <a:solidFill>
                <a:srgbClr val="7030A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209731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latin typeface="NikoshBAN" panose="02000000000000000000" pitchFamily="2" charset="0"/>
                <a:cs typeface="NikoshBAN" panose="02000000000000000000" pitchFamily="2" charset="0"/>
              </a:rPr>
              <a:t>Bandwidth</a:t>
            </a:r>
            <a:endParaRPr lang="en-US" dirty="0">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p:txBody>
          <a:bodyPr>
            <a:normAutofit/>
          </a:bodyPr>
          <a:lstStyle/>
          <a:p>
            <a:pPr marL="0" indent="0">
              <a:buNone/>
            </a:pPr>
            <a:r>
              <a:rPr lang="bn-BD" sz="3600" b="1" dirty="0" smtClean="0">
                <a:solidFill>
                  <a:schemeClr val="tx1"/>
                </a:solidFill>
                <a:latin typeface="NikoshBAN" panose="02000000000000000000" pitchFamily="2" charset="0"/>
                <a:cs typeface="NikoshBAN" panose="02000000000000000000" pitchFamily="2" charset="0"/>
              </a:rPr>
              <a:t>একক সময়ে পরিবাহিত ডেটার পরিমাণই হচ্ছে ব্যান্ডউইথ। অর্থাৎ, একটি মাধ্যমের মধ্য দিয়ে উৎস পয়েন্ট থেকে গন্তব্যের দিকে যে পরিমাণ ডেটা একক সময়ে পরিবাহিত হতে পারে তাকে ব্যান্ডউইথ (</a:t>
            </a:r>
            <a:r>
              <a:rPr lang="en-US" sz="3600" b="1" dirty="0" smtClean="0">
                <a:solidFill>
                  <a:schemeClr val="tx1"/>
                </a:solidFill>
                <a:latin typeface="NikoshBAN" panose="02000000000000000000" pitchFamily="2" charset="0"/>
                <a:cs typeface="NikoshBAN" panose="02000000000000000000" pitchFamily="2" charset="0"/>
              </a:rPr>
              <a:t>Bandwidth) </a:t>
            </a:r>
            <a:r>
              <a:rPr lang="bn-BD" sz="3600" b="1" dirty="0" smtClean="0">
                <a:solidFill>
                  <a:schemeClr val="tx1"/>
                </a:solidFill>
                <a:latin typeface="NikoshBAN" panose="02000000000000000000" pitchFamily="2" charset="0"/>
                <a:cs typeface="NikoshBAN" panose="02000000000000000000" pitchFamily="2" charset="0"/>
              </a:rPr>
              <a:t>বলে। ব্যান্ডউইথ এর উপর নির্ভর করে ইন্টারনেটের গতি।</a:t>
            </a:r>
            <a:endParaRPr lang="en-US" sz="36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732453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NikoshBAN" panose="02000000000000000000" pitchFamily="2" charset="0"/>
                <a:cs typeface="NikoshBAN" panose="02000000000000000000" pitchFamily="2" charset="0"/>
              </a:rPr>
              <a:t> Bandwidth</a:t>
            </a:r>
            <a:endParaRPr lang="en-US" dirty="0">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p:txBody>
          <a:bodyPr/>
          <a:lstStyle/>
          <a:p>
            <a:pPr marL="0" indent="0">
              <a:buNone/>
            </a:pPr>
            <a:r>
              <a:rPr lang="en-US" dirty="0" smtClean="0"/>
              <a:t> </a:t>
            </a:r>
            <a:r>
              <a:rPr lang="bn-BD" sz="3600" b="1" dirty="0" smtClean="0">
                <a:latin typeface="NikoshBAN" panose="02000000000000000000" pitchFamily="2" charset="0"/>
                <a:cs typeface="NikoshBAN" panose="02000000000000000000" pitchFamily="2" charset="0"/>
              </a:rPr>
              <a:t>ব্যান্ডউইথ এর প্রকারভেদ (</a:t>
            </a:r>
            <a:r>
              <a:rPr lang="en-US" sz="3600" b="1" dirty="0" smtClean="0">
                <a:latin typeface="NikoshBAN" panose="02000000000000000000" pitchFamily="2" charset="0"/>
                <a:cs typeface="NikoshBAN" panose="02000000000000000000" pitchFamily="2" charset="0"/>
              </a:rPr>
              <a:t>Types of Bandwidth)</a:t>
            </a:r>
          </a:p>
          <a:p>
            <a:pPr marL="0" indent="0">
              <a:buNone/>
            </a:pPr>
            <a:r>
              <a:rPr lang="en-US" sz="3600" b="1" dirty="0" smtClean="0">
                <a:latin typeface="NikoshBAN" panose="02000000000000000000" pitchFamily="2" charset="0"/>
                <a:cs typeface="NikoshBAN" panose="02000000000000000000" pitchFamily="2" charset="0"/>
              </a:rPr>
              <a:t>        </a:t>
            </a:r>
            <a:r>
              <a:rPr lang="bn-BD" sz="3600" b="1" dirty="0" smtClean="0">
                <a:latin typeface="NikoshBAN" panose="02000000000000000000" pitchFamily="2" charset="0"/>
                <a:cs typeface="NikoshBAN" panose="02000000000000000000" pitchFamily="2" charset="0"/>
              </a:rPr>
              <a:t>ব্যান্ডউইথ তিন প্রকার। যথা:–</a:t>
            </a:r>
          </a:p>
          <a:p>
            <a:pPr marL="0" indent="0">
              <a:buNone/>
            </a:pPr>
            <a:r>
              <a:rPr lang="en-US" sz="3600" b="1" dirty="0" smtClean="0">
                <a:latin typeface="NikoshBAN" panose="02000000000000000000" pitchFamily="2" charset="0"/>
                <a:cs typeface="NikoshBAN" panose="02000000000000000000" pitchFamily="2" charset="0"/>
              </a:rPr>
              <a:t>1</a:t>
            </a:r>
            <a:r>
              <a:rPr lang="en-US" sz="3600" b="1" dirty="0" smtClean="0">
                <a:solidFill>
                  <a:srgbClr val="002060"/>
                </a:solidFill>
                <a:latin typeface="NikoshBAN" panose="02000000000000000000" pitchFamily="2" charset="0"/>
                <a:cs typeface="NikoshBAN" panose="02000000000000000000" pitchFamily="2" charset="0"/>
              </a:rPr>
              <a:t>)</a:t>
            </a:r>
            <a:r>
              <a:rPr lang="bn-BD" sz="3600" b="1" dirty="0" smtClean="0">
                <a:solidFill>
                  <a:srgbClr val="002060"/>
                </a:solidFill>
                <a:latin typeface="NikoshBAN" panose="02000000000000000000" pitchFamily="2" charset="0"/>
                <a:cs typeface="NikoshBAN" panose="02000000000000000000" pitchFamily="2" charset="0"/>
              </a:rPr>
              <a:t> ন্যারো ব্যান্ড (</a:t>
            </a:r>
            <a:r>
              <a:rPr lang="en-US" sz="3600" b="1" dirty="0" smtClean="0">
                <a:solidFill>
                  <a:srgbClr val="002060"/>
                </a:solidFill>
                <a:latin typeface="NikoshBAN" panose="02000000000000000000" pitchFamily="2" charset="0"/>
                <a:cs typeface="NikoshBAN" panose="02000000000000000000" pitchFamily="2" charset="0"/>
              </a:rPr>
              <a:t>Narrow Band);</a:t>
            </a:r>
          </a:p>
          <a:p>
            <a:pPr marL="0" indent="0">
              <a:buNone/>
            </a:pPr>
            <a:r>
              <a:rPr lang="en-US" sz="3600" b="1" dirty="0" smtClean="0">
                <a:solidFill>
                  <a:srgbClr val="002060"/>
                </a:solidFill>
                <a:latin typeface="NikoshBAN" panose="02000000000000000000" pitchFamily="2" charset="0"/>
                <a:cs typeface="NikoshBAN" panose="02000000000000000000" pitchFamily="2" charset="0"/>
              </a:rPr>
              <a:t>2) </a:t>
            </a:r>
            <a:r>
              <a:rPr lang="bn-BD" sz="3600" b="1" dirty="0" smtClean="0">
                <a:solidFill>
                  <a:srgbClr val="002060"/>
                </a:solidFill>
                <a:latin typeface="NikoshBAN" panose="02000000000000000000" pitchFamily="2" charset="0"/>
                <a:cs typeface="NikoshBAN" panose="02000000000000000000" pitchFamily="2" charset="0"/>
              </a:rPr>
              <a:t>ভয়েস ব্যান্ড (</a:t>
            </a:r>
            <a:r>
              <a:rPr lang="en-US" sz="3600" b="1" dirty="0" smtClean="0">
                <a:solidFill>
                  <a:srgbClr val="002060"/>
                </a:solidFill>
                <a:latin typeface="NikoshBAN" panose="02000000000000000000" pitchFamily="2" charset="0"/>
                <a:cs typeface="NikoshBAN" panose="02000000000000000000" pitchFamily="2" charset="0"/>
              </a:rPr>
              <a:t>Voice Band);</a:t>
            </a:r>
          </a:p>
          <a:p>
            <a:pPr marL="0" indent="0">
              <a:buNone/>
            </a:pPr>
            <a:r>
              <a:rPr lang="en-US" sz="3600" b="1" dirty="0" smtClean="0">
                <a:solidFill>
                  <a:srgbClr val="002060"/>
                </a:solidFill>
                <a:latin typeface="NikoshBAN" panose="02000000000000000000" pitchFamily="2" charset="0"/>
                <a:cs typeface="NikoshBAN" panose="02000000000000000000" pitchFamily="2" charset="0"/>
              </a:rPr>
              <a:t>3) </a:t>
            </a:r>
            <a:r>
              <a:rPr lang="bn-BD" sz="3600" b="1" dirty="0" smtClean="0">
                <a:solidFill>
                  <a:srgbClr val="002060"/>
                </a:solidFill>
                <a:latin typeface="NikoshBAN" panose="02000000000000000000" pitchFamily="2" charset="0"/>
                <a:cs typeface="NikoshBAN" panose="02000000000000000000" pitchFamily="2" charset="0"/>
              </a:rPr>
              <a:t>ব্রড ব্যান্ড (</a:t>
            </a:r>
            <a:r>
              <a:rPr lang="en-US" sz="3600" b="1" dirty="0" smtClean="0">
                <a:solidFill>
                  <a:srgbClr val="002060"/>
                </a:solidFill>
                <a:latin typeface="NikoshBAN" panose="02000000000000000000" pitchFamily="2" charset="0"/>
                <a:cs typeface="NikoshBAN" panose="02000000000000000000" pitchFamily="2" charset="0"/>
              </a:rPr>
              <a:t>Broad Band);</a:t>
            </a:r>
            <a:endParaRPr lang="en-US" sz="3600" b="1"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814806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4800" b="1" dirty="0" err="1" smtClean="0">
                <a:solidFill>
                  <a:srgbClr val="002060"/>
                </a:solidFill>
                <a:latin typeface="NikoshBAN" panose="02000000000000000000" pitchFamily="2" charset="0"/>
                <a:cs typeface="NikoshBAN" panose="02000000000000000000" pitchFamily="2" charset="0"/>
              </a:rPr>
              <a:t>একক</a:t>
            </a:r>
            <a:r>
              <a:rPr lang="en-US" sz="4800" b="1" dirty="0" smtClean="0">
                <a:solidFill>
                  <a:srgbClr val="002060"/>
                </a:solidFill>
                <a:latin typeface="NikoshBAN" panose="02000000000000000000" pitchFamily="2" charset="0"/>
                <a:cs typeface="NikoshBAN" panose="02000000000000000000" pitchFamily="2" charset="0"/>
              </a:rPr>
              <a:t> </a:t>
            </a:r>
            <a:r>
              <a:rPr lang="en-US" sz="4800" b="1" dirty="0" err="1" smtClean="0">
                <a:solidFill>
                  <a:srgbClr val="002060"/>
                </a:solidFill>
                <a:latin typeface="NikoshBAN" panose="02000000000000000000" pitchFamily="2" charset="0"/>
                <a:cs typeface="NikoshBAN" panose="02000000000000000000" pitchFamily="2" charset="0"/>
              </a:rPr>
              <a:t>কাজ</a:t>
            </a:r>
            <a:r>
              <a:rPr lang="en-US" sz="4800" b="1" dirty="0" smtClean="0">
                <a:solidFill>
                  <a:srgbClr val="002060"/>
                </a:solidFill>
                <a:latin typeface="NikoshBAN" panose="02000000000000000000" pitchFamily="2" charset="0"/>
                <a:cs typeface="NikoshBAN" panose="02000000000000000000" pitchFamily="2" charset="0"/>
              </a:rPr>
              <a:t> </a:t>
            </a:r>
            <a:endParaRPr lang="en-US" sz="4800" b="1" dirty="0">
              <a:solidFill>
                <a:srgbClr val="002060"/>
              </a:solidFill>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p:txBody>
          <a:bodyPr>
            <a:normAutofit/>
          </a:bodyPr>
          <a:lstStyle/>
          <a:p>
            <a:pPr marL="514350" indent="-514350">
              <a:buAutoNum type="arabicParenR"/>
            </a:pPr>
            <a:r>
              <a:rPr lang="en-US" sz="3600" b="1" dirty="0" smtClean="0">
                <a:solidFill>
                  <a:srgbClr val="002060"/>
                </a:solidFill>
                <a:latin typeface="NikoshBAN" panose="02000000000000000000" pitchFamily="2" charset="0"/>
                <a:cs typeface="NikoshBAN" panose="02000000000000000000" pitchFamily="2" charset="0"/>
              </a:rPr>
              <a:t>Bandwidth </a:t>
            </a:r>
            <a:r>
              <a:rPr lang="en-US" sz="3600" b="1" dirty="0" err="1" smtClean="0">
                <a:solidFill>
                  <a:srgbClr val="002060"/>
                </a:solidFill>
                <a:latin typeface="NikoshBAN" panose="02000000000000000000" pitchFamily="2" charset="0"/>
                <a:cs typeface="NikoshBAN" panose="02000000000000000000" pitchFamily="2" charset="0"/>
              </a:rPr>
              <a:t>কী</a:t>
            </a:r>
            <a:r>
              <a:rPr lang="en-US" sz="3600" b="1" dirty="0" smtClean="0">
                <a:solidFill>
                  <a:srgbClr val="002060"/>
                </a:solidFill>
                <a:latin typeface="NikoshBAN" panose="02000000000000000000" pitchFamily="2" charset="0"/>
                <a:cs typeface="NikoshBAN" panose="02000000000000000000" pitchFamily="2" charset="0"/>
              </a:rPr>
              <a:t>?</a:t>
            </a:r>
          </a:p>
          <a:p>
            <a:pPr marL="514350" indent="-514350">
              <a:buAutoNum type="arabicParenR"/>
            </a:pPr>
            <a:r>
              <a:rPr lang="en-US" sz="3600" b="1" dirty="0" smtClean="0">
                <a:solidFill>
                  <a:srgbClr val="7030A0"/>
                </a:solidFill>
                <a:latin typeface="NikoshBAN" panose="02000000000000000000" pitchFamily="2" charset="0"/>
                <a:cs typeface="NikoshBAN" panose="02000000000000000000" pitchFamily="2" charset="0"/>
              </a:rPr>
              <a:t>Bandwidth </a:t>
            </a:r>
            <a:r>
              <a:rPr lang="en-US" sz="3600" b="1" dirty="0" err="1" smtClean="0">
                <a:solidFill>
                  <a:srgbClr val="7030A0"/>
                </a:solidFill>
                <a:latin typeface="NikoshBAN" panose="02000000000000000000" pitchFamily="2" charset="0"/>
                <a:cs typeface="NikoshBAN" panose="02000000000000000000" pitchFamily="2" charset="0"/>
              </a:rPr>
              <a:t>কত</a:t>
            </a:r>
            <a:r>
              <a:rPr lang="en-US" sz="3600" b="1" dirty="0" smtClean="0">
                <a:solidFill>
                  <a:srgbClr val="7030A0"/>
                </a:solidFill>
                <a:latin typeface="NikoshBAN" panose="02000000000000000000" pitchFamily="2" charset="0"/>
                <a:cs typeface="NikoshBAN" panose="02000000000000000000" pitchFamily="2" charset="0"/>
              </a:rPr>
              <a:t> </a:t>
            </a:r>
            <a:r>
              <a:rPr lang="en-US" sz="3600" b="1" dirty="0" err="1" smtClean="0">
                <a:solidFill>
                  <a:srgbClr val="7030A0"/>
                </a:solidFill>
                <a:latin typeface="NikoshBAN" panose="02000000000000000000" pitchFamily="2" charset="0"/>
                <a:cs typeface="NikoshBAN" panose="02000000000000000000" pitchFamily="2" charset="0"/>
              </a:rPr>
              <a:t>প্রকার</a:t>
            </a:r>
            <a:r>
              <a:rPr lang="en-US" sz="3600" b="1" dirty="0" smtClean="0">
                <a:solidFill>
                  <a:srgbClr val="7030A0"/>
                </a:solidFill>
                <a:latin typeface="NikoshBAN" panose="02000000000000000000" pitchFamily="2" charset="0"/>
                <a:cs typeface="NikoshBAN" panose="02000000000000000000" pitchFamily="2" charset="0"/>
              </a:rPr>
              <a:t> ও </a:t>
            </a:r>
            <a:r>
              <a:rPr lang="en-US" sz="3600" b="1" dirty="0" err="1" smtClean="0">
                <a:solidFill>
                  <a:srgbClr val="7030A0"/>
                </a:solidFill>
                <a:latin typeface="NikoshBAN" panose="02000000000000000000" pitchFamily="2" charset="0"/>
                <a:cs typeface="NikoshBAN" panose="02000000000000000000" pitchFamily="2" charset="0"/>
              </a:rPr>
              <a:t>কি</a:t>
            </a:r>
            <a:r>
              <a:rPr lang="en-US" sz="3600" b="1" dirty="0" smtClean="0">
                <a:solidFill>
                  <a:srgbClr val="7030A0"/>
                </a:solidFill>
                <a:latin typeface="NikoshBAN" panose="02000000000000000000" pitchFamily="2" charset="0"/>
                <a:cs typeface="NikoshBAN" panose="02000000000000000000" pitchFamily="2" charset="0"/>
              </a:rPr>
              <a:t> </a:t>
            </a:r>
            <a:r>
              <a:rPr lang="en-US" sz="3600" b="1" dirty="0" err="1" smtClean="0">
                <a:solidFill>
                  <a:srgbClr val="7030A0"/>
                </a:solidFill>
                <a:latin typeface="NikoshBAN" panose="02000000000000000000" pitchFamily="2" charset="0"/>
                <a:cs typeface="NikoshBAN" panose="02000000000000000000" pitchFamily="2" charset="0"/>
              </a:rPr>
              <a:t>কি</a:t>
            </a:r>
            <a:r>
              <a:rPr lang="en-US" sz="3600" b="1" dirty="0" smtClean="0">
                <a:solidFill>
                  <a:srgbClr val="7030A0"/>
                </a:solidFill>
                <a:latin typeface="NikoshBAN" panose="02000000000000000000" pitchFamily="2" charset="0"/>
                <a:cs typeface="NikoshBAN" panose="02000000000000000000" pitchFamily="2" charset="0"/>
              </a:rPr>
              <a:t>?</a:t>
            </a:r>
            <a:endParaRPr lang="en-US" sz="3600" b="1" dirty="0">
              <a:solidFill>
                <a:srgbClr val="7030A0"/>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stretch>
            <a:fillRect/>
          </a:stretch>
        </p:blipFill>
        <p:spPr>
          <a:xfrm>
            <a:off x="1385887" y="3394364"/>
            <a:ext cx="9406804" cy="3463636"/>
          </a:xfrm>
          <a:prstGeom prst="rect">
            <a:avLst/>
          </a:prstGeom>
        </p:spPr>
      </p:pic>
    </p:spTree>
    <p:extLst>
      <p:ext uri="{BB962C8B-B14F-4D97-AF65-F5344CB8AC3E}">
        <p14:creationId xmlns:p14="http://schemas.microsoft.com/office/powerpoint/2010/main" val="28959301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NikoshBAN" panose="02000000000000000000" pitchFamily="2" charset="0"/>
                <a:cs typeface="NikoshBAN" panose="02000000000000000000" pitchFamily="2" charset="0"/>
              </a:rPr>
              <a:t> Bandwidth</a:t>
            </a:r>
            <a:endParaRPr lang="en-US" dirty="0">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868680" y="1737360"/>
            <a:ext cx="10515600" cy="5032375"/>
          </a:xfrm>
        </p:spPr>
        <p:txBody>
          <a:bodyPr>
            <a:noAutofit/>
          </a:bodyPr>
          <a:lstStyle/>
          <a:p>
            <a:pPr marL="0" indent="0">
              <a:buNone/>
            </a:pPr>
            <a:r>
              <a:rPr lang="bn-BD" sz="3200" b="1" dirty="0" smtClean="0">
                <a:solidFill>
                  <a:schemeClr val="tx1"/>
                </a:solidFill>
                <a:latin typeface="NikoshBAN" panose="02000000000000000000" pitchFamily="2" charset="0"/>
                <a:cs typeface="NikoshBAN" panose="02000000000000000000" pitchFamily="2" charset="0"/>
              </a:rPr>
              <a:t>১. ন্যারো ব্যান্ড : যে ব্যান্ডে ৪৫ </a:t>
            </a:r>
            <a:r>
              <a:rPr lang="en-US" sz="3200" b="1" dirty="0" smtClean="0">
                <a:solidFill>
                  <a:schemeClr val="tx1"/>
                </a:solidFill>
                <a:latin typeface="NikoshBAN" panose="02000000000000000000" pitchFamily="2" charset="0"/>
                <a:cs typeface="NikoshBAN" panose="02000000000000000000" pitchFamily="2" charset="0"/>
              </a:rPr>
              <a:t>Bps </a:t>
            </a:r>
            <a:r>
              <a:rPr lang="bn-BD" sz="3200" b="1" dirty="0" smtClean="0">
                <a:solidFill>
                  <a:schemeClr val="tx1"/>
                </a:solidFill>
                <a:latin typeface="NikoshBAN" panose="02000000000000000000" pitchFamily="2" charset="0"/>
                <a:cs typeface="NikoshBAN" panose="02000000000000000000" pitchFamily="2" charset="0"/>
              </a:rPr>
              <a:t>হতে ৩০০ </a:t>
            </a:r>
            <a:r>
              <a:rPr lang="en-US" sz="3200" b="1" dirty="0" smtClean="0">
                <a:solidFill>
                  <a:schemeClr val="tx1"/>
                </a:solidFill>
                <a:latin typeface="NikoshBAN" panose="02000000000000000000" pitchFamily="2" charset="0"/>
                <a:cs typeface="NikoshBAN" panose="02000000000000000000" pitchFamily="2" charset="0"/>
              </a:rPr>
              <a:t>bps </a:t>
            </a:r>
            <a:r>
              <a:rPr lang="bn-BD" sz="3200" b="1" dirty="0" smtClean="0">
                <a:solidFill>
                  <a:schemeClr val="tx1"/>
                </a:solidFill>
                <a:latin typeface="NikoshBAN" panose="02000000000000000000" pitchFamily="2" charset="0"/>
                <a:cs typeface="NikoshBAN" panose="02000000000000000000" pitchFamily="2" charset="0"/>
              </a:rPr>
              <a:t>গতিতে ডেটা ট্রান্সফার (স্থানান্তর) করা যায় তাকে ন্যারো ব্যান্ড বলে। এই ব্যান্ডটি খুবই ধীর গতি সম্পন্ন। টেলিগ্রাফিতে ন্যারো ব্যান্ড ব্যবহৃত হয়। অত্যন্ত ধীর গতি সম্পন্ন হওয়ায় বর্তমানে এই ব্যান্ডটি ব্যবহৃত হয় না বললেই চলে।</a:t>
            </a:r>
          </a:p>
          <a:p>
            <a:pPr marL="0" indent="0">
              <a:buNone/>
            </a:pPr>
            <a:r>
              <a:rPr lang="en-US" sz="3200" b="1" dirty="0" smtClean="0">
                <a:latin typeface="NikoshBAN" panose="02000000000000000000" pitchFamily="2" charset="0"/>
                <a:cs typeface="NikoshBAN" panose="02000000000000000000" pitchFamily="2" charset="0"/>
              </a:rPr>
              <a:t>  </a:t>
            </a:r>
            <a:r>
              <a:rPr lang="bn-BD" sz="3200" b="1" dirty="0" smtClean="0">
                <a:solidFill>
                  <a:srgbClr val="002060"/>
                </a:solidFill>
                <a:latin typeface="NikoshBAN" panose="02000000000000000000" pitchFamily="2" charset="0"/>
                <a:cs typeface="NikoshBAN" panose="02000000000000000000" pitchFamily="2" charset="0"/>
              </a:rPr>
              <a:t>বৈশিষ্ট্য :</a:t>
            </a:r>
          </a:p>
          <a:p>
            <a:pPr marL="0" indent="0">
              <a:buNone/>
            </a:pPr>
            <a:r>
              <a:rPr lang="en-US" sz="3200" b="1" dirty="0" smtClean="0">
                <a:solidFill>
                  <a:srgbClr val="002060"/>
                </a:solidFill>
                <a:latin typeface="NikoshBAN" panose="02000000000000000000" pitchFamily="2" charset="0"/>
                <a:cs typeface="NikoshBAN" panose="02000000000000000000" pitchFamily="2" charset="0"/>
              </a:rPr>
              <a:t>1)</a:t>
            </a:r>
            <a:r>
              <a:rPr lang="bn-BD" sz="3200" b="1" dirty="0" smtClean="0">
                <a:solidFill>
                  <a:srgbClr val="002060"/>
                </a:solidFill>
                <a:latin typeface="NikoshBAN" panose="02000000000000000000" pitchFamily="2" charset="0"/>
                <a:cs typeface="NikoshBAN" panose="02000000000000000000" pitchFamily="2" charset="0"/>
              </a:rPr>
              <a:t> এর ডেটা ট্রান্সমিশন স্পীড ৪৫ </a:t>
            </a:r>
            <a:r>
              <a:rPr lang="en-US" sz="3200" b="1" dirty="0" smtClean="0">
                <a:solidFill>
                  <a:srgbClr val="002060"/>
                </a:solidFill>
                <a:latin typeface="NikoshBAN" panose="02000000000000000000" pitchFamily="2" charset="0"/>
                <a:cs typeface="NikoshBAN" panose="02000000000000000000" pitchFamily="2" charset="0"/>
              </a:rPr>
              <a:t>bps </a:t>
            </a:r>
            <a:r>
              <a:rPr lang="bn-BD" sz="3200" b="1" dirty="0" smtClean="0">
                <a:solidFill>
                  <a:srgbClr val="002060"/>
                </a:solidFill>
                <a:latin typeface="NikoshBAN" panose="02000000000000000000" pitchFamily="2" charset="0"/>
                <a:cs typeface="NikoshBAN" panose="02000000000000000000" pitchFamily="2" charset="0"/>
              </a:rPr>
              <a:t>থেকে ৩০০ </a:t>
            </a:r>
            <a:r>
              <a:rPr lang="en-US" sz="3200" b="1" dirty="0" smtClean="0">
                <a:solidFill>
                  <a:srgbClr val="002060"/>
                </a:solidFill>
                <a:latin typeface="NikoshBAN" panose="02000000000000000000" pitchFamily="2" charset="0"/>
                <a:cs typeface="NikoshBAN" panose="02000000000000000000" pitchFamily="2" charset="0"/>
              </a:rPr>
              <a:t>bps।</a:t>
            </a:r>
          </a:p>
          <a:p>
            <a:pPr marL="0" indent="0">
              <a:buNone/>
            </a:pPr>
            <a:r>
              <a:rPr lang="en-US" sz="3200" b="1" dirty="0" smtClean="0">
                <a:solidFill>
                  <a:srgbClr val="002060"/>
                </a:solidFill>
                <a:latin typeface="NikoshBAN" panose="02000000000000000000" pitchFamily="2" charset="0"/>
                <a:cs typeface="NikoshBAN" panose="02000000000000000000" pitchFamily="2" charset="0"/>
              </a:rPr>
              <a:t>2) </a:t>
            </a:r>
            <a:r>
              <a:rPr lang="bn-BD" sz="3200" b="1" dirty="0" smtClean="0">
                <a:solidFill>
                  <a:srgbClr val="002060"/>
                </a:solidFill>
                <a:latin typeface="NikoshBAN" panose="02000000000000000000" pitchFamily="2" charset="0"/>
                <a:cs typeface="NikoshBAN" panose="02000000000000000000" pitchFamily="2" charset="0"/>
              </a:rPr>
              <a:t>একে </a:t>
            </a:r>
            <a:r>
              <a:rPr lang="en-US" sz="3200" b="1" dirty="0" smtClean="0">
                <a:solidFill>
                  <a:srgbClr val="002060"/>
                </a:solidFill>
                <a:latin typeface="NikoshBAN" panose="02000000000000000000" pitchFamily="2" charset="0"/>
                <a:cs typeface="NikoshBAN" panose="02000000000000000000" pitchFamily="2" charset="0"/>
              </a:rPr>
              <a:t>Sub-voice Band </a:t>
            </a:r>
            <a:r>
              <a:rPr lang="bn-BD" sz="3200" b="1" dirty="0" smtClean="0">
                <a:solidFill>
                  <a:srgbClr val="002060"/>
                </a:solidFill>
                <a:latin typeface="NikoshBAN" panose="02000000000000000000" pitchFamily="2" charset="0"/>
                <a:cs typeface="NikoshBAN" panose="02000000000000000000" pitchFamily="2" charset="0"/>
              </a:rPr>
              <a:t>ও বলে।</a:t>
            </a:r>
          </a:p>
          <a:p>
            <a:pPr marL="0" indent="0">
              <a:buNone/>
            </a:pPr>
            <a:r>
              <a:rPr lang="en-US" sz="3200" b="1" dirty="0" smtClean="0">
                <a:solidFill>
                  <a:srgbClr val="002060"/>
                </a:solidFill>
                <a:latin typeface="NikoshBAN" panose="02000000000000000000" pitchFamily="2" charset="0"/>
                <a:cs typeface="NikoshBAN" panose="02000000000000000000" pitchFamily="2" charset="0"/>
              </a:rPr>
              <a:t>3)</a:t>
            </a:r>
            <a:r>
              <a:rPr lang="bn-BD" sz="3200" b="1" dirty="0" smtClean="0">
                <a:solidFill>
                  <a:srgbClr val="002060"/>
                </a:solidFill>
                <a:latin typeface="NikoshBAN" panose="02000000000000000000" pitchFamily="2" charset="0"/>
                <a:cs typeface="NikoshBAN" panose="02000000000000000000" pitchFamily="2" charset="0"/>
              </a:rPr>
              <a:t> এটি ধীরগতির ব্যান্ডউইথ।</a:t>
            </a:r>
          </a:p>
          <a:p>
            <a:pPr marL="0" indent="0">
              <a:buNone/>
            </a:pPr>
            <a:r>
              <a:rPr lang="en-US" sz="3200" b="1" dirty="0" smtClean="0">
                <a:solidFill>
                  <a:srgbClr val="002060"/>
                </a:solidFill>
                <a:latin typeface="NikoshBAN" panose="02000000000000000000" pitchFamily="2" charset="0"/>
                <a:cs typeface="NikoshBAN" panose="02000000000000000000" pitchFamily="2" charset="0"/>
              </a:rPr>
              <a:t>    </a:t>
            </a:r>
            <a:r>
              <a:rPr lang="bn-BD" sz="3200" b="1" dirty="0" smtClean="0">
                <a:solidFill>
                  <a:srgbClr val="002060"/>
                </a:solidFill>
                <a:latin typeface="NikoshBAN" panose="02000000000000000000" pitchFamily="2" charset="0"/>
                <a:cs typeface="NikoshBAN" panose="02000000000000000000" pitchFamily="2" charset="0"/>
              </a:rPr>
              <a:t>ব্যবহার : টেলিগ্রাফিতে ব্যবহৃত হয়।</a:t>
            </a:r>
            <a:endParaRPr lang="en-US" sz="3200" b="1"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33433740"/>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111</TotalTime>
  <Words>477</Words>
  <Application>Microsoft Office PowerPoint</Application>
  <PresentationFormat>Widescreen</PresentationFormat>
  <Paragraphs>61</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Calibri</vt:lpstr>
      <vt:lpstr>Calibri Light</vt:lpstr>
      <vt:lpstr>NikoshBAN</vt:lpstr>
      <vt:lpstr>Retrospect</vt:lpstr>
      <vt:lpstr>    সবাইকে শুভেচ্ছা </vt:lpstr>
      <vt:lpstr>                          পরিচিতি </vt:lpstr>
      <vt:lpstr>    প্রেষনা দান </vt:lpstr>
      <vt:lpstr>  পাঠ ঘোষনা </vt:lpstr>
      <vt:lpstr>           শিখন ফল </vt:lpstr>
      <vt:lpstr>   Bandwidth</vt:lpstr>
      <vt:lpstr> Bandwidth</vt:lpstr>
      <vt:lpstr>    একক কাজ </vt:lpstr>
      <vt:lpstr> Bandwidth</vt:lpstr>
      <vt:lpstr> Bandwidth</vt:lpstr>
      <vt:lpstr> Bandwidth</vt:lpstr>
      <vt:lpstr> Bandwidth</vt:lpstr>
      <vt:lpstr>       দলগত কাজ </vt:lpstr>
      <vt:lpstr>             বাড়ির কাজ </vt:lpstr>
      <vt:lpstr>                  ধন্যবাদ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Lokman</dc:creator>
  <cp:lastModifiedBy>Lokman</cp:lastModifiedBy>
  <cp:revision>15</cp:revision>
  <dcterms:created xsi:type="dcterms:W3CDTF">2022-12-18T07:18:57Z</dcterms:created>
  <dcterms:modified xsi:type="dcterms:W3CDTF">2022-12-26T08:44:25Z</dcterms:modified>
</cp:coreProperties>
</file>