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6"/>
  </p:notesMasterIdLst>
  <p:sldIdLst>
    <p:sldId id="256" r:id="rId2"/>
    <p:sldId id="257" r:id="rId3"/>
    <p:sldId id="276" r:id="rId4"/>
    <p:sldId id="260" r:id="rId5"/>
    <p:sldId id="261" r:id="rId6"/>
    <p:sldId id="262" r:id="rId7"/>
    <p:sldId id="273" r:id="rId8"/>
    <p:sldId id="274" r:id="rId9"/>
    <p:sldId id="275" r:id="rId10"/>
    <p:sldId id="264" r:id="rId11"/>
    <p:sldId id="277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1A43-D839-431B-9858-39C41A9FE485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072DD-E7EB-4004-A434-027BD4B2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72DD-E7EB-4004-A434-027BD4B26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72DD-E7EB-4004-A434-027BD4B26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3827-87F9-4A17-9AB0-6776A8A19D73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96C2-FFC2-459E-9779-0ACA63C48CF1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AA49-209C-48BC-9A23-DC86F8A4F949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CA3-8089-4458-B94F-97A3F954F571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6576-D749-466A-89A7-1D62C45E9B5A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BC58-6C3D-4007-89D8-1757A2E0E09D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80BA-119A-4341-B801-8B7657BC3D37}" type="datetime1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5DB-21BA-4734-9914-88BF12720C23}" type="datetime1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9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527-5013-4543-AEE2-E39C2E110DAE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95DC-3142-4669-A628-984267A884E8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05A9-C435-4323-A5A7-C6430241590D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34C3-A1D5-4228-B57F-8AC3759B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shahed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544703" y="122829"/>
            <a:ext cx="3261815" cy="140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8344-F524-4407-A5AD-487D5B446F93}" type="datetime1">
              <a:rPr lang="en-US" smtClean="0"/>
              <a:t>1/1/2023</a:t>
            </a:fld>
            <a:endParaRPr lang="en-US"/>
          </a:p>
        </p:txBody>
      </p:sp>
      <p:pic>
        <p:nvPicPr>
          <p:cNvPr id="6" name="Picture 5" descr="flower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34287"/>
            <a:ext cx="12192000" cy="510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05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70" y="396865"/>
            <a:ext cx="106725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আনিকা ১২,০০,০০০ টাকা ১০বছরের জন্য ব্যাংকে জমা রাখতে চান। এক্ষেত্রে ‘ক ব্যাংক’ তাকে বার্ষিক ১১%হারে সুদের প্রস্তাব দেয় এবং ‘খ ব্যাংক’ ১২% হারে মাসিক চক্রবৃদ্ধিতে সুদ প্রদানের প্রস্তাব দেয়। 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2EE6-E128-4B44-939C-89479E46281A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74257" y="5335551"/>
            <a:ext cx="418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সময়ঃ </a:t>
            </a:r>
            <a:r>
              <a:rPr lang="bn-BD" sz="4400" dirty="0" smtClean="0">
                <a:solidFill>
                  <a:srgbClr val="002060"/>
                </a:solidFill>
              </a:rPr>
              <a:t>২০</a:t>
            </a:r>
            <a:r>
              <a:rPr lang="bn-IN" sz="4400" dirty="0" smtClean="0">
                <a:solidFill>
                  <a:srgbClr val="002060"/>
                </a:solidFill>
              </a:rPr>
              <a:t>মিনিট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95" y="312821"/>
            <a:ext cx="11646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উপরোক্ত উদ্দীপকের আলোকে ৩জনের দলে বিভক্ত হয়ে ১নং ও ৩নং সূত্র ব্যবহার করে ‘ক ব্যাংক’ ও ‘খ ব্যাংক’ থেকে জনাব আনিকা ভবিষ্যতে কত টাকা পাবে তা নির্ণয় কর।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72"/>
            <a:ext cx="12267459" cy="6858172"/>
            <a:chOff x="172" y="-172"/>
            <a:chExt cx="12267459" cy="68581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0547" y="5008729"/>
              <a:ext cx="1679015" cy="18151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8" y="5042848"/>
              <a:ext cx="1679015" cy="18151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240" y="-68240"/>
              <a:ext cx="1679015" cy="18151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12984" y="0"/>
              <a:ext cx="1679015" cy="1815152"/>
            </a:xfrm>
            <a:prstGeom prst="rect">
              <a:avLst/>
            </a:prstGeom>
          </p:spPr>
        </p:pic>
        <p:sp>
          <p:nvSpPr>
            <p:cNvPr id="2" name="Title 1"/>
            <p:cNvSpPr txBox="1">
              <a:spLocks/>
            </p:cNvSpPr>
            <p:nvPr/>
          </p:nvSpPr>
          <p:spPr>
            <a:xfrm>
              <a:off x="627798" y="535844"/>
              <a:ext cx="11013743" cy="1143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627798" y="1815152"/>
              <a:ext cx="11013743" cy="4476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সুদাসলের উপর সুদ প্রদান করাকে কোন ধরনের সুদ বলে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                       </a:t>
              </a:r>
            </a:p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শতকরা ১০% হারে বর্তমান ৫০০ টাকার ২ বছর পরের ভবিষ্যৎ মূল্য কত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pPr marL="0" indent="0">
                <a:buNone/>
              </a:pPr>
              <a:r>
                <a:rPr lang="bn-IN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ত্রৈমাসিক চক্রবৃদ্ধিতে m এর মান কত হবে?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CAF-A4CE-4116-9BBD-12BFB4108F65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3547" y="26894"/>
            <a:ext cx="348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726" y="1242585"/>
            <a:ext cx="11644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সাইফুল ৩,০০,০০০ টাকা ৫বছরের জন্য ব্যাংকে জমা রাখতে চান। এক্ষেত্রে ‘সুরমা ব্যাংক’ তাকে বার্ষিক ৭%হারে সুদের প্রস্তাব দেয় এবং ‘অনিমা ব্যাংক’ ৬% হারে ৬মাস অন্তর চক্রবৃদ্ধি সুদের প্রস্তাব দেয়। 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জনাব সাইফুল সুরমা ব্যাংকে টাকা জমা রাখলে কত টাকা পাবে?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কোন ব্যংকে টাকা জমা রাখা জনাব সাইফুলের জন্য অধিক লাভজনক ? বিশ্লেষণ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" y="64788"/>
            <a:ext cx="1597701" cy="106618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BE2C-C9A7-4EF0-8A67-DC33B992CF5B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p:pic>
        <p:nvPicPr>
          <p:cNvPr id="3" name="Picture 2" descr="tnx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686"/>
            <a:ext cx="12192000" cy="6916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3250" y="3166281"/>
            <a:ext cx="6897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872250" y="368489"/>
            <a:ext cx="2702257" cy="9144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924334"/>
            <a:ext cx="12192000" cy="4933666"/>
            <a:chOff x="0" y="1924334"/>
            <a:chExt cx="12192000" cy="4933666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924334"/>
              <a:ext cx="12192000" cy="49336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2912" y="2347991"/>
              <a:ext cx="10926176" cy="4510009"/>
              <a:chOff x="649403" y="2101192"/>
              <a:chExt cx="10926176" cy="451000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421275" y="3110551"/>
                <a:ext cx="5154304" cy="34870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400" dirty="0" smtClean="0"/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দশম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শ্রেণী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ফিন্যান্স ও ব্যাংকিং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তৃতীয়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অধ্যায়ঃ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অর্থের সময়মূল্য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০ মিনিট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dirty="0" smtClean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9403" y="3124198"/>
                <a:ext cx="5154304" cy="34870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 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 rot="5400000">
                <a:off x="3888477" y="4235931"/>
                <a:ext cx="4437795" cy="168317"/>
                <a:chOff x="3753143" y="2361063"/>
                <a:chExt cx="4437795" cy="16831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753143" y="2361063"/>
                  <a:ext cx="4367283" cy="81886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823655" y="2404279"/>
                  <a:ext cx="4367283" cy="81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753143" y="2447494"/>
                  <a:ext cx="4367283" cy="8188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6" name="Rectangle 45"/>
          <p:cNvSpPr/>
          <p:nvPr/>
        </p:nvSpPr>
        <p:spPr>
          <a:xfrm>
            <a:off x="628368" y="3657602"/>
            <a:ext cx="5105400" cy="27295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দ্বীন মোহাম্মদ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ঘোষ্পা সি এফ ইউ সি উচ্চ বিদ্যালয়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শিলমুড়ী, বরুড়া, কুমিল্লা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নাম্বারঃ ০১৯১৪৬৮৪১৮৩ </a:t>
            </a:r>
          </a:p>
          <a:p>
            <a:pPr algn="ctr"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11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  <a:hlinkClick r:id="rId3"/>
              </a:rPr>
              <a:t>dmshahed83@gmail.com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523-921D-415B-B124-F231AF9840DE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CA3-8089-4458-B94F-97A3F954F571}" type="datetime1">
              <a:rPr lang="en-US" smtClean="0"/>
              <a:t>1/1/2023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0" y="1323474"/>
            <a:ext cx="12081456" cy="440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93615" y="1838612"/>
            <a:ext cx="14379257" cy="3046988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buNone/>
            </a:pPr>
            <a:r>
              <a:rPr lang="bn-BD" sz="9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		ভবিষ্যৎ মূল্য ও বার্ষিক চক্রবৃদ্ধির </a:t>
            </a:r>
          </a:p>
          <a:p>
            <a:pPr algn="ctr">
              <a:buNone/>
            </a:pPr>
            <a:r>
              <a:rPr lang="bn-BD" sz="9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সূত্র প্রয়োগ </a:t>
            </a:r>
            <a:endParaRPr lang="en-US" sz="96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24F2-A2CC-4624-AE0C-03EB237CE476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61" y="2145220"/>
            <a:ext cx="116051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অর্থের সময়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মূল্যের সূত্রগুলো 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ভবিষ্যৎ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১নং সূত্রের সাথে ৩নং সূত্রের পার্থক্য বের করতে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সূত্র ১ ও ৩ ব্যবহার করে বিনিয়োগের ভবিষ্যৎ মূল্য বের করতে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9" y="838200"/>
            <a:ext cx="4377519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249E-BFCC-4E68-A740-88F28CC872BE}" type="datetime1">
              <a:rPr lang="en-US" smtClean="0"/>
              <a:t>1/1/2023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04514"/>
            <a:ext cx="2580447" cy="1453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4956" y="382136"/>
            <a:ext cx="648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</a:rPr>
              <a:t>কাবাডি খেলার আয়োজন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0B5A-A441-4B47-9C28-DE2E96896ECB}" type="datetime1">
              <a:rPr lang="en-US" smtClean="0"/>
              <a:t>1/1/2023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0224" y="429687"/>
            <a:ext cx="9466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6600" u="sng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ভবিষ্যৎ মূল্য ও বার্ষিক চক্রবৃদ্ধির </a:t>
            </a:r>
            <a:r>
              <a:rPr lang="bn-BD" sz="6600" u="sng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165687"/>
                <a:ext cx="11165305" cy="86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১: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ভবিষ্যৎ মূল্য=বর্তমান</a:t>
                </a:r>
                <a14:m>
                  <m:oMath xmlns:m="http://schemas.openxmlformats.org/officeDocument/2006/math">
                    <m:r>
                      <a:rPr lang="bn-BD" sz="40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মূল্য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সুদের হার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বাৎসরিক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মেয়াদ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65687"/>
                <a:ext cx="11165305" cy="867545"/>
              </a:xfrm>
              <a:prstGeom prst="rect">
                <a:avLst/>
              </a:prstGeom>
              <a:blipFill rotWithShape="1">
                <a:blip r:embed="rId5"/>
                <a:stretch>
                  <a:fillRect l="-1910" b="-30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575" y="3569372"/>
                <a:ext cx="11165305" cy="182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ভবিষ্যৎ মূল্য= বর্তমান</a:t>
                </a:r>
                <a14:m>
                  <m:oMath xmlns:m="http://schemas.openxmlformats.org/officeDocument/2006/math">
                    <m:r>
                      <a:rPr lang="bn-BD" sz="40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মূল্য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bn-BD" sz="4000" b="1" dirty="0">
                                <a:latin typeface="NikoshBAN" pitchFamily="2" charset="0"/>
                                <a:cs typeface="NikoshBAN" pitchFamily="2" charset="0"/>
                              </a:rPr>
                              <m:t>সুদের হার</m:t>
                            </m:r>
                          </m:num>
                          <m:den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চক্রবৃদ্ধির</m:t>
                            </m:r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BD" sz="4000" b="1" i="0" dirty="0" smtClean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বাৎসরিক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মেয়াদ</m:t>
                        </m:r>
                        <m:r>
                          <a:rPr lang="bn-BD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BD" sz="4000" b="1" i="1" dirty="0">
                            <a:latin typeface="Cambria Math"/>
                            <a:cs typeface="NikoshBAN" pitchFamily="2" charset="0"/>
                          </a:rPr>
                          <m:t>চক্রবৃদ্ধির</m:t>
                        </m:r>
                        <m:r>
                          <a:rPr lang="bn-BD" sz="4000" b="1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dirty="0">
                            <a:latin typeface="Cambria Math"/>
                            <a:cs typeface="NikoshBAN" pitchFamily="2" charset="0"/>
                          </a:rPr>
                          <m:t>সংখ্যা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5" y="3569372"/>
                <a:ext cx="11165305" cy="1825243"/>
              </a:xfrm>
              <a:prstGeom prst="rect">
                <a:avLst/>
              </a:prstGeom>
              <a:blipFill rotWithShape="1">
                <a:blip r:embed="rId6"/>
                <a:stretch>
                  <a:fillRect l="-1910" t="-5686" r="-328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239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04514"/>
            <a:ext cx="2580447" cy="1453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4956" y="382136"/>
            <a:ext cx="648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</a:rPr>
              <a:t>কাবাডি খেলার আয়োজন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F80B5A-A441-4B47-9C28-DE2E96896ECB}" type="datetime1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0224" y="429687"/>
            <a:ext cx="9466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6600" u="sng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ভবিষ্যৎ মূল্য ও বার্ষিক চক্রবৃদ্ধির </a:t>
            </a:r>
            <a:r>
              <a:rPr lang="bn-BD" sz="6600" u="sng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165687"/>
                <a:ext cx="111653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সূত্র ১: FV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𝐕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latin typeface="NikoshBAN" pitchFamily="2" charset="0"/>
                            <a:cs typeface="NikoshBAN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65687"/>
                <a:ext cx="1116530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910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575" y="3569372"/>
                <a:ext cx="11165305" cy="106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: FV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𝐕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num>
                          <m:den>
                            <m:r>
                              <a:rPr lang="en-US" sz="4000" b="1" i="1" dirty="0" smtClean="0">
                                <a:latin typeface="Cambria Math"/>
                                <a:cs typeface="NikoshBAN" pitchFamily="2" charset="0"/>
                              </a:rPr>
                              <m:t>𝒎</m:t>
                            </m:r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BD" sz="4000" b="1" i="0" dirty="0" smtClean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5" y="3569372"/>
                <a:ext cx="11165305" cy="1067343"/>
              </a:xfrm>
              <a:prstGeom prst="rect">
                <a:avLst/>
              </a:prstGeom>
              <a:blipFill rotWithShape="1">
                <a:blip r:embed="rId4"/>
                <a:stretch>
                  <a:fillRect l="-1910"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90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475565"/>
            <a:ext cx="5225716" cy="76944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599" y="2304320"/>
            <a:ext cx="878706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প্রত্যেকে যে কোন একটি সূত্র লিখ।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855" y="4495800"/>
            <a:ext cx="29718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৪ মিনিট </a:t>
            </a:r>
            <a:endParaRPr lang="en-US" sz="4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0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701-C577-4945-8655-F4A3CEC754FA}" type="datetime1">
              <a:rPr lang="en-US" smtClean="0"/>
              <a:t>1/1/2023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457214"/>
                <a:ext cx="111653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সূত্র ১: FV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𝐕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latin typeface="NikoshBAN" pitchFamily="2" charset="0"/>
                            <a:cs typeface="NikoshBAN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14"/>
                <a:ext cx="11165305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910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575" y="1283387"/>
                <a:ext cx="11165305" cy="106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: FV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/>
                        <a:cs typeface="NikoshBAN" pitchFamily="2" charset="0"/>
                      </a:rPr>
                      <m:t>𝐕</m:t>
                    </m:r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bn-BD" sz="4000" b="1" dirty="0">
                            <a:latin typeface="NikoshBAN" pitchFamily="2" charset="0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num>
                          <m:den>
                            <m:r>
                              <a:rPr lang="en-US" sz="4000" b="1" i="1" dirty="0" smtClean="0">
                                <a:latin typeface="Cambria Math"/>
                                <a:cs typeface="NikoshBAN" pitchFamily="2" charset="0"/>
                              </a:rPr>
                              <m:t>𝒎</m:t>
                            </m:r>
                            <m:r>
                              <a:rPr lang="bn-BD" sz="4000" b="1" i="1" dirty="0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BD" sz="4000" b="1" i="0" dirty="0" smtClean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1" i="1" dirty="0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  <m:r>
                          <a:rPr lang="bn-BD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5" y="1283387"/>
                <a:ext cx="11165305" cy="1067343"/>
              </a:xfrm>
              <a:prstGeom prst="rect">
                <a:avLst/>
              </a:prstGeom>
              <a:blipFill rotWithShape="1">
                <a:blip r:embed="rId3"/>
                <a:stretch>
                  <a:fillRect l="-1910"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080070"/>
            <a:ext cx="10371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এখানে, সূত্র ১ নং ব্যবহার করে প্রতিবছর সুদাসলের উপর সুদ ধার্য করে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একবার চক্রবৃদ্ধিকরণের মাধ্যমে ভবিষ্যৎ মূল্য নির্ধারণ করা হয়। 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আর ৩নং সূত্র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ব্যবহার করে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বছরে একাধিকবার  চক্রবৃদ্ধিকরণের মাধ্যমে ভবিষ্যৎ মূল্য নির্ধারণ করা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হয়।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449</Words>
  <Application>Microsoft Office PowerPoint</Application>
  <PresentationFormat>Custom</PresentationFormat>
  <Paragraphs>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Ghospa High School</dc:creator>
  <cp:lastModifiedBy>Ghoshpa</cp:lastModifiedBy>
  <cp:revision>54</cp:revision>
  <dcterms:created xsi:type="dcterms:W3CDTF">2022-07-04T04:52:07Z</dcterms:created>
  <dcterms:modified xsi:type="dcterms:W3CDTF">2023-01-01T10:47:36Z</dcterms:modified>
</cp:coreProperties>
</file>