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60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F623"/>
    <a:srgbClr val="F3578F"/>
    <a:srgbClr val="F46296"/>
    <a:srgbClr val="8E0A39"/>
    <a:srgbClr val="FAB8D0"/>
    <a:srgbClr val="90084F"/>
    <a:srgbClr val="86D53F"/>
    <a:srgbClr val="9142D2"/>
    <a:srgbClr val="FCD0E0"/>
    <a:srgbClr val="68A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797EA-F732-4BD6-9051-6511DDD9EBD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0F05-2FCF-4367-A84F-C525DE286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A0F05-2FCF-4367-A84F-C525DE286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FA51-5FF5-487F-95FC-E102F6590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AD6D7-F1CB-4A9D-A853-4C88D6CA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D920-6CCE-4A3C-8919-7A9B6CE8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A67C-8000-45AC-BB4D-27269798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723C-E452-4B53-90C7-D0D4EF95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3485-36B5-429F-A055-86BEA8D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CEA5-ED42-4016-9CAD-F0E52100A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B744-5D25-4EE6-8CDC-BCCF1062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5E0D-970C-46A3-8E26-07DFBE9C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3D59-546F-4CAE-8F8F-FBB6001D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B309E-9163-4F4B-8B45-92E49CC22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AA9AF-E052-4D13-9ECB-05C52902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4F38-DC60-4871-9852-9FCB9EBF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C355-0289-45C4-B17D-777AF95E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E3CB-EA60-4E85-A22C-CC0D932D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0D5E-6ACF-4E76-8C7C-28EE5A1D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D305-5236-4A6D-B588-A5DA1F8A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B58E8-23F9-4354-92C7-4ECDD655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C4B4-9921-4200-8720-0334C607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7266-947A-497F-ADA9-D81C6B50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12F9-31D5-4B03-B6AD-2D45F462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CEF8D-95C3-42A9-AF16-7B0C15AA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20F2-9C88-4491-9F58-BF7DFC27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4AB7-E520-4B53-873A-4B932BB0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7C6CD-13AF-48E1-9AAB-BE1C013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22A8-A85A-4280-B6BB-847C5576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1547-1DAF-4D7B-8BE7-FA6CF879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231A3-86D5-4566-9EA8-1ADCDCE11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7831C-774E-4EA0-A215-121ADDE2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7036-023F-4ED7-A2E0-2C2FA2A9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C526-8E49-435C-93C2-2076F825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0B57-B687-402E-81F8-47A04D68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6747A-435F-45E3-8CF8-EB65DDDE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85927-6E65-4746-B4C3-624C292B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BCE05-AEDD-4AD3-A922-C01302D54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DB9E1-B89B-4591-9B47-5515D41C6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C3764-92D8-477F-A243-CB583DA2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94B84-6FA2-40B9-9C6B-484C45E6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766F6-2333-4F61-AC91-0CCE327D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C201-0C34-4A56-A94C-680482F7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981A9-3977-4463-BD4D-FBC95329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5CA73-A103-41DE-AEE4-76CD17D4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D495-8B8C-4621-9B8D-E20A5227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A21D7-DC91-4CAB-8667-8DB83616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942FC-47D3-4574-8D42-9CA58712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D8796-41EB-4F31-800F-8CF24A0E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16B4-3D09-4A0A-9D4C-CE97293B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55F9-CA08-4642-B4F5-23246AEA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5780C-CEEA-4244-930A-3395064C7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4BDE-5D72-4A85-9996-E10682F1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E815A-85FE-46A0-ACC6-7C94FD1F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E527D-1E4C-4A12-A4D8-9E1C8269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848-763B-4C84-A98F-45D59461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00EAB-56A3-4DE5-B520-2ADA7631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AF780-7CF1-4411-9299-D51ECD3E7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C482-82D0-4729-80F4-A20F2600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A852C-C8B3-4F51-A409-6D71DA2F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256A5-DD99-485D-889C-2979CAD5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5F3C8-6346-4DD6-B9C9-C531AE7F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BD41E-3C9B-40AB-A124-3840852E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8D36-C99A-4A59-8CB9-9F6F679D2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DBEE-1DC3-4E05-B892-FE5161F11B6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BED7-E6F9-4D80-AA87-1885DA053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E0F8-EAD7-4F6F-A34F-78A86E010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9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9.jpg"/><Relationship Id="rId4" Type="http://schemas.openxmlformats.org/officeDocument/2006/relationships/image" Target="../media/image28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otior92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427C027-98B7-4115-98A5-02A76ED9D1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E9F91-B290-459A-A1AF-FC04F0651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243018"/>
            <a:ext cx="11676185" cy="63719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C1EF45-115C-4F04-ADE0-680D4F6B4B53}"/>
              </a:ext>
            </a:extLst>
          </p:cNvPr>
          <p:cNvSpPr/>
          <p:nvPr/>
        </p:nvSpPr>
        <p:spPr>
          <a:xfrm>
            <a:off x="1486500" y="2551989"/>
            <a:ext cx="7657499" cy="2084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9600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96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1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AB19E230-4242-43DA-831A-04B307CC44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DA2E1-D8DD-4FB6-8E71-B3A41E8CE7CD}"/>
              </a:ext>
            </a:extLst>
          </p:cNvPr>
          <p:cNvSpPr txBox="1"/>
          <p:nvPr/>
        </p:nvSpPr>
        <p:spPr>
          <a:xfrm>
            <a:off x="200098" y="193491"/>
            <a:ext cx="34184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 প্রক্রিয়াঃ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9869F-B65C-4074-A8CF-9BCCE9E71FF3}"/>
              </a:ext>
            </a:extLst>
          </p:cNvPr>
          <p:cNvSpPr txBox="1"/>
          <p:nvPr/>
        </p:nvSpPr>
        <p:spPr>
          <a:xfrm>
            <a:off x="1909323" y="910202"/>
            <a:ext cx="85837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প্রতিসরণাঙ্ক ও পূর্ণ অভ্যন্তরীণ প্রতি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F9934-CC31-4408-B2D6-1164EEEEA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3" y="1899572"/>
            <a:ext cx="4358792" cy="392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65701-3191-4F4F-BAB6-CEF56E8BD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7" y="1899573"/>
            <a:ext cx="4230358" cy="3920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8973D0-8726-4D3E-B532-39E379008C0D}"/>
              </a:ext>
            </a:extLst>
          </p:cNvPr>
          <p:cNvSpPr/>
          <p:nvPr/>
        </p:nvSpPr>
        <p:spPr>
          <a:xfrm>
            <a:off x="6778171" y="5338606"/>
            <a:ext cx="188686" cy="205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31111 L 0.08268 -0.31065 L 0.09154 -0.31806 C 0.09375 -0.31945 0.09818 -0.32246 0.09818 -0.32222 C 0.09935 -0.32477 0.10026 -0.32755 0.10156 -0.3294 C 0.10482 -0.33449 0.10886 -0.33958 0.11263 -0.34306 C 0.11367 -0.34375 0.11485 -0.34421 0.11602 -0.34537 C 0.11719 -0.34653 0.1181 -0.34884 0.11927 -0.34977 C 0.12149 -0.35185 0.12604 -0.3544 0.12604 -0.35417 C 0.13555 -0.36759 0.12344 -0.35185 0.13268 -0.36134 C 0.13386 -0.3625 0.13477 -0.36482 0.13594 -0.36574 C 0.13815 -0.36783 0.14063 -0.36829 0.14271 -0.37014 C 0.14414 -0.37176 0.14557 -0.37361 0.14714 -0.375 C 0.14935 -0.37662 0.15391 -0.3794 0.15391 -0.37917 C 0.15612 -0.38241 0.15807 -0.38681 0.16055 -0.38866 C 0.16172 -0.38935 0.16289 -0.38958 0.1638 -0.39097 C 0.17526 -0.40394 0.16628 -0.39722 0.17383 -0.40208 C 0.18021 -0.42153 0.16979 -0.39167 0.18268 -0.41829 C 0.18581 -0.42431 0.1888 -0.43218 0.19284 -0.43634 C 0.19388 -0.4375 0.19505 -0.43796 0.1961 -0.43866 C 0.19727 -0.44097 0.19818 -0.44375 0.19961 -0.44537 C 0.20091 -0.44746 0.20248 -0.44838 0.20391 -0.45023 C 0.21003 -0.45718 0.20456 -0.45255 0.21068 -0.45695 C 0.21211 -0.45903 0.21341 -0.46181 0.21511 -0.46389 C 0.22149 -0.4713 0.21537 -0.45972 0.22175 -0.4706 C 0.22292 -0.47246 0.22396 -0.47523 0.22513 -0.47732 C 0.228 -0.48218 0.22839 -0.48195 0.23177 -0.48426 C 0.23568 -0.49213 0.23373 -0.48958 0.2375 -0.49306 " pathEditMode="relative" rAng="0" ptsTypes="AAAAAAAAAAAAAAAAAAAAAAAAAA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CFA919D-1D36-4421-B3E7-77BCA6448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41D7A-44C0-4F9F-99F3-242252FBA9F1}"/>
              </a:ext>
            </a:extLst>
          </p:cNvPr>
          <p:cNvSpPr txBox="1"/>
          <p:nvPr/>
        </p:nvSpPr>
        <p:spPr>
          <a:xfrm>
            <a:off x="200098" y="193491"/>
            <a:ext cx="34184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 প্রক্রিয়াঃ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96F38-E581-46E7-85A9-19203086D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69" b="8219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6" b="8799"/>
          <a:stretch/>
        </p:blipFill>
        <p:spPr>
          <a:xfrm>
            <a:off x="393920" y="1143278"/>
            <a:ext cx="5005394" cy="3583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B6763-3A87-4934-825F-3862DEAC4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88" y="1143278"/>
            <a:ext cx="4863655" cy="35837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DD0416-7386-43F7-844C-E30485E2D4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4" t="27229" r="9402" b="59001"/>
          <a:stretch/>
        </p:blipFill>
        <p:spPr>
          <a:xfrm>
            <a:off x="8447314" y="1382485"/>
            <a:ext cx="2521243" cy="11030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B2FB3B-04D0-4190-BBED-478BB14B148F}"/>
              </a:ext>
            </a:extLst>
          </p:cNvPr>
          <p:cNvSpPr txBox="1"/>
          <p:nvPr/>
        </p:nvSpPr>
        <p:spPr>
          <a:xfrm>
            <a:off x="3280228" y="2473485"/>
            <a:ext cx="15530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১ম মাধ্যম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741BD-28E0-451E-A28D-56D0141BA7D3}"/>
              </a:ext>
            </a:extLst>
          </p:cNvPr>
          <p:cNvSpPr txBox="1"/>
          <p:nvPr/>
        </p:nvSpPr>
        <p:spPr>
          <a:xfrm>
            <a:off x="3497258" y="3308141"/>
            <a:ext cx="15530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২য় মাধ্যম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796E-04CB-4E98-9EF6-C1877229B3E8}"/>
              </a:ext>
            </a:extLst>
          </p:cNvPr>
          <p:cNvSpPr/>
          <p:nvPr/>
        </p:nvSpPr>
        <p:spPr>
          <a:xfrm>
            <a:off x="418415" y="5031594"/>
            <a:ext cx="6094927" cy="118273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আপতন রশ্নি এবং লম্ব দিয়ে আমরা যে সমতল টি কল্পনা করে নিয়েছি প্রতিসরিত রশ্নি সেই একই সমতলে অবস্থান করে।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77122-70BD-47B3-B48F-E94186732130}"/>
              </a:ext>
            </a:extLst>
          </p:cNvPr>
          <p:cNvSpPr txBox="1"/>
          <p:nvPr/>
        </p:nvSpPr>
        <p:spPr>
          <a:xfrm>
            <a:off x="4712677" y="328937"/>
            <a:ext cx="25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3D789E-FF24-4F9A-B5B7-E4D36772E0BC}"/>
              </a:ext>
            </a:extLst>
          </p:cNvPr>
          <p:cNvSpPr/>
          <p:nvPr/>
        </p:nvSpPr>
        <p:spPr>
          <a:xfrm>
            <a:off x="7193817" y="5185213"/>
            <a:ext cx="4317708" cy="87549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ED975-C79E-4193-9159-FC68D644F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4" t="27229" r="9402" b="59001"/>
          <a:stretch/>
        </p:blipFill>
        <p:spPr>
          <a:xfrm>
            <a:off x="7596554" y="5295139"/>
            <a:ext cx="3372003" cy="6556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64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2D67F20-AAA6-4216-B87B-8D929CC6E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94B2B-2A73-465D-B978-E1A5E3A6AF42}"/>
              </a:ext>
            </a:extLst>
          </p:cNvPr>
          <p:cNvSpPr txBox="1"/>
          <p:nvPr/>
        </p:nvSpPr>
        <p:spPr>
          <a:xfrm>
            <a:off x="200098" y="193491"/>
            <a:ext cx="34184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 প্রক্রিয়াঃ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CFA577-044F-4BCC-AE2D-C60AED765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11659" b="21253"/>
          <a:stretch/>
        </p:blipFill>
        <p:spPr>
          <a:xfrm>
            <a:off x="1261767" y="1211943"/>
            <a:ext cx="4496551" cy="3120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31870-F698-46E5-9283-F8301F7504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b="7823"/>
          <a:stretch/>
        </p:blipFill>
        <p:spPr>
          <a:xfrm>
            <a:off x="6433684" y="1211943"/>
            <a:ext cx="4496550" cy="3120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FF578E9-A37B-434F-A5E0-158BAA325937}"/>
              </a:ext>
            </a:extLst>
          </p:cNvPr>
          <p:cNvSpPr/>
          <p:nvPr/>
        </p:nvSpPr>
        <p:spPr>
          <a:xfrm rot="18549299">
            <a:off x="7019910" y="1480458"/>
            <a:ext cx="275772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F903C-E752-482E-8DAC-14B862C8F920}"/>
              </a:ext>
            </a:extLst>
          </p:cNvPr>
          <p:cNvSpPr/>
          <p:nvPr/>
        </p:nvSpPr>
        <p:spPr>
          <a:xfrm>
            <a:off x="488173" y="5250818"/>
            <a:ext cx="6260751" cy="12365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রশ্নি হালকা স্বচ্ছ মাধ্যম থেকে যখন ঘন স্বচ্ছ মাধ্যমে প্রবেশ করে তখন আলোর দিক পরিবর্তন করে আবার হালকা মাধ্যমে প্রবেশ করে আগের রশ্নি সমান্তরালে চলে যায়।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03953-B633-482B-9FE6-4725D3E37702}"/>
              </a:ext>
            </a:extLst>
          </p:cNvPr>
          <p:cNvSpPr/>
          <p:nvPr/>
        </p:nvSpPr>
        <p:spPr>
          <a:xfrm>
            <a:off x="7207276" y="5250818"/>
            <a:ext cx="4496551" cy="1236532"/>
          </a:xfrm>
          <a:prstGeom prst="rect">
            <a:avLst/>
          </a:prstGeom>
          <a:noFill/>
          <a:ln w="38100">
            <a:solidFill>
              <a:srgbClr val="8E0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হালকা মাধ্যম থেকে ঘন মাধ্যমে প্রবেশ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সময় আলোক রশ্নি ঘন মাধ্যমে অভিলম্বের দিকে সরে আসে।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 0.18519 L 0.1224 0.18519 C 0.12513 0.18935 0.12825 0.19283 0.13073 0.19769 C 0.13151 0.19954 0.13125 0.20209 0.1319 0.20417 C 0.1332 0.20857 0.13503 0.2125 0.13659 0.2169 C 0.13737 0.21898 0.13854 0.22084 0.13906 0.22315 C 0.13945 0.22523 0.13958 0.22755 0.14023 0.2294 C 0.14154 0.23403 0.14336 0.23797 0.14492 0.24213 C 0.1457 0.24422 0.14687 0.24607 0.1474 0.24861 C 0.15039 0.26459 0.14635 0.24491 0.15091 0.26135 C 0.15143 0.2632 0.15156 0.26574 0.15208 0.2676 C 0.15352 0.27199 0.1569 0.28033 0.1569 0.28033 C 0.1599 0.2963 0.15586 0.27662 0.16042 0.29306 C 0.16107 0.29491 0.16107 0.29746 0.16159 0.29931 C 0.16224 0.30162 0.16341 0.30348 0.16406 0.30579 C 0.16901 0.32315 0.16081 0.30023 0.16758 0.31829 C 0.16836 0.32269 0.16862 0.32732 0.17005 0.33102 C 0.17083 0.3331 0.17174 0.33519 0.1724 0.3375 C 0.17708 0.35602 0.17174 0.34491 0.17838 0.35648 C 0.17878 0.35857 0.17891 0.36088 0.17956 0.36273 C 0.18086 0.36736 0.18307 0.37107 0.18424 0.37547 L 0.18555 0.37986 " pathEditMode="relative" ptsTypes="AAAAAAAAAAAAAAAAAAAA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6DC4176-8B68-4497-A493-B04F487407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65AEB-327B-45FD-A652-6ED7FA132A3E}"/>
              </a:ext>
            </a:extLst>
          </p:cNvPr>
          <p:cNvSpPr txBox="1"/>
          <p:nvPr/>
        </p:nvSpPr>
        <p:spPr>
          <a:xfrm>
            <a:off x="200098" y="193491"/>
            <a:ext cx="34184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 প্রক্রিয়াঃ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AE3E4-6659-4623-ABD2-6652EC4B4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49" y="1611854"/>
            <a:ext cx="2461846" cy="2175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DA32CF-22F1-4634-BF67-0ED6B72B4FA9}"/>
              </a:ext>
            </a:extLst>
          </p:cNvPr>
          <p:cNvSpPr/>
          <p:nvPr/>
        </p:nvSpPr>
        <p:spPr>
          <a:xfrm>
            <a:off x="8975187" y="1234057"/>
            <a:ext cx="2504049" cy="2189927"/>
          </a:xfrm>
          <a:prstGeom prst="rect">
            <a:avLst/>
          </a:prstGeom>
          <a:noFill/>
          <a:ln w="28575">
            <a:solidFill>
              <a:srgbClr val="1EF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90F0-4267-48EA-81DB-778C7B90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0"/>
          <a:stretch/>
        </p:blipFill>
        <p:spPr>
          <a:xfrm>
            <a:off x="283114" y="1234057"/>
            <a:ext cx="5867400" cy="37177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720B03-7D6E-422B-B2E9-69A417C7DF5E}"/>
              </a:ext>
            </a:extLst>
          </p:cNvPr>
          <p:cNvSpPr/>
          <p:nvPr/>
        </p:nvSpPr>
        <p:spPr>
          <a:xfrm>
            <a:off x="353453" y="5246146"/>
            <a:ext cx="7158696" cy="12365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রশ্নি এক জোড়া নিদ্দিষ্ট মাধ্যমের মাঝ খানে কতটুকু আপতিত হবে বা কতটুকু প্রতিসরিত হবে তা নির্ভর করে আপতন কোনের পরিমানের উপর।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D74438-26D8-4BC2-AF10-3B3324279A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 t="12286" r="7514" b="23127"/>
          <a:stretch/>
        </p:blipFill>
        <p:spPr>
          <a:xfrm>
            <a:off x="8767921" y="3706351"/>
            <a:ext cx="2504049" cy="116447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3ADF2A-7897-4CB0-BC78-E468D4FA720B}"/>
              </a:ext>
            </a:extLst>
          </p:cNvPr>
          <p:cNvSpPr/>
          <p:nvPr/>
        </p:nvSpPr>
        <p:spPr>
          <a:xfrm>
            <a:off x="567399" y="1391217"/>
            <a:ext cx="145365" cy="1565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8299A-D9F9-4A98-8F7B-15F5CA276B67}"/>
              </a:ext>
            </a:extLst>
          </p:cNvPr>
          <p:cNvSpPr/>
          <p:nvPr/>
        </p:nvSpPr>
        <p:spPr>
          <a:xfrm>
            <a:off x="8136989" y="5144386"/>
            <a:ext cx="3701558" cy="12365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 কোন ও প্রতিসরন কোনের মান জানা থাকলে সুত্র ব্যবহার করে অপর মান গুলো জানা যায়।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12 0.21458 L 0.08112 0.21482 C 0.08177 0.2206 0.08269 0.22685 0.08334 0.23287 C 0.08373 0.23634 0.0836 0.24005 0.08451 0.24306 C 0.08555 0.24653 0.0892 0.25139 0.0892 0.25162 C 0.0918 0.26551 0.08972 0.26065 0.09375 0.26782 C 0.09792 0.29028 0.09128 0.25625 0.09727 0.28009 C 0.09818 0.28403 0.0987 0.28819 0.09948 0.29236 L 0.10183 0.30463 L 0.10417 0.3169 L 0.10534 0.32315 C 0.10573 0.33542 0.1056 0.34769 0.10638 0.35995 C 0.10677 0.36435 0.10704 0.36921 0.10873 0.37222 L 0.11224 0.37847 C 0.11289 0.39653 0.11342 0.41389 0.11446 0.43171 C 0.11589 0.45463 0.11563 0.43773 0.11563 0.45648 L 0.08112 0.21458 Z " pathEditMode="relative" rAng="0" ptsTypes="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60013 -0.05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  <p:bldP spid="14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66F3635-AB46-48A9-85F6-F1A2CA9A9E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66C17-BB5A-40B9-8C9E-6F4CC0D56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21993" b="35456"/>
          <a:stretch/>
        </p:blipFill>
        <p:spPr>
          <a:xfrm>
            <a:off x="11157781" y="147829"/>
            <a:ext cx="834121" cy="8369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345CB-1E22-4E84-A769-F8A2FC3E87B1}"/>
              </a:ext>
            </a:extLst>
          </p:cNvPr>
          <p:cNvSpPr/>
          <p:nvPr/>
        </p:nvSpPr>
        <p:spPr>
          <a:xfrm>
            <a:off x="896834" y="4506484"/>
            <a:ext cx="5687372" cy="1728892"/>
          </a:xfrm>
          <a:prstGeom prst="rect">
            <a:avLst/>
          </a:prstGeom>
          <a:noFill/>
          <a:ln w="38100">
            <a:solidFill>
              <a:srgbClr val="8E0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15B20-40F9-44DD-B948-0600DD992F31}"/>
              </a:ext>
            </a:extLst>
          </p:cNvPr>
          <p:cNvSpPr txBox="1"/>
          <p:nvPr/>
        </p:nvSpPr>
        <p:spPr>
          <a:xfrm>
            <a:off x="604834" y="265233"/>
            <a:ext cx="30429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638C4-15BD-4D82-A92A-5FCAAB4CF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9" r="53869"/>
          <a:stretch/>
        </p:blipFill>
        <p:spPr>
          <a:xfrm>
            <a:off x="6584206" y="984739"/>
            <a:ext cx="4573575" cy="2986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9C479A-43EA-4738-AAD8-0941E0787BE1}"/>
              </a:ext>
            </a:extLst>
          </p:cNvPr>
          <p:cNvSpPr txBox="1"/>
          <p:nvPr/>
        </p:nvSpPr>
        <p:spPr>
          <a:xfrm>
            <a:off x="4079706" y="326789"/>
            <a:ext cx="201629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0F3B1-00FB-4914-BEAD-2D82E99C3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4" y="1385171"/>
            <a:ext cx="3042964" cy="2230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EE7A6E-4B15-49F1-A92E-55609465A62F}"/>
                  </a:ext>
                </a:extLst>
              </p:cNvPr>
              <p:cNvSpPr txBox="1"/>
              <p:nvPr/>
            </p:nvSpPr>
            <p:spPr>
              <a:xfrm>
                <a:off x="4241546" y="4802494"/>
                <a:ext cx="71335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b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EE7A6E-4B15-49F1-A92E-55609465A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46" y="4802494"/>
                <a:ext cx="71335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1191672-5BBF-4144-9806-C7FFD49CB7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4" t="27229" r="9402" b="59001"/>
          <a:stretch/>
        </p:blipFill>
        <p:spPr>
          <a:xfrm>
            <a:off x="7991107" y="5132290"/>
            <a:ext cx="3135087" cy="11030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1C6795-3013-48B2-BB71-413D6DA7D525}"/>
                  </a:ext>
                </a:extLst>
              </p:cNvPr>
              <p:cNvSpPr txBox="1"/>
              <p:nvPr/>
            </p:nvSpPr>
            <p:spPr>
              <a:xfrm>
                <a:off x="604834" y="3023007"/>
                <a:ext cx="12675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1C6795-3013-48B2-BB71-413D6DA7D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4" y="3023007"/>
                <a:ext cx="1267509" cy="553998"/>
              </a:xfrm>
              <a:prstGeom prst="rect">
                <a:avLst/>
              </a:prstGeom>
              <a:blipFill>
                <a:blip r:embed="rId8"/>
                <a:stretch>
                  <a:fillRect t="-25275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AEA4C1F-CD38-4065-B571-F888EA822A55}"/>
              </a:ext>
            </a:extLst>
          </p:cNvPr>
          <p:cNvSpPr txBox="1"/>
          <p:nvPr/>
        </p:nvSpPr>
        <p:spPr>
          <a:xfrm>
            <a:off x="8051799" y="4309727"/>
            <a:ext cx="26726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9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625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625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B32F97A-2419-4546-BDAE-832B118A53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78517-D5A4-487C-87AA-9FFEFD98308D}"/>
              </a:ext>
            </a:extLst>
          </p:cNvPr>
          <p:cNvSpPr txBox="1"/>
          <p:nvPr/>
        </p:nvSpPr>
        <p:spPr>
          <a:xfrm>
            <a:off x="272668" y="261464"/>
            <a:ext cx="55185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 অভ্যন্তরীণ প্রতিফলনে আলোর ভূমিকাঃ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F5E99-7057-4FC8-92C9-0947C610E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" y="1200182"/>
            <a:ext cx="4273227" cy="35850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C5C197-8244-4CA4-9E68-9E7D0CBD8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>
          <a:xfrm>
            <a:off x="5206387" y="1251523"/>
            <a:ext cx="3981156" cy="35850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D37E9-EE25-47A6-A7BB-531080934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4" t="27229" r="9402" b="59001"/>
          <a:stretch/>
        </p:blipFill>
        <p:spPr>
          <a:xfrm>
            <a:off x="7369013" y="1448305"/>
            <a:ext cx="1716929" cy="4254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A472A8CE-ABEB-4107-9582-97B10B3FE29A}"/>
              </a:ext>
            </a:extLst>
          </p:cNvPr>
          <p:cNvSpPr/>
          <p:nvPr/>
        </p:nvSpPr>
        <p:spPr>
          <a:xfrm>
            <a:off x="7951711" y="4642822"/>
            <a:ext cx="188683" cy="142389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1B7FD8-D69B-4426-ACC9-F8C63E9B6DCE}"/>
                  </a:ext>
                </a:extLst>
              </p:cNvPr>
              <p:cNvSpPr txBox="1"/>
              <p:nvPr/>
            </p:nvSpPr>
            <p:spPr>
              <a:xfrm>
                <a:off x="698640" y="5409695"/>
                <a:ext cx="3981156" cy="830997"/>
              </a:xfrm>
              <a:prstGeom prst="rect">
                <a:avLst/>
              </a:prstGeom>
              <a:noFill/>
              <a:ln w="127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আলোক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রশ্নি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মাধ্যম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হালকা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মাধ্যমের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বিভেদ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আপতিত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হচ্ছে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1B7FD8-D69B-4426-ACC9-F8C63E9B6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0" y="5409695"/>
                <a:ext cx="3981156" cy="830997"/>
              </a:xfrm>
              <a:prstGeom prst="rect">
                <a:avLst/>
              </a:prstGeom>
              <a:blipFill>
                <a:blip r:embed="rId6"/>
                <a:stretch>
                  <a:fillRect b="-15108"/>
                </a:stretch>
              </a:blipFill>
              <a:ln w="12700"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55E78D0-E391-4290-8899-745BBC016760}"/>
              </a:ext>
            </a:extLst>
          </p:cNvPr>
          <p:cNvSpPr txBox="1"/>
          <p:nvPr/>
        </p:nvSpPr>
        <p:spPr>
          <a:xfrm>
            <a:off x="9894500" y="2459504"/>
            <a:ext cx="1698171" cy="1938992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হালকা ও ঘন মাধ্যমের কোনগুলোর মান নির্ণয় করা যায়।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841E2F-F598-435A-A33D-3356A86BFDA8}"/>
                  </a:ext>
                </a:extLst>
              </p:cNvPr>
              <p:cNvSpPr txBox="1"/>
              <p:nvPr/>
            </p:nvSpPr>
            <p:spPr>
              <a:xfrm>
                <a:off x="5378435" y="5409695"/>
                <a:ext cx="3981156" cy="830997"/>
              </a:xfrm>
              <a:prstGeom prst="rect">
                <a:avLst/>
              </a:prstGeom>
              <a:noFill/>
              <a:ln w="127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ঘন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মাধ্যমে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আপতন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ক্রান্তি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24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 বড় কোনে আপতিত হতে হবে।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841E2F-F598-435A-A33D-3356A86B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35" y="5409695"/>
                <a:ext cx="3981156" cy="830997"/>
              </a:xfrm>
              <a:prstGeom prst="rect">
                <a:avLst/>
              </a:prstGeom>
              <a:blipFill>
                <a:blip r:embed="rId7"/>
                <a:stretch>
                  <a:fillRect b="-14388"/>
                </a:stretch>
              </a:blipFill>
              <a:ln w="12700"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97 -0.22778 L -0.06797 -0.22778 L -0.15339 -0.34074 C -0.15638 -0.34445 -0.15704 -0.34398 -0.15925 -0.34884 C -0.16003 -0.3507 -0.16042 -0.35347 -0.16159 -0.35509 C -0.1625 -0.35648 -0.16381 -0.35648 -0.16498 -0.35718 C -0.16954 -0.36921 -0.16459 -0.35857 -0.17071 -0.36528 C -0.17175 -0.36621 -0.17227 -0.36829 -0.17305 -0.36945 C -0.17526 -0.37222 -0.178 -0.37408 -0.17995 -0.37755 L -0.18698 -0.38982 C -0.19245 -0.39977 -0.18542 -0.38773 -0.19271 -0.39815 C -0.19597 -0.40278 -0.19375 -0.40208 -0.1961 -0.40208 " pathEditMode="relative" ptsTypes="AAAAAAAAAA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1349AA5-8E21-43F9-806C-092F67F3C4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71A9B-C5DB-4FFC-B95B-AA230CF12BB7}"/>
              </a:ext>
            </a:extLst>
          </p:cNvPr>
          <p:cNvSpPr txBox="1"/>
          <p:nvPr/>
        </p:nvSpPr>
        <p:spPr>
          <a:xfrm>
            <a:off x="272668" y="261464"/>
            <a:ext cx="55185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 অভ্যন্তরীণ প্রতিফলনে আলোর ভূমিকাঃ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8903A-088D-41E2-86FF-E66966AC5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6" y="1302655"/>
            <a:ext cx="5953960" cy="330155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1E77D-93EA-4F86-BBD8-E7684D69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0"/>
          <a:stretch/>
        </p:blipFill>
        <p:spPr>
          <a:xfrm>
            <a:off x="6720114" y="1302655"/>
            <a:ext cx="3991429" cy="3301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162B5F-6989-40B7-8AE1-FF5EB3F47FED}"/>
              </a:ext>
            </a:extLst>
          </p:cNvPr>
          <p:cNvSpPr/>
          <p:nvPr/>
        </p:nvSpPr>
        <p:spPr>
          <a:xfrm>
            <a:off x="7491808" y="4121294"/>
            <a:ext cx="184462" cy="207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74DB3-5387-4CBA-B7F3-81941C9C6DAF}"/>
              </a:ext>
            </a:extLst>
          </p:cNvPr>
          <p:cNvSpPr/>
          <p:nvPr/>
        </p:nvSpPr>
        <p:spPr>
          <a:xfrm>
            <a:off x="462906" y="5217879"/>
            <a:ext cx="5762888" cy="12365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রশ্নি ঘন মাধ্যম থেকে হালকা মাধ্যমে যাওয়ার সময় বিভেদতলে ক্রান্তি কোনের চেয়ে বড় মানের কোনে আপতিত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হয়ে আবার ঘন মাধ্যমে ফিরে আসচ্ছে।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DFCADA-0B0C-48E5-802D-4F21BDDA4118}"/>
                  </a:ext>
                </a:extLst>
              </p:cNvPr>
              <p:cNvSpPr txBox="1"/>
              <p:nvPr/>
            </p:nvSpPr>
            <p:spPr>
              <a:xfrm>
                <a:off x="7153084" y="5420646"/>
                <a:ext cx="4111626" cy="830997"/>
              </a:xfrm>
              <a:prstGeom prst="rect">
                <a:avLst/>
              </a:prstGeom>
              <a:noFill/>
              <a:ln w="127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অভ্যন্তরীন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প্রতিফলন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ফিরে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আসচ্ছে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DFCADA-0B0C-48E5-802D-4F21BDDA4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084" y="5420646"/>
                <a:ext cx="4111626" cy="830997"/>
              </a:xfrm>
              <a:prstGeom prst="rect">
                <a:avLst/>
              </a:prstGeom>
              <a:blipFill>
                <a:blip r:embed="rId5"/>
                <a:stretch>
                  <a:fillRect t="-7194" b="-15108"/>
                </a:stretch>
              </a:blipFill>
              <a:ln w="12700"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5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4 -0.1831 L 0.09804 -0.1831 C 0.10182 -0.18264 0.10572 -0.18217 0.1095 -0.18125 C 0.11067 -0.18078 0.11184 -0.17963 0.11302 -0.17916 C 0.11445 -0.17824 0.11601 -0.17778 0.11757 -0.17708 C 0.11875 -0.17569 0.11979 -0.17407 0.12109 -0.17291 C 0.1233 -0.17129 0.12591 -0.17129 0.12799 -0.16875 C 0.12916 -0.16759 0.13033 -0.1662 0.13138 -0.16481 C 0.13229 -0.16366 0.13281 -0.1618 0.13372 -0.16065 C 0.13593 -0.15764 0.13828 -0.15509 0.14062 -0.15254 C 0.14179 -0.15116 0.14283 -0.14907 0.14414 -0.14838 C 0.14531 -0.14768 0.14648 -0.14722 0.14752 -0.14629 C 0.15364 -0.14097 0.14856 -0.14352 0.15442 -0.13611 C 0.15585 -0.13426 0.15755 -0.13333 0.15911 -0.13194 C 0.16471 -0.12199 0.15755 -0.13403 0.16484 -0.12384 C 0.16575 -0.12245 0.16627 -0.1206 0.16718 -0.11967 C 0.16822 -0.11852 0.1694 -0.11828 0.17057 -0.11759 C 0.17135 -0.1162 0.172 -0.11458 0.17291 -0.11342 C 0.17513 -0.11065 0.17786 -0.10879 0.17981 -0.10532 C 0.18307 -0.09953 0.18125 -0.10231 0.18554 -0.09699 C 0.19023 -0.08472 0.18515 -0.09629 0.1914 -0.0868 C 0.19335 -0.08356 0.19492 -0.07916 0.19713 -0.07662 C 0.20026 -0.07291 0.20169 -0.07176 0.20403 -0.06643 C 0.20885 -0.05532 0.20859 -0.05879 0.20859 -0.05185 " pathEditMode="relative" ptsTypes="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F39E465C-AA5E-4099-8236-D5F38EE6DB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94E08-9C2D-4A29-81CA-38970082B0C8}"/>
              </a:ext>
            </a:extLst>
          </p:cNvPr>
          <p:cNvSpPr txBox="1"/>
          <p:nvPr/>
        </p:nvSpPr>
        <p:spPr>
          <a:xfrm>
            <a:off x="272668" y="261464"/>
            <a:ext cx="55185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 অভ্যন্তরীণ প্রতিফলনে আলোর ভূমিকাঃ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34738-19C7-4CBF-B428-7A3DE9AE3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452" b="7371"/>
          <a:stretch/>
        </p:blipFill>
        <p:spPr>
          <a:xfrm>
            <a:off x="515826" y="1046148"/>
            <a:ext cx="3726510" cy="32304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CA5C1-87CF-4CED-BF11-3B220720C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433" r="3216" b="7301"/>
          <a:stretch/>
        </p:blipFill>
        <p:spPr>
          <a:xfrm>
            <a:off x="5322088" y="1470513"/>
            <a:ext cx="2469793" cy="2120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1AFF9-C1EA-47CA-B7A8-D6386E76C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3812" r="13175" b="28889"/>
          <a:stretch/>
        </p:blipFill>
        <p:spPr>
          <a:xfrm>
            <a:off x="4758162" y="1043815"/>
            <a:ext cx="3726510" cy="32304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1F58A4-73EB-4EE0-A7F0-CB1B902B4E35}"/>
              </a:ext>
            </a:extLst>
          </p:cNvPr>
          <p:cNvSpPr/>
          <p:nvPr/>
        </p:nvSpPr>
        <p:spPr>
          <a:xfrm>
            <a:off x="515826" y="4883823"/>
            <a:ext cx="3726511" cy="111090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D4CD4-6915-463F-B548-656CCE059FF4}"/>
              </a:ext>
            </a:extLst>
          </p:cNvPr>
          <p:cNvSpPr/>
          <p:nvPr/>
        </p:nvSpPr>
        <p:spPr>
          <a:xfrm>
            <a:off x="4966784" y="4883822"/>
            <a:ext cx="3437398" cy="111090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52E08D-C33C-4AB2-B231-337C30646532}"/>
                  </a:ext>
                </a:extLst>
              </p:cNvPr>
              <p:cNvSpPr txBox="1"/>
              <p:nvPr/>
            </p:nvSpPr>
            <p:spPr>
              <a:xfrm>
                <a:off x="9000498" y="4162334"/>
                <a:ext cx="2855731" cy="1077218"/>
              </a:xfrm>
              <a:prstGeom prst="rect">
                <a:avLst/>
              </a:prstGeom>
              <a:noFill/>
              <a:ln w="127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সমকোনে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আপতিত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হচ্ছে।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52E08D-C33C-4AB2-B231-337C30646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498" y="4162334"/>
                <a:ext cx="2855731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4658A985-D165-4FE3-9198-BC880F872665}"/>
              </a:ext>
            </a:extLst>
          </p:cNvPr>
          <p:cNvSpPr/>
          <p:nvPr/>
        </p:nvSpPr>
        <p:spPr>
          <a:xfrm>
            <a:off x="5606737" y="3516383"/>
            <a:ext cx="184462" cy="207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32057 -0.05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2 -0.1669 L 0.07252 -0.1669 C 0.10026 -0.17222 0.08659 -0.17037 0.13932 -0.1669 C 0.14062 -0.16667 0.14166 -0.16505 0.14284 -0.16482 C 0.14622 -0.16366 0.14974 -0.16343 0.15325 -0.16273 C 0.16341 -0.16088 0.17291 -0.15972 0.1832 -0.15857 C 0.20638 -0.15648 0.20182 -0.15672 0.21445 -0.15672 " pathEditMode="relative" ptsTypes="AAAAA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4" grpId="1" animBg="1"/>
      <p:bldP spid="17" grpId="0" animBg="1"/>
      <p:bldP spid="17" grpId="1" animBg="1"/>
      <p:bldP spid="1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6CEC8C-B4AC-4272-B910-655238AABCB0}"/>
              </a:ext>
            </a:extLst>
          </p:cNvPr>
          <p:cNvSpPr/>
          <p:nvPr/>
        </p:nvSpPr>
        <p:spPr>
          <a:xfrm>
            <a:off x="1308295" y="4577107"/>
            <a:ext cx="7737308" cy="172889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কোন,ও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44F50C6-AA6D-488C-8A62-10AC12D5AD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8020F-D547-483F-94B9-6DD6271205B1}"/>
              </a:ext>
            </a:extLst>
          </p:cNvPr>
          <p:cNvSpPr txBox="1"/>
          <p:nvPr/>
        </p:nvSpPr>
        <p:spPr>
          <a:xfrm>
            <a:off x="2377363" y="313141"/>
            <a:ext cx="31531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D1E31-01BA-424C-BBA3-3953C4A64446}"/>
              </a:ext>
            </a:extLst>
          </p:cNvPr>
          <p:cNvSpPr txBox="1"/>
          <p:nvPr/>
        </p:nvSpPr>
        <p:spPr>
          <a:xfrm>
            <a:off x="9677826" y="313141"/>
            <a:ext cx="211245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B21B3-B015-4544-A24F-9DD82E9D9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76" y="1247171"/>
            <a:ext cx="3875299" cy="2535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C3210-61DB-49A3-A572-2FB4F0C3E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7405" b="11004"/>
          <a:stretch/>
        </p:blipFill>
        <p:spPr>
          <a:xfrm>
            <a:off x="1308295" y="1358119"/>
            <a:ext cx="3153160" cy="23141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63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F6B862B-DBA4-4FE9-975A-9E996272B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D0D2D-1B41-49AC-9BAF-170640A15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21993" b="35456"/>
          <a:stretch/>
        </p:blipFill>
        <p:spPr>
          <a:xfrm>
            <a:off x="11157781" y="214650"/>
            <a:ext cx="834121" cy="836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5D01C6-7D4B-43A5-9142-9F2AE755FF36}"/>
              </a:ext>
            </a:extLst>
          </p:cNvPr>
          <p:cNvSpPr txBox="1"/>
          <p:nvPr/>
        </p:nvSpPr>
        <p:spPr>
          <a:xfrm>
            <a:off x="1902490" y="1106907"/>
            <a:ext cx="483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আলোর প্রতিসরণ কাকে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C2860-433C-43C9-8970-D93AC8800C54}"/>
              </a:ext>
            </a:extLst>
          </p:cNvPr>
          <p:cNvSpPr txBox="1"/>
          <p:nvPr/>
        </p:nvSpPr>
        <p:spPr>
          <a:xfrm>
            <a:off x="4453437" y="230288"/>
            <a:ext cx="28417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D9C5A-96C4-4582-A228-911B781AE378}"/>
              </a:ext>
            </a:extLst>
          </p:cNvPr>
          <p:cNvSpPr txBox="1"/>
          <p:nvPr/>
        </p:nvSpPr>
        <p:spPr>
          <a:xfrm>
            <a:off x="2019876" y="5008659"/>
            <a:ext cx="299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ক্রান্তি কোন কী?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8666-4330-4521-BA95-42A599597EE6}"/>
              </a:ext>
            </a:extLst>
          </p:cNvPr>
          <p:cNvSpPr txBox="1"/>
          <p:nvPr/>
        </p:nvSpPr>
        <p:spPr>
          <a:xfrm>
            <a:off x="2019876" y="5607530"/>
            <a:ext cx="800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পূর্ণ অভ্যন্তরীণ প্রতিফলন কোন মাধ্যমের সাপেক্ষে ঘটে?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8458B-8F12-4B26-B2C9-67EE096CBB39}"/>
              </a:ext>
            </a:extLst>
          </p:cNvPr>
          <p:cNvSpPr txBox="1"/>
          <p:nvPr/>
        </p:nvSpPr>
        <p:spPr>
          <a:xfrm>
            <a:off x="1885983" y="1625426"/>
            <a:ext cx="8003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প্রতিসরণাংঙ্ক হলো-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উভয় কোনের পরিমান সমান হয়।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AD24B-AD79-42C8-8124-AEC20699AC5E}"/>
              </a:ext>
            </a:extLst>
          </p:cNvPr>
          <p:cNvSpPr txBox="1"/>
          <p:nvPr/>
        </p:nvSpPr>
        <p:spPr>
          <a:xfrm>
            <a:off x="1804016" y="4278461"/>
            <a:ext cx="73259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ii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 , iii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F00C0C-541A-4973-96EF-6DAFD2A93E68}"/>
              </a:ext>
            </a:extLst>
          </p:cNvPr>
          <p:cNvSpPr/>
          <p:nvPr/>
        </p:nvSpPr>
        <p:spPr>
          <a:xfrm>
            <a:off x="2019877" y="4402393"/>
            <a:ext cx="262599" cy="2954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ক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73C72D-FC07-40B2-A60F-0E5D0E5C28FD}"/>
              </a:ext>
            </a:extLst>
          </p:cNvPr>
          <p:cNvSpPr/>
          <p:nvPr/>
        </p:nvSpPr>
        <p:spPr>
          <a:xfrm>
            <a:off x="3387876" y="4369842"/>
            <a:ext cx="262599" cy="2954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খ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3A651F-3B4B-44AC-96CA-9DCCC297C928}"/>
              </a:ext>
            </a:extLst>
          </p:cNvPr>
          <p:cNvSpPr/>
          <p:nvPr/>
        </p:nvSpPr>
        <p:spPr>
          <a:xfrm>
            <a:off x="5016295" y="4393723"/>
            <a:ext cx="262599" cy="2954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গ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F38DFF-C72B-4422-A4A6-A9C47411538F}"/>
              </a:ext>
            </a:extLst>
          </p:cNvPr>
          <p:cNvSpPr/>
          <p:nvPr/>
        </p:nvSpPr>
        <p:spPr>
          <a:xfrm>
            <a:off x="6658914" y="4369126"/>
            <a:ext cx="262599" cy="2954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ঘ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48BEE8-2C6D-4BDC-8F06-2C4C1BE40401}"/>
              </a:ext>
            </a:extLst>
          </p:cNvPr>
          <p:cNvSpPr/>
          <p:nvPr/>
        </p:nvSpPr>
        <p:spPr>
          <a:xfrm>
            <a:off x="4973506" y="4359133"/>
            <a:ext cx="348175" cy="343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19F71D0-E039-40B0-85B1-B042B80EDA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89E94-BB84-404D-97DF-99FAE3D5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17" y="812409"/>
            <a:ext cx="9467557" cy="5233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8FC517-D328-4404-9888-E96B9D7FA4BD}"/>
              </a:ext>
            </a:extLst>
          </p:cNvPr>
          <p:cNvSpPr txBox="1"/>
          <p:nvPr/>
        </p:nvSpPr>
        <p:spPr>
          <a:xfrm rot="20515255">
            <a:off x="2032248" y="2431528"/>
            <a:ext cx="844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835FC24-A22D-425A-8DFB-55A8E26D30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DE1CA-B4FB-425F-8426-7B684E2B8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7504"/>
          <a:stretch/>
        </p:blipFill>
        <p:spPr>
          <a:xfrm>
            <a:off x="450858" y="1420836"/>
            <a:ext cx="3814543" cy="29964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11799-E472-4A8A-90BF-1F8B3511E368}"/>
              </a:ext>
            </a:extLst>
          </p:cNvPr>
          <p:cNvSpPr txBox="1"/>
          <p:nvPr/>
        </p:nvSpPr>
        <p:spPr>
          <a:xfrm>
            <a:off x="450858" y="268995"/>
            <a:ext cx="298304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DF25DDC-C9BD-4AFD-A665-CA0E656599C7}"/>
              </a:ext>
            </a:extLst>
          </p:cNvPr>
          <p:cNvSpPr/>
          <p:nvPr/>
        </p:nvSpPr>
        <p:spPr>
          <a:xfrm>
            <a:off x="4887041" y="2041882"/>
            <a:ext cx="630700" cy="509955"/>
          </a:xfrm>
          <a:prstGeom prst="frame">
            <a:avLst/>
          </a:prstGeom>
          <a:solidFill>
            <a:srgbClr val="92D05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85E2691-7BE1-41EC-B5A3-C8F4F0C8E405}"/>
              </a:ext>
            </a:extLst>
          </p:cNvPr>
          <p:cNvSpPr/>
          <p:nvPr/>
        </p:nvSpPr>
        <p:spPr>
          <a:xfrm>
            <a:off x="5353932" y="3429000"/>
            <a:ext cx="630700" cy="509956"/>
          </a:xfrm>
          <a:prstGeom prst="frame">
            <a:avLst/>
          </a:prstGeom>
          <a:solidFill>
            <a:srgbClr val="92D05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11F0A-24E2-4F3B-9B4C-860A5B8132F1}"/>
              </a:ext>
            </a:extLst>
          </p:cNvPr>
          <p:cNvSpPr txBox="1"/>
          <p:nvPr/>
        </p:nvSpPr>
        <p:spPr>
          <a:xfrm>
            <a:off x="6319911" y="3429002"/>
            <a:ext cx="484983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স্নেলের সূত্রটি বিবৃতি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DED14-0C02-4024-8932-8114DB99FE19}"/>
              </a:ext>
            </a:extLst>
          </p:cNvPr>
          <p:cNvSpPr txBox="1"/>
          <p:nvPr/>
        </p:nvSpPr>
        <p:spPr>
          <a:xfrm>
            <a:off x="5753685" y="2073843"/>
            <a:ext cx="5416062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সহ আলোর পূর্ণ অভ্যন্তরীণ প্রতিফলন বর্ণনা কর।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B6885AE-5410-40F6-B57D-7542EAB37A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E4A3ED4-E53D-4605-8ED7-39722DC7FBB1}"/>
              </a:ext>
            </a:extLst>
          </p:cNvPr>
          <p:cNvSpPr/>
          <p:nvPr/>
        </p:nvSpPr>
        <p:spPr>
          <a:xfrm>
            <a:off x="1022099" y="409772"/>
            <a:ext cx="6742263" cy="148459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অনেক--- 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63B57-265B-4798-841B-A3457627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565" y="255220"/>
            <a:ext cx="1897615" cy="179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A14BE-DA7B-4888-A212-63261EE27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12" y="2381861"/>
            <a:ext cx="8243668" cy="38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A0B174-40BA-4941-AC56-CE7B20519E9D}"/>
              </a:ext>
            </a:extLst>
          </p:cNvPr>
          <p:cNvSpPr txBox="1"/>
          <p:nvPr/>
        </p:nvSpPr>
        <p:spPr>
          <a:xfrm>
            <a:off x="412350" y="3283258"/>
            <a:ext cx="5003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কলেজ,হবিগঞ্জ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motior92@gmail.com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Mob:01712-422489.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077B0-BF5D-42B8-829C-8778DAB8DF51}"/>
              </a:ext>
            </a:extLst>
          </p:cNvPr>
          <p:cNvSpPr txBox="1"/>
          <p:nvPr/>
        </p:nvSpPr>
        <p:spPr>
          <a:xfrm>
            <a:off x="4290646" y="338918"/>
            <a:ext cx="27572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F14432-B6A8-49AE-B622-1303E21ED371}"/>
              </a:ext>
            </a:extLst>
          </p:cNvPr>
          <p:cNvCxnSpPr/>
          <p:nvPr/>
        </p:nvCxnSpPr>
        <p:spPr>
          <a:xfrm>
            <a:off x="6096000" y="1730538"/>
            <a:ext cx="0" cy="351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989A7B-38D3-49E4-9D2E-DA3C4DE7BC53}"/>
              </a:ext>
            </a:extLst>
          </p:cNvPr>
          <p:cNvCxnSpPr/>
          <p:nvPr/>
        </p:nvCxnSpPr>
        <p:spPr>
          <a:xfrm>
            <a:off x="6248400" y="1882938"/>
            <a:ext cx="0" cy="351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0C623E-9183-46EE-8140-079881C9F6E4}"/>
              </a:ext>
            </a:extLst>
          </p:cNvPr>
          <p:cNvCxnSpPr/>
          <p:nvPr/>
        </p:nvCxnSpPr>
        <p:spPr>
          <a:xfrm>
            <a:off x="6400800" y="2035338"/>
            <a:ext cx="0" cy="351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FF5933-78C9-47DB-9092-AF3DEC94DB09}"/>
              </a:ext>
            </a:extLst>
          </p:cNvPr>
          <p:cNvSpPr/>
          <p:nvPr/>
        </p:nvSpPr>
        <p:spPr>
          <a:xfrm>
            <a:off x="5994458" y="1540835"/>
            <a:ext cx="162499" cy="18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38CBE0-981C-4012-8442-3493661104B8}"/>
              </a:ext>
            </a:extLst>
          </p:cNvPr>
          <p:cNvSpPr/>
          <p:nvPr/>
        </p:nvSpPr>
        <p:spPr>
          <a:xfrm>
            <a:off x="6146858" y="1693235"/>
            <a:ext cx="162499" cy="18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219E1F-98C7-44D8-A769-6DA630DA93AF}"/>
              </a:ext>
            </a:extLst>
          </p:cNvPr>
          <p:cNvSpPr/>
          <p:nvPr/>
        </p:nvSpPr>
        <p:spPr>
          <a:xfrm>
            <a:off x="6299258" y="1845635"/>
            <a:ext cx="162499" cy="18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59101B-9B4F-4C85-BF6F-07CC9EC70BC3}"/>
              </a:ext>
            </a:extLst>
          </p:cNvPr>
          <p:cNvSpPr/>
          <p:nvPr/>
        </p:nvSpPr>
        <p:spPr>
          <a:xfrm>
            <a:off x="5994467" y="5200781"/>
            <a:ext cx="162490" cy="189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6F8B56-76C2-4FAC-88AE-9D6A2CD8863B}"/>
              </a:ext>
            </a:extLst>
          </p:cNvPr>
          <p:cNvSpPr/>
          <p:nvPr/>
        </p:nvSpPr>
        <p:spPr>
          <a:xfrm>
            <a:off x="6146867" y="5353181"/>
            <a:ext cx="162490" cy="189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2B9A64-3499-4D62-A44A-967504CD340C}"/>
              </a:ext>
            </a:extLst>
          </p:cNvPr>
          <p:cNvSpPr/>
          <p:nvPr/>
        </p:nvSpPr>
        <p:spPr>
          <a:xfrm>
            <a:off x="6299267" y="5505581"/>
            <a:ext cx="162490" cy="189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A9B40-0156-4EE1-AFCC-3FC29C019823}"/>
              </a:ext>
            </a:extLst>
          </p:cNvPr>
          <p:cNvSpPr txBox="1"/>
          <p:nvPr/>
        </p:nvSpPr>
        <p:spPr>
          <a:xfrm>
            <a:off x="7344967" y="3652590"/>
            <a:ext cx="4301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2448CCB2-B561-45FA-BFA3-D8EF69CBC8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8EB24-B61F-4769-82F1-2BF1B8CB0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91" y="408012"/>
            <a:ext cx="2260788" cy="2875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49541-E9E6-F0B2-F17C-7236AC5B2A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8" y="469341"/>
            <a:ext cx="2596422" cy="26374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60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6A9795-DE24-4A3D-AF65-BA9F42749AB8}"/>
              </a:ext>
            </a:extLst>
          </p:cNvPr>
          <p:cNvSpPr txBox="1"/>
          <p:nvPr/>
        </p:nvSpPr>
        <p:spPr>
          <a:xfrm>
            <a:off x="780173" y="295422"/>
            <a:ext cx="105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কিসের ছবি দেখতে পাচ্ছ? এইটি কি ভাবে ঘটে বলতো বন্ধুরা?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AAC879F-24AB-43D1-AEB0-456BD4372A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BBBC9-D027-4D77-A7B0-400B7AE449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>
          <a:xfrm>
            <a:off x="6627563" y="1237175"/>
            <a:ext cx="4707046" cy="3656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E33E3B-A40B-461B-AB77-90DC35CCA723}"/>
              </a:ext>
            </a:extLst>
          </p:cNvPr>
          <p:cNvSpPr txBox="1"/>
          <p:nvPr/>
        </p:nvSpPr>
        <p:spPr>
          <a:xfrm>
            <a:off x="611939" y="5397371"/>
            <a:ext cx="3372232" cy="646331"/>
          </a:xfrm>
          <a:prstGeom prst="rect">
            <a:avLst/>
          </a:prstGeom>
          <a:noFill/>
          <a:ln w="28575">
            <a:solidFill>
              <a:srgbClr val="1EF6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7AD06-73EE-4842-8E98-CB632DC89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3" y="1246596"/>
            <a:ext cx="4707046" cy="3646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64CF3D-A0C6-4E75-937D-1498B25709D9}"/>
              </a:ext>
            </a:extLst>
          </p:cNvPr>
          <p:cNvSpPr/>
          <p:nvPr/>
        </p:nvSpPr>
        <p:spPr>
          <a:xfrm>
            <a:off x="4419006" y="5294924"/>
            <a:ext cx="7338159" cy="1182731"/>
          </a:xfrm>
          <a:prstGeom prst="rect">
            <a:avLst/>
          </a:prstGeom>
          <a:noFill/>
          <a:ln w="38100">
            <a:solidFill>
              <a:srgbClr val="F3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আলোক রশ্নি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 থেকে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 প্রবেশ করার সময় দিক পরিবির্তন করে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365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65D6933-13BC-42F6-8C43-DD77A8E90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571DCE-4448-488C-B693-9CCD46C2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" y="1273502"/>
            <a:ext cx="3838810" cy="3298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CD7CD-D68F-410D-8674-28FE8A9CA6F0}"/>
              </a:ext>
            </a:extLst>
          </p:cNvPr>
          <p:cNvSpPr txBox="1"/>
          <p:nvPr/>
        </p:nvSpPr>
        <p:spPr>
          <a:xfrm>
            <a:off x="1000463" y="360693"/>
            <a:ext cx="1042077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অংশটি কি ভাবে সংগঠিত হয় বন্ধুরা ? পূর্ণ অভ্যন্তরীণ প্রতিফলন কি?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64CC8-403E-425E-B6AD-EA4015036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0"/>
          <a:stretch/>
        </p:blipFill>
        <p:spPr>
          <a:xfrm>
            <a:off x="5020306" y="1273501"/>
            <a:ext cx="3725270" cy="3298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75F0C5-7E70-4874-9C14-4BB9D23302C7}"/>
              </a:ext>
            </a:extLst>
          </p:cNvPr>
          <p:cNvSpPr txBox="1"/>
          <p:nvPr/>
        </p:nvSpPr>
        <p:spPr>
          <a:xfrm>
            <a:off x="399666" y="5289449"/>
            <a:ext cx="3372232" cy="646331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47B839-07DB-485A-A5B0-393620A1BD1A}"/>
              </a:ext>
            </a:extLst>
          </p:cNvPr>
          <p:cNvSpPr/>
          <p:nvPr/>
        </p:nvSpPr>
        <p:spPr>
          <a:xfrm>
            <a:off x="4716704" y="5071408"/>
            <a:ext cx="6704536" cy="118273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রশ্নি ঘন মাধ্যম থেকে হালকা মাধ্যম প্রবেশ করার সময় দিক পরিবির্তন করে অভিলম্ব থেকে দূরে সরে যায়।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EA37A-04D0-4BDE-832F-B61859C3D920}"/>
              </a:ext>
            </a:extLst>
          </p:cNvPr>
          <p:cNvSpPr txBox="1"/>
          <p:nvPr/>
        </p:nvSpPr>
        <p:spPr>
          <a:xfrm>
            <a:off x="9215389" y="1459864"/>
            <a:ext cx="2518748" cy="30469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আলোক রশ্নি ঘন মাধ্যম থেকে হালকা মাধ্যমে প্রবেশ করে দুই মাধ্যমের বিভেদ তলে ক্রান্তি কোনের চেয়ে বড় কোনে আপতিত হয়ে আবার পূর্বের অবস্থায় ফিরে যাওয়াকে বলা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9673D4-9575-4662-A48C-2BC5FB978E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0D0C1-7925-4CA8-A28A-718CF526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08" y="1015801"/>
            <a:ext cx="4718713" cy="7498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C1EF75-8A2C-444D-8792-15C0B99F8F14}"/>
              </a:ext>
            </a:extLst>
          </p:cNvPr>
          <p:cNvSpPr txBox="1"/>
          <p:nvPr/>
        </p:nvSpPr>
        <p:spPr>
          <a:xfrm>
            <a:off x="770208" y="4819736"/>
            <a:ext cx="5219603" cy="11079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F65F1-1FF5-486F-825F-B92FD6602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2567"/>
          <a:stretch/>
        </p:blipFill>
        <p:spPr>
          <a:xfrm>
            <a:off x="7282546" y="1411784"/>
            <a:ext cx="4401615" cy="40821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DB5A34-1E51-49B5-8FA6-874A482E5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57" y="2610836"/>
            <a:ext cx="1904367" cy="1636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1BD22C-CB4C-4A89-8EA2-E37578C8D0DD}"/>
              </a:ext>
            </a:extLst>
          </p:cNvPr>
          <p:cNvCxnSpPr>
            <a:cxnSpLocks/>
          </p:cNvCxnSpPr>
          <p:nvPr/>
        </p:nvCxnSpPr>
        <p:spPr>
          <a:xfrm flipV="1">
            <a:off x="5480253" y="1390737"/>
            <a:ext cx="1893004" cy="20382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7002FC-83B8-4AB9-B2F8-A0A7811EBC25}"/>
              </a:ext>
            </a:extLst>
          </p:cNvPr>
          <p:cNvCxnSpPr>
            <a:cxnSpLocks/>
          </p:cNvCxnSpPr>
          <p:nvPr/>
        </p:nvCxnSpPr>
        <p:spPr>
          <a:xfrm>
            <a:off x="5502354" y="3407900"/>
            <a:ext cx="1780192" cy="20172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8A30163-DDC7-4ADE-B65F-0BFC28726B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Punched Tape 18">
            <a:extLst>
              <a:ext uri="{FF2B5EF4-FFF2-40B4-BE49-F238E27FC236}">
                <a16:creationId xmlns:a16="http://schemas.microsoft.com/office/drawing/2014/main" id="{D78366A2-0C91-4748-AAD3-6403C4D65C50}"/>
              </a:ext>
            </a:extLst>
          </p:cNvPr>
          <p:cNvSpPr/>
          <p:nvPr/>
        </p:nvSpPr>
        <p:spPr>
          <a:xfrm>
            <a:off x="3953252" y="347197"/>
            <a:ext cx="3507698" cy="116923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DAE5575A-77FF-412C-944E-DAF3AE275747}"/>
              </a:ext>
            </a:extLst>
          </p:cNvPr>
          <p:cNvSpPr/>
          <p:nvPr/>
        </p:nvSpPr>
        <p:spPr>
          <a:xfrm>
            <a:off x="916156" y="1824193"/>
            <a:ext cx="1059162" cy="439594"/>
          </a:xfrm>
          <a:prstGeom prst="chevron">
            <a:avLst/>
          </a:prstGeom>
          <a:solidFill>
            <a:srgbClr val="0070C0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3B0D0-E26E-43BC-BCE1-FED056773569}"/>
              </a:ext>
            </a:extLst>
          </p:cNvPr>
          <p:cNvSpPr txBox="1"/>
          <p:nvPr/>
        </p:nvSpPr>
        <p:spPr>
          <a:xfrm>
            <a:off x="2234039" y="1812740"/>
            <a:ext cx="52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71AC89-956B-4CFC-AE9C-077AE9897755}"/>
              </a:ext>
            </a:extLst>
          </p:cNvPr>
          <p:cNvSpPr txBox="1"/>
          <p:nvPr/>
        </p:nvSpPr>
        <p:spPr>
          <a:xfrm>
            <a:off x="629587" y="2990135"/>
            <a:ext cx="876924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ক) প্রতিসরণের সূত্র ব্যাখ্যা করতে পারবে;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64A92116-2FD3-4FFA-A537-38D1573E1DDB}"/>
              </a:ext>
            </a:extLst>
          </p:cNvPr>
          <p:cNvSpPr/>
          <p:nvPr/>
        </p:nvSpPr>
        <p:spPr>
          <a:xfrm>
            <a:off x="946050" y="3053712"/>
            <a:ext cx="780758" cy="519179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FBEBB1-1808-4305-A76C-34C3A326D8B6}"/>
              </a:ext>
            </a:extLst>
          </p:cNvPr>
          <p:cNvSpPr txBox="1"/>
          <p:nvPr/>
        </p:nvSpPr>
        <p:spPr>
          <a:xfrm>
            <a:off x="609657" y="4039648"/>
            <a:ext cx="823928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প্রতিসরণাঙ্ক ব্যাখ্যা করতে পারবে;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D13948-497E-43C0-9FB3-A54D9E569574}"/>
              </a:ext>
            </a:extLst>
          </p:cNvPr>
          <p:cNvSpPr txBox="1"/>
          <p:nvPr/>
        </p:nvSpPr>
        <p:spPr>
          <a:xfrm>
            <a:off x="609657" y="5101008"/>
            <a:ext cx="108045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পূর্ণ অভ্যন্তরীণ প্রতিফলন সৃষ্টির কারণ বর্ণনা করতে পারবে;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64AEB6E1-9A37-42A9-A099-FA424BEA2901}"/>
              </a:ext>
            </a:extLst>
          </p:cNvPr>
          <p:cNvSpPr/>
          <p:nvPr/>
        </p:nvSpPr>
        <p:spPr>
          <a:xfrm>
            <a:off x="930846" y="3965148"/>
            <a:ext cx="840546" cy="57204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2C17C436-1A39-4DA6-8AF2-775A193204D8}"/>
              </a:ext>
            </a:extLst>
          </p:cNvPr>
          <p:cNvSpPr/>
          <p:nvPr/>
        </p:nvSpPr>
        <p:spPr>
          <a:xfrm>
            <a:off x="886262" y="5128059"/>
            <a:ext cx="840546" cy="572043"/>
          </a:xfrm>
          <a:prstGeom prst="striped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400529A-5F36-442C-A3B7-BF8C2E0E1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21993" b="35456"/>
          <a:stretch/>
        </p:blipFill>
        <p:spPr>
          <a:xfrm>
            <a:off x="11414201" y="225779"/>
            <a:ext cx="64417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63C698A-F5AE-4E2E-B560-1918AE06AA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9A797-30F8-472B-891B-13E1182B17E1}"/>
              </a:ext>
            </a:extLst>
          </p:cNvPr>
          <p:cNvSpPr txBox="1"/>
          <p:nvPr/>
        </p:nvSpPr>
        <p:spPr>
          <a:xfrm>
            <a:off x="673692" y="305318"/>
            <a:ext cx="108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দেখি?,ভিডিও টিতে আমরা কি লক্ষ্য করলাম বন্ধুরা?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2822C-A1F9-4060-9D4F-3D4B666C8CDF}"/>
              </a:ext>
            </a:extLst>
          </p:cNvPr>
          <p:cNvSpPr txBox="1"/>
          <p:nvPr/>
        </p:nvSpPr>
        <p:spPr>
          <a:xfrm>
            <a:off x="3771757" y="5815907"/>
            <a:ext cx="3828256" cy="523220"/>
          </a:xfrm>
          <a:prstGeom prst="rect">
            <a:avLst/>
          </a:prstGeom>
          <a:noFill/>
          <a:ln w="38100">
            <a:solidFill>
              <a:srgbClr val="F462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১১.০৩. অধ্যায় ১১ _ আলো - আলোর প্রতিসরণের নিয়ম (২) [1]">
            <a:hlinkClick r:id="" action="ppaction://media"/>
            <a:extLst>
              <a:ext uri="{FF2B5EF4-FFF2-40B4-BE49-F238E27FC236}">
                <a16:creationId xmlns:a16="http://schemas.microsoft.com/office/drawing/2014/main" id="{D273B1BC-F0BD-48DB-A35A-C8B813F3DC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2396" y="1233028"/>
            <a:ext cx="6974114" cy="39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AA4E663-E60A-4FDB-A509-2E0B79A5E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১। বিজ্ঞানে হাতে খড়ি_ পূর্ণ অভ্যন্তরীণ প্রতিফলন (Total Internal Reflection)[8]">
            <a:hlinkClick r:id="" action="ppaction://media"/>
            <a:extLst>
              <a:ext uri="{FF2B5EF4-FFF2-40B4-BE49-F238E27FC236}">
                <a16:creationId xmlns:a16="http://schemas.microsoft.com/office/drawing/2014/main" id="{465FEB03-BD7F-4E30-8655-9E179A9DE6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1141" y="1069923"/>
            <a:ext cx="8049717" cy="4105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16383-5030-4C81-BCA6-368101090C33}"/>
              </a:ext>
            </a:extLst>
          </p:cNvPr>
          <p:cNvSpPr txBox="1"/>
          <p:nvPr/>
        </p:nvSpPr>
        <p:spPr>
          <a:xfrm>
            <a:off x="457702" y="242574"/>
            <a:ext cx="108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দেখি?,ভিডিও টিতে আমরা আলোর কি অবস্থা লক্ষ্য করলাম?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45165-78A3-498C-AF3C-4A88D1E9BB74}"/>
              </a:ext>
            </a:extLst>
          </p:cNvPr>
          <p:cNvSpPr txBox="1"/>
          <p:nvPr/>
        </p:nvSpPr>
        <p:spPr>
          <a:xfrm>
            <a:off x="3511564" y="5968011"/>
            <a:ext cx="4736891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আলোর পূর্ণ অভ্যন্তরীণ প্রতিফলন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656</Words>
  <Application>Microsoft Office PowerPoint</Application>
  <PresentationFormat>Widescreen</PresentationFormat>
  <Paragraphs>89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Motior</dc:creator>
  <cp:lastModifiedBy>Md. Motior</cp:lastModifiedBy>
  <cp:revision>120</cp:revision>
  <dcterms:created xsi:type="dcterms:W3CDTF">2021-12-10T17:28:04Z</dcterms:created>
  <dcterms:modified xsi:type="dcterms:W3CDTF">2023-01-11T12:09:10Z</dcterms:modified>
</cp:coreProperties>
</file>