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9"/>
  </p:notesMasterIdLst>
  <p:sldIdLst>
    <p:sldId id="256" r:id="rId2"/>
    <p:sldId id="277" r:id="rId3"/>
    <p:sldId id="278" r:id="rId4"/>
    <p:sldId id="258" r:id="rId5"/>
    <p:sldId id="259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64" r:id="rId15"/>
    <p:sldId id="265" r:id="rId16"/>
    <p:sldId id="266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DFB862A-F680-4D4E-9F24-23DFCDBBC4BE}">
          <p14:sldIdLst>
            <p14:sldId id="256"/>
            <p14:sldId id="277"/>
            <p14:sldId id="278"/>
            <p14:sldId id="258"/>
            <p14:sldId id="259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516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C784A-7D47-4FE1-BBD0-282952797C4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5379D-A4F5-44D7-8C45-206E14562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20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379D-A4F5-44D7-8C45-206E14562E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70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4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4BFB39E-6FB4-4168-9E5C-18DC73275A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235" y="3435236"/>
            <a:ext cx="3290915" cy="34641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37455" y="-64143"/>
            <a:ext cx="3620005" cy="38105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facebook.com/profile.php?id=10005072629192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hyperlink" Target="mailto:masud.rana@ucepbd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71600" y="2319711"/>
            <a:ext cx="10121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9600" dirty="0"/>
              <a:t>সকলকে শুভেচ্ছা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629004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215" y="110295"/>
            <a:ext cx="5607571" cy="9540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err="1"/>
              <a:t>অক্টাল</a:t>
            </a:r>
            <a:r>
              <a:rPr lang="en-US" sz="5400" b="1" dirty="0"/>
              <a:t> </a:t>
            </a:r>
            <a:r>
              <a:rPr lang="en-US" sz="5400" b="1" dirty="0" err="1"/>
              <a:t>সংখ্যা</a:t>
            </a:r>
            <a:r>
              <a:rPr lang="en-US" sz="5400" b="1" dirty="0"/>
              <a:t> </a:t>
            </a:r>
            <a:r>
              <a:rPr lang="en-US" sz="5400" b="1" dirty="0" err="1"/>
              <a:t>পদ্ধতি</a:t>
            </a:r>
            <a:r>
              <a:rPr lang="en-US" sz="54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112" y="941207"/>
            <a:ext cx="10515600" cy="503987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err="1"/>
              <a:t>অক্টাল</a:t>
            </a:r>
            <a:r>
              <a:rPr lang="en-US" b="1" dirty="0"/>
              <a:t> </a:t>
            </a:r>
            <a:r>
              <a:rPr lang="en-US" b="1" dirty="0" err="1"/>
              <a:t>সংখ্যা</a:t>
            </a:r>
            <a:r>
              <a:rPr lang="en-US" b="1" dirty="0"/>
              <a:t> </a:t>
            </a:r>
            <a:r>
              <a:rPr lang="en-US" b="1" dirty="0" err="1"/>
              <a:t>পদ্ধতি</a:t>
            </a:r>
            <a:r>
              <a:rPr lang="en-US" b="1" dirty="0"/>
              <a:t> (Octal Numbering System</a:t>
            </a:r>
            <a:r>
              <a:rPr lang="en-US" b="1" dirty="0" smtClean="0"/>
              <a:t>): </a:t>
            </a:r>
            <a:r>
              <a:rPr lang="en-US" dirty="0" err="1"/>
              <a:t>যে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পদ্ধতিতে</a:t>
            </a:r>
            <a:r>
              <a:rPr lang="en-US" dirty="0"/>
              <a:t> ৮টি </a:t>
            </a:r>
            <a:r>
              <a:rPr lang="en-US" dirty="0" err="1"/>
              <a:t>অঙ্ক</a:t>
            </a:r>
            <a:r>
              <a:rPr lang="en-US" dirty="0"/>
              <a:t> (Digit)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চিহ্ন</a:t>
            </a:r>
            <a:r>
              <a:rPr lang="en-US" dirty="0"/>
              <a:t> </a:t>
            </a:r>
            <a:r>
              <a:rPr lang="en-US" dirty="0" err="1"/>
              <a:t>ব্যবহার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 </a:t>
            </a:r>
            <a:r>
              <a:rPr lang="en-US" dirty="0" err="1"/>
              <a:t>তাকে</a:t>
            </a:r>
            <a:r>
              <a:rPr lang="en-US" dirty="0"/>
              <a:t> </a:t>
            </a:r>
            <a:r>
              <a:rPr lang="en-US" dirty="0" err="1"/>
              <a:t>অক্টাল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পদ্ধতি</a:t>
            </a:r>
            <a:r>
              <a:rPr lang="en-US" dirty="0"/>
              <a:t> </a:t>
            </a:r>
            <a:r>
              <a:rPr lang="en-US" dirty="0" err="1"/>
              <a:t>বলে</a:t>
            </a:r>
            <a:r>
              <a:rPr lang="en-US" dirty="0"/>
              <a:t>। </a:t>
            </a:r>
            <a:r>
              <a:rPr lang="en-US" dirty="0" err="1"/>
              <a:t>কম্পিউটারের</a:t>
            </a:r>
            <a:r>
              <a:rPr lang="en-US" dirty="0"/>
              <a:t> </a:t>
            </a:r>
            <a:r>
              <a:rPr lang="en-US" dirty="0" err="1"/>
              <a:t>অভ্যন্তরীণ</a:t>
            </a:r>
            <a:r>
              <a:rPr lang="en-US" dirty="0"/>
              <a:t> </a:t>
            </a:r>
            <a:r>
              <a:rPr lang="en-US" dirty="0" err="1"/>
              <a:t>বিভিন্ন</a:t>
            </a:r>
            <a:r>
              <a:rPr lang="en-US" dirty="0"/>
              <a:t> </a:t>
            </a:r>
            <a:r>
              <a:rPr lang="en-US" dirty="0" err="1"/>
              <a:t>কাজের</a:t>
            </a:r>
            <a:r>
              <a:rPr lang="en-US" dirty="0"/>
              <a:t> </a:t>
            </a:r>
            <a:r>
              <a:rPr lang="en-US" dirty="0" err="1"/>
              <a:t>ব্যাখ্যার</a:t>
            </a:r>
            <a:r>
              <a:rPr lang="en-US" dirty="0"/>
              <a:t> </a:t>
            </a:r>
            <a:r>
              <a:rPr lang="en-US" dirty="0" err="1"/>
              <a:t>জন্য</a:t>
            </a:r>
            <a:r>
              <a:rPr lang="en-US" dirty="0"/>
              <a:t>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পদ্ধতি</a:t>
            </a:r>
            <a:r>
              <a:rPr lang="en-US" dirty="0"/>
              <a:t> </a:t>
            </a:r>
            <a:r>
              <a:rPr lang="en-US" dirty="0" err="1"/>
              <a:t>ব্যবহার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।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পদ্ধতিতে</a:t>
            </a:r>
            <a:r>
              <a:rPr lang="en-US" dirty="0"/>
              <a:t> </a:t>
            </a:r>
            <a:r>
              <a:rPr lang="en-US" dirty="0" err="1"/>
              <a:t>ব্যবহৃত</a:t>
            </a:r>
            <a:r>
              <a:rPr lang="en-US" dirty="0"/>
              <a:t> </a:t>
            </a:r>
            <a:r>
              <a:rPr lang="en-US" dirty="0" err="1" smtClean="0"/>
              <a:t>ডিজিটগুলো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০</a:t>
            </a:r>
            <a:r>
              <a:rPr lang="en-US" dirty="0"/>
              <a:t>, ১, ২, ৩, ৪, ৫, ৬ </a:t>
            </a:r>
            <a:r>
              <a:rPr lang="en-US" dirty="0" err="1"/>
              <a:t>এবং</a:t>
            </a:r>
            <a:r>
              <a:rPr lang="en-US" dirty="0"/>
              <a:t> ৭। </a:t>
            </a:r>
            <a:r>
              <a:rPr lang="en-US" dirty="0" err="1"/>
              <a:t>অক্টাল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পদ্ধতির</a:t>
            </a:r>
            <a:r>
              <a:rPr lang="en-US" dirty="0"/>
              <a:t> </a:t>
            </a:r>
            <a:r>
              <a:rPr lang="en-US" dirty="0" err="1"/>
              <a:t>ভিত্তি</a:t>
            </a:r>
            <a:r>
              <a:rPr lang="en-US" dirty="0"/>
              <a:t> </a:t>
            </a:r>
            <a:r>
              <a:rPr lang="en-US" dirty="0" err="1"/>
              <a:t>হচ্ছে</a:t>
            </a:r>
            <a:r>
              <a:rPr lang="en-US" dirty="0"/>
              <a:t> ৮। 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err="1" smtClean="0"/>
              <a:t>আটি</a:t>
            </a:r>
            <a:r>
              <a:rPr lang="en-US" b="1" dirty="0" smtClean="0"/>
              <a:t> </a:t>
            </a:r>
            <a:r>
              <a:rPr lang="en-US" b="1" dirty="0" err="1"/>
              <a:t>ভিত্তিক</a:t>
            </a:r>
            <a:r>
              <a:rPr lang="en-US" b="1" dirty="0"/>
              <a:t> </a:t>
            </a:r>
            <a:r>
              <a:rPr lang="en-US" b="1" dirty="0" err="1"/>
              <a:t>সংখ্যা</a:t>
            </a:r>
            <a:r>
              <a:rPr lang="en-US" b="1" dirty="0"/>
              <a:t> </a:t>
            </a:r>
            <a:r>
              <a:rPr lang="en-US" b="1" dirty="0" err="1"/>
              <a:t>পদ্ধতির</a:t>
            </a:r>
            <a:r>
              <a:rPr lang="en-US" b="1" dirty="0"/>
              <a:t> </a:t>
            </a:r>
            <a:r>
              <a:rPr lang="en-US" b="1" dirty="0" err="1"/>
              <a:t>গঠন</a:t>
            </a:r>
            <a:r>
              <a:rPr lang="en-US" b="1" dirty="0"/>
              <a:t> </a:t>
            </a:r>
            <a:r>
              <a:rPr lang="en-US" b="1" dirty="0" err="1" smtClean="0"/>
              <a:t>বিশ্লেষণ</a:t>
            </a:r>
            <a:r>
              <a:rPr lang="en-US" b="1" dirty="0"/>
              <a:t>:</a:t>
            </a:r>
            <a:r>
              <a:rPr lang="en-US" b="1" dirty="0" smtClean="0"/>
              <a:t> </a:t>
            </a:r>
            <a:r>
              <a:rPr lang="en-US" dirty="0"/>
              <a:t>৪৫৭ </a:t>
            </a:r>
            <a:r>
              <a:rPr lang="en-US" dirty="0" err="1"/>
              <a:t>অক্টাল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। এ </a:t>
            </a:r>
            <a:r>
              <a:rPr lang="en-US" dirty="0" err="1"/>
              <a:t>সংখ্যাটিকে</a:t>
            </a:r>
            <a:r>
              <a:rPr lang="en-US" dirty="0"/>
              <a:t> </a:t>
            </a:r>
            <a:r>
              <a:rPr lang="en-US" dirty="0" err="1"/>
              <a:t>বিশ্লেষণ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দেখা</a:t>
            </a:r>
            <a:r>
              <a:rPr lang="en-US" dirty="0"/>
              <a:t> </a:t>
            </a:r>
            <a:r>
              <a:rPr lang="en-US" dirty="0" err="1"/>
              <a:t>যাক</a:t>
            </a:r>
            <a:r>
              <a:rPr lang="en-US" dirty="0"/>
              <a:t>। </a:t>
            </a:r>
            <a:r>
              <a:rPr lang="en-US" dirty="0" err="1"/>
              <a:t>আটভিত্তিক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সংখ্যার</a:t>
            </a:r>
            <a:r>
              <a:rPr lang="en-US" dirty="0"/>
              <a:t> </a:t>
            </a:r>
            <a:r>
              <a:rPr lang="en-US" dirty="0" err="1"/>
              <a:t>অন্তর্গত</a:t>
            </a:r>
            <a:r>
              <a:rPr lang="en-US" dirty="0"/>
              <a:t> </a:t>
            </a:r>
            <a:r>
              <a:rPr lang="en-US" dirty="0" err="1"/>
              <a:t>প্রতিটি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স্থানীয়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err="1"/>
              <a:t>আট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তার</a:t>
            </a:r>
            <a:r>
              <a:rPr lang="en-US" dirty="0"/>
              <a:t> </a:t>
            </a:r>
            <a:r>
              <a:rPr lang="en-US" dirty="0" err="1"/>
              <a:t>গুণিতক</a:t>
            </a:r>
            <a:r>
              <a:rPr lang="en-US" dirty="0"/>
              <a:t>। </a:t>
            </a:r>
            <a:r>
              <a:rPr lang="en-US" dirty="0" err="1"/>
              <a:t>যেমন</a:t>
            </a:r>
            <a:r>
              <a:rPr lang="en-US" dirty="0"/>
              <a:t>— </a:t>
            </a:r>
            <a:r>
              <a:rPr lang="en-US" dirty="0" err="1"/>
              <a:t>ডান</a:t>
            </a:r>
            <a:r>
              <a:rPr lang="en-US" dirty="0"/>
              <a:t> </a:t>
            </a:r>
            <a:r>
              <a:rPr lang="en-US" dirty="0" err="1"/>
              <a:t>দিক</a:t>
            </a:r>
            <a:r>
              <a:rPr lang="en-US" dirty="0"/>
              <a:t>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dirty="0" err="1"/>
              <a:t>প্রথম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৮° । </a:t>
            </a:r>
            <a:r>
              <a:rPr lang="en-US" dirty="0" err="1"/>
              <a:t>দ্বিতীয়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smtClean="0"/>
              <a:t>৮</a:t>
            </a:r>
            <a:r>
              <a:rPr lang="en-US" baseline="30000" dirty="0" smtClean="0"/>
              <a:t>১</a:t>
            </a:r>
            <a:r>
              <a:rPr lang="en-US" dirty="0" smtClean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তৃতীয়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smtClean="0"/>
              <a:t>৮</a:t>
            </a:r>
            <a:r>
              <a:rPr lang="en-US" baseline="30000" dirty="0" smtClean="0"/>
              <a:t>২</a:t>
            </a:r>
            <a:r>
              <a:rPr lang="en-US" dirty="0" smtClean="0"/>
              <a:t>। </a:t>
            </a:r>
            <a:r>
              <a:rPr lang="en-US" dirty="0" err="1"/>
              <a:t>প্রতি</a:t>
            </a:r>
            <a:r>
              <a:rPr lang="en-US" dirty="0"/>
              <a:t> </a:t>
            </a:r>
            <a:r>
              <a:rPr lang="en-US" dirty="0" err="1"/>
              <a:t>ক্ষেত্রে</a:t>
            </a:r>
            <a:r>
              <a:rPr lang="en-US" dirty="0"/>
              <a:t> </a:t>
            </a:r>
            <a:r>
              <a:rPr lang="en-US" dirty="0" err="1"/>
              <a:t>সূচক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ঘাত</a:t>
            </a:r>
            <a:r>
              <a:rPr lang="en-US" dirty="0"/>
              <a:t> </a:t>
            </a:r>
            <a:r>
              <a:rPr lang="en-US" dirty="0" err="1"/>
              <a:t>গুণিতক</a:t>
            </a:r>
            <a:r>
              <a:rPr lang="en-US" dirty="0"/>
              <a:t> </a:t>
            </a:r>
            <a:r>
              <a:rPr lang="en-US" dirty="0" err="1"/>
              <a:t>প্রকাশ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। </a:t>
            </a:r>
            <a:r>
              <a:rPr lang="en-US" dirty="0" err="1"/>
              <a:t>যেমন</a:t>
            </a:r>
            <a:r>
              <a:rPr lang="en-US" dirty="0"/>
              <a:t>— ৪৫৭ = ৪ x৮</a:t>
            </a:r>
            <a:r>
              <a:rPr lang="en-US" baseline="30000" dirty="0"/>
              <a:t>২</a:t>
            </a:r>
            <a:r>
              <a:rPr lang="en-US" dirty="0"/>
              <a:t>+৫x </a:t>
            </a:r>
            <a:r>
              <a:rPr lang="en-US" dirty="0" smtClean="0"/>
              <a:t>৮</a:t>
            </a:r>
            <a:r>
              <a:rPr lang="en-US" baseline="30000" dirty="0" smtClean="0"/>
              <a:t>১</a:t>
            </a:r>
            <a:r>
              <a:rPr lang="en-US" dirty="0" smtClean="0"/>
              <a:t> </a:t>
            </a:r>
            <a:r>
              <a:rPr lang="en-US" dirty="0"/>
              <a:t>+ ৭ x </a:t>
            </a:r>
            <a:r>
              <a:rPr lang="en-US" dirty="0" smtClean="0"/>
              <a:t>৮</a:t>
            </a:r>
            <a:r>
              <a:rPr lang="en-US" baseline="30000" dirty="0" smtClean="0"/>
              <a:t>০</a:t>
            </a:r>
            <a:r>
              <a:rPr lang="en-US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err="1" smtClean="0"/>
              <a:t>স্থানীয়</a:t>
            </a:r>
            <a:r>
              <a:rPr lang="en-US" dirty="0" smtClean="0"/>
              <a:t> </a:t>
            </a:r>
            <a:r>
              <a:rPr lang="en-US" dirty="0" err="1"/>
              <a:t>মান</a:t>
            </a:r>
            <a:r>
              <a:rPr lang="en-US" dirty="0"/>
              <a:t> : </a:t>
            </a:r>
            <a:r>
              <a:rPr lang="en-US" dirty="0" err="1"/>
              <a:t>অক্টাল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পদ্ধতিতে</a:t>
            </a:r>
            <a:r>
              <a:rPr lang="en-US" dirty="0"/>
              <a:t> </a:t>
            </a:r>
            <a:r>
              <a:rPr lang="en-US" dirty="0" err="1"/>
              <a:t>প্রতিটি</a:t>
            </a:r>
            <a:r>
              <a:rPr lang="en-US" dirty="0"/>
              <a:t> </a:t>
            </a:r>
            <a:r>
              <a:rPr lang="en-US" dirty="0" err="1"/>
              <a:t>ডিজিটের</a:t>
            </a:r>
            <a:r>
              <a:rPr lang="en-US" dirty="0"/>
              <a:t> </a:t>
            </a:r>
            <a:r>
              <a:rPr lang="en-US" dirty="0" err="1"/>
              <a:t>স্থানীয়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(Value) </a:t>
            </a:r>
            <a:r>
              <a:rPr lang="en-US" dirty="0" err="1"/>
              <a:t>হচ্ছে</a:t>
            </a:r>
            <a:r>
              <a:rPr lang="en-US" dirty="0"/>
              <a:t> </a:t>
            </a:r>
            <a:r>
              <a:rPr lang="en-US" dirty="0" err="1"/>
              <a:t>নিম্নরূপ</a:t>
            </a:r>
            <a:r>
              <a:rPr lang="en-US" dirty="0"/>
              <a:t> : 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12" y="5777595"/>
            <a:ext cx="8096251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92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02275" y="230215"/>
            <a:ext cx="5787452" cy="87905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err="1"/>
              <a:t>অক্টাল</a:t>
            </a:r>
            <a:r>
              <a:rPr lang="en-US" sz="5400" b="1" dirty="0"/>
              <a:t> </a:t>
            </a:r>
            <a:r>
              <a:rPr lang="en-US" sz="5400" b="1" dirty="0" err="1"/>
              <a:t>সংখ্যা</a:t>
            </a:r>
            <a:r>
              <a:rPr lang="en-US" sz="5400" b="1" dirty="0"/>
              <a:t> </a:t>
            </a:r>
            <a:r>
              <a:rPr lang="en-US" sz="5400" b="1" dirty="0" err="1"/>
              <a:t>পদ্ধতি</a:t>
            </a:r>
            <a:r>
              <a:rPr lang="en-US" sz="54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99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 err="1"/>
              <a:t>একটি</a:t>
            </a:r>
            <a:r>
              <a:rPr lang="en-US" b="1" dirty="0"/>
              <a:t> </a:t>
            </a:r>
            <a:r>
              <a:rPr lang="en-US" b="1" dirty="0" err="1"/>
              <a:t>অক্টাল</a:t>
            </a:r>
            <a:r>
              <a:rPr lang="en-US" b="1" dirty="0"/>
              <a:t> </a:t>
            </a:r>
            <a:r>
              <a:rPr lang="en-US" b="1" dirty="0" err="1"/>
              <a:t>সংখ্যার</a:t>
            </a:r>
            <a:r>
              <a:rPr lang="en-US" b="1" dirty="0"/>
              <a:t> </a:t>
            </a:r>
            <a:r>
              <a:rPr lang="en-US" b="1" dirty="0" err="1"/>
              <a:t>সমতুল্য</a:t>
            </a:r>
            <a:r>
              <a:rPr lang="en-US" b="1" dirty="0"/>
              <a:t> </a:t>
            </a:r>
            <a:r>
              <a:rPr lang="en-US" b="1" dirty="0" err="1"/>
              <a:t>দশমিক</a:t>
            </a:r>
            <a:r>
              <a:rPr lang="en-US" b="1" dirty="0"/>
              <a:t> </a:t>
            </a:r>
            <a:r>
              <a:rPr lang="en-US" b="1" dirty="0" err="1"/>
              <a:t>মান</a:t>
            </a:r>
            <a:r>
              <a:rPr lang="en-US" b="1" dirty="0"/>
              <a:t> </a:t>
            </a:r>
            <a:r>
              <a:rPr lang="en-US" b="1" dirty="0" err="1"/>
              <a:t>নির্ণয়</a:t>
            </a:r>
            <a:r>
              <a:rPr lang="en-US" b="1" dirty="0"/>
              <a:t> </a:t>
            </a:r>
            <a:r>
              <a:rPr lang="en-US" b="1" dirty="0" err="1"/>
              <a:t>করে</a:t>
            </a:r>
            <a:r>
              <a:rPr lang="en-US" b="1" dirty="0"/>
              <a:t> </a:t>
            </a:r>
            <a:r>
              <a:rPr lang="en-US" b="1" dirty="0" err="1" smtClean="0"/>
              <a:t>দেখানো</a:t>
            </a:r>
            <a:r>
              <a:rPr lang="en-US" b="1" dirty="0" smtClean="0"/>
              <a:t> </a:t>
            </a:r>
            <a:r>
              <a:rPr lang="en-US" b="1" dirty="0" err="1" smtClean="0"/>
              <a:t>হলো</a:t>
            </a:r>
            <a:r>
              <a:rPr lang="en-US" b="1" dirty="0" smtClean="0"/>
              <a:t>: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(৫৬০) = ৫x৮+৬ x ৮ + ০ x ৮ 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= </a:t>
            </a:r>
            <a:r>
              <a:rPr lang="en-US" dirty="0"/>
              <a:t>৫ X ৬৪ +৬ x ৮ +০x১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= </a:t>
            </a:r>
            <a:r>
              <a:rPr lang="en-US" dirty="0"/>
              <a:t>৩২০ + ৪৮ + ০ = (৩৬৮)১০ 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অক্টাল</a:t>
            </a:r>
            <a:r>
              <a:rPr lang="en-US" b="1" dirty="0" smtClean="0"/>
              <a:t> </a:t>
            </a:r>
            <a:r>
              <a:rPr lang="en-US" b="1" dirty="0" err="1"/>
              <a:t>সংখ্যা</a:t>
            </a:r>
            <a:r>
              <a:rPr lang="en-US" b="1" dirty="0"/>
              <a:t> </a:t>
            </a:r>
            <a:r>
              <a:rPr lang="en-US" b="1" dirty="0" err="1"/>
              <a:t>পদ্ধতির</a:t>
            </a:r>
            <a:r>
              <a:rPr lang="en-US" b="1" dirty="0"/>
              <a:t> </a:t>
            </a:r>
            <a:r>
              <a:rPr lang="en-US" b="1" dirty="0" err="1"/>
              <a:t>বৈশিষ্ট্য</a:t>
            </a:r>
            <a:r>
              <a:rPr lang="en-US" b="1" dirty="0"/>
              <a:t> :</a:t>
            </a:r>
            <a:r>
              <a:rPr lang="en-US" dirty="0"/>
              <a:t> 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অক্টালের</a:t>
            </a:r>
            <a:r>
              <a:rPr lang="en-US" dirty="0" smtClean="0"/>
              <a:t> </a:t>
            </a:r>
            <a:r>
              <a:rPr lang="en-US" dirty="0" err="1"/>
              <a:t>বাইনারি</a:t>
            </a:r>
            <a:r>
              <a:rPr lang="en-US" dirty="0"/>
              <a:t> </a:t>
            </a:r>
            <a:r>
              <a:rPr lang="en-US" dirty="0" err="1"/>
              <a:t>নাম্বার</a:t>
            </a:r>
            <a:r>
              <a:rPr lang="en-US" dirty="0"/>
              <a:t> </a:t>
            </a:r>
            <a:r>
              <a:rPr lang="en-US" dirty="0" err="1"/>
              <a:t>সিস্টেমের</a:t>
            </a:r>
            <a:r>
              <a:rPr lang="en-US" dirty="0"/>
              <a:t> </a:t>
            </a:r>
            <a:r>
              <a:rPr lang="en-US" dirty="0" err="1"/>
              <a:t>বেস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ভিত্তি</a:t>
            </a:r>
            <a:r>
              <a:rPr lang="en-US" dirty="0"/>
              <a:t> </a:t>
            </a:r>
            <a:r>
              <a:rPr lang="en-US" dirty="0" err="1"/>
              <a:t>হচ্ছে</a:t>
            </a:r>
            <a:r>
              <a:rPr lang="en-US" dirty="0"/>
              <a:t> </a:t>
            </a:r>
            <a:r>
              <a:rPr lang="en-US" dirty="0" smtClean="0"/>
              <a:t>৮। </a:t>
            </a:r>
          </a:p>
          <a:p>
            <a:pPr marL="514350" indent="-514350">
              <a:buAutoNum type="arabicPeriod"/>
            </a:pPr>
            <a:r>
              <a:rPr lang="en-US" dirty="0" smtClean="0"/>
              <a:t>এ </a:t>
            </a:r>
            <a:r>
              <a:rPr lang="en-US" dirty="0" err="1"/>
              <a:t>পদ্ধতিতে</a:t>
            </a:r>
            <a:r>
              <a:rPr lang="en-US" dirty="0"/>
              <a:t> 0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i="1" dirty="0"/>
              <a:t>7 </a:t>
            </a:r>
            <a:r>
              <a:rPr lang="en-US" dirty="0" err="1"/>
              <a:t>পর্যন্ত</a:t>
            </a:r>
            <a:r>
              <a:rPr lang="en-US" dirty="0"/>
              <a:t> </a:t>
            </a:r>
            <a:r>
              <a:rPr lang="en-US" dirty="0" err="1" smtClean="0"/>
              <a:t>মোট</a:t>
            </a:r>
            <a:r>
              <a:rPr lang="en-US" dirty="0" smtClean="0"/>
              <a:t> ৪টি </a:t>
            </a:r>
            <a:r>
              <a:rPr lang="en-US" dirty="0" err="1"/>
              <a:t>মৌলিক</a:t>
            </a:r>
            <a:r>
              <a:rPr lang="en-US" dirty="0"/>
              <a:t> </a:t>
            </a:r>
            <a:r>
              <a:rPr lang="en-US" dirty="0" err="1"/>
              <a:t>অঙ্ক</a:t>
            </a:r>
            <a:r>
              <a:rPr lang="en-US" dirty="0"/>
              <a:t> </a:t>
            </a:r>
            <a:r>
              <a:rPr lang="en-US" dirty="0" err="1"/>
              <a:t>আছে</a:t>
            </a:r>
            <a:r>
              <a:rPr lang="en-US" dirty="0"/>
              <a:t>।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দশমিক</a:t>
            </a:r>
            <a:r>
              <a:rPr lang="en-US" dirty="0" smtClean="0"/>
              <a:t> </a:t>
            </a:r>
            <a:r>
              <a:rPr lang="en-US" dirty="0" err="1"/>
              <a:t>সংখ্যার</a:t>
            </a:r>
            <a:r>
              <a:rPr lang="en-US" dirty="0"/>
              <a:t> </a:t>
            </a:r>
            <a:r>
              <a:rPr lang="en-US" dirty="0" err="1"/>
              <a:t>পাশাপাশি</a:t>
            </a:r>
            <a:r>
              <a:rPr lang="en-US" dirty="0"/>
              <a:t> </a:t>
            </a:r>
            <a:r>
              <a:rPr lang="en-US" dirty="0" err="1"/>
              <a:t>বিধায়</a:t>
            </a:r>
            <a:r>
              <a:rPr lang="en-US" dirty="0"/>
              <a:t> </a:t>
            </a:r>
            <a:r>
              <a:rPr lang="en-US" dirty="0" err="1"/>
              <a:t>কম্পিউটার</a:t>
            </a:r>
            <a:r>
              <a:rPr lang="en-US" dirty="0"/>
              <a:t> </a:t>
            </a:r>
            <a:r>
              <a:rPr lang="en-US" dirty="0" err="1"/>
              <a:t>সিস্টেমে</a:t>
            </a:r>
            <a:r>
              <a:rPr lang="en-US" dirty="0"/>
              <a:t> </a:t>
            </a:r>
            <a:r>
              <a:rPr lang="en-US" dirty="0" err="1"/>
              <a:t>মাঝে</a:t>
            </a:r>
            <a:r>
              <a:rPr lang="en-US" dirty="0"/>
              <a:t> </a:t>
            </a:r>
            <a:r>
              <a:rPr lang="en-US" dirty="0" err="1"/>
              <a:t>মাঝে</a:t>
            </a:r>
            <a:r>
              <a:rPr lang="en-US" dirty="0"/>
              <a:t> </a:t>
            </a:r>
            <a:r>
              <a:rPr lang="en-US" dirty="0" err="1"/>
              <a:t>অক্টাল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ব্যবহার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। </a:t>
            </a:r>
          </a:p>
          <a:p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6173957" y="1575394"/>
            <a:ext cx="5021705" cy="3046988"/>
            <a:chOff x="6173955" y="1575394"/>
            <a:chExt cx="5021705" cy="3046988"/>
          </a:xfrm>
        </p:grpSpPr>
        <p:grpSp>
          <p:nvGrpSpPr>
            <p:cNvPr id="25" name="Group 24"/>
            <p:cNvGrpSpPr/>
            <p:nvPr/>
          </p:nvGrpSpPr>
          <p:grpSpPr>
            <a:xfrm>
              <a:off x="6173955" y="1575394"/>
              <a:ext cx="5021705" cy="3046988"/>
              <a:chOff x="6125028" y="1604423"/>
              <a:chExt cx="5021705" cy="3046988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6125028" y="1604423"/>
                <a:ext cx="5021705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৫ ৬ ০</a:t>
                </a:r>
              </a:p>
              <a:p>
                <a:r>
                  <a:rPr lang="en-US" sz="3200" dirty="0"/>
                  <a:t> </a:t>
                </a:r>
                <a:r>
                  <a:rPr lang="en-US" sz="3200" dirty="0" smtClean="0"/>
                  <a:t>           </a:t>
                </a:r>
                <a:r>
                  <a:rPr lang="en-US" sz="3200" dirty="0" smtClean="0">
                    <a:latin typeface="SutonnyMJ" pitchFamily="2" charset="0"/>
                    <a:cs typeface="SutonnyMJ" pitchFamily="2" charset="0"/>
                  </a:rPr>
                  <a:t>0 </a:t>
                </a:r>
                <a:r>
                  <a:rPr lang="en-US" sz="3200" dirty="0" smtClean="0">
                    <a:cs typeface="SutonnyMJ" pitchFamily="2" charset="0"/>
                  </a:rPr>
                  <a:t>X</a:t>
                </a:r>
                <a:r>
                  <a:rPr lang="en-US" sz="3200" dirty="0" smtClean="0">
                    <a:latin typeface="SutonnyMJ" pitchFamily="2" charset="0"/>
                    <a:cs typeface="SutonnyMJ" pitchFamily="2" charset="0"/>
                  </a:rPr>
                  <a:t> 8</a:t>
                </a:r>
                <a:r>
                  <a:rPr lang="en-US" sz="3200" baseline="30000" dirty="0" smtClean="0">
                    <a:latin typeface="SutonnyMJ" pitchFamily="2" charset="0"/>
                    <a:cs typeface="SutonnyMJ" pitchFamily="2" charset="0"/>
                  </a:rPr>
                  <a:t>0</a:t>
                </a:r>
                <a:r>
                  <a:rPr lang="en-US" sz="3200" dirty="0" smtClean="0">
                    <a:latin typeface="SutonnyMJ" pitchFamily="2" charset="0"/>
                    <a:cs typeface="SutonnyMJ" pitchFamily="2" charset="0"/>
                  </a:rPr>
                  <a:t>= 0 </a:t>
                </a:r>
                <a:r>
                  <a:rPr lang="en-US" sz="3200" dirty="0" smtClean="0">
                    <a:cs typeface="SutonnyMJ" pitchFamily="2" charset="0"/>
                  </a:rPr>
                  <a:t>X</a:t>
                </a:r>
                <a:r>
                  <a:rPr lang="en-US" sz="3200" dirty="0" smtClean="0">
                    <a:latin typeface="SutonnyMJ" pitchFamily="2" charset="0"/>
                    <a:cs typeface="SutonnyMJ" pitchFamily="2" charset="0"/>
                  </a:rPr>
                  <a:t> 1=     0</a:t>
                </a:r>
              </a:p>
              <a:p>
                <a:r>
                  <a:rPr lang="en-US" sz="3200" dirty="0" smtClean="0">
                    <a:latin typeface="SutonnyMJ" pitchFamily="2" charset="0"/>
                    <a:cs typeface="SutonnyMJ" pitchFamily="2" charset="0"/>
                  </a:rPr>
                  <a:t>	  6 </a:t>
                </a:r>
                <a:r>
                  <a:rPr lang="en-US" sz="3200" dirty="0">
                    <a:cs typeface="SutonnyMJ" pitchFamily="2" charset="0"/>
                  </a:rPr>
                  <a:t>X</a:t>
                </a:r>
                <a:r>
                  <a:rPr lang="en-US" sz="3200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dirty="0" smtClean="0">
                    <a:latin typeface="SutonnyMJ" pitchFamily="2" charset="0"/>
                    <a:cs typeface="SutonnyMJ" pitchFamily="2" charset="0"/>
                  </a:rPr>
                  <a:t>8</a:t>
                </a:r>
                <a:r>
                  <a:rPr lang="en-US" sz="3200" baseline="30000" dirty="0" smtClean="0">
                    <a:latin typeface="SutonnyMJ" pitchFamily="2" charset="0"/>
                    <a:cs typeface="SutonnyMJ" pitchFamily="2" charset="0"/>
                  </a:rPr>
                  <a:t>1</a:t>
                </a:r>
                <a:r>
                  <a:rPr lang="en-US" sz="3200" dirty="0" smtClean="0">
                    <a:latin typeface="SutonnyMJ" pitchFamily="2" charset="0"/>
                    <a:cs typeface="SutonnyMJ" pitchFamily="2" charset="0"/>
                  </a:rPr>
                  <a:t>= 6 </a:t>
                </a:r>
                <a:r>
                  <a:rPr lang="en-US" sz="3200" dirty="0">
                    <a:cs typeface="SutonnyMJ" pitchFamily="2" charset="0"/>
                  </a:rPr>
                  <a:t>X</a:t>
                </a:r>
                <a:r>
                  <a:rPr lang="en-US" sz="3200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dirty="0" smtClean="0">
                    <a:latin typeface="SutonnyMJ" pitchFamily="2" charset="0"/>
                    <a:cs typeface="SutonnyMJ" pitchFamily="2" charset="0"/>
                  </a:rPr>
                  <a:t>8=    48</a:t>
                </a:r>
                <a:endParaRPr lang="en-US" sz="3200" baseline="30000" dirty="0">
                  <a:latin typeface="SutonnyMJ" pitchFamily="2" charset="0"/>
                  <a:cs typeface="SutonnyMJ" pitchFamily="2" charset="0"/>
                </a:endParaRPr>
              </a:p>
              <a:p>
                <a:r>
                  <a:rPr lang="en-US" sz="3200" dirty="0" smtClean="0">
                    <a:latin typeface="SutonnyMJ" pitchFamily="2" charset="0"/>
                    <a:cs typeface="SutonnyMJ" pitchFamily="2" charset="0"/>
                  </a:rPr>
                  <a:t>	  5 </a:t>
                </a:r>
                <a:r>
                  <a:rPr lang="en-US" sz="3200" dirty="0">
                    <a:cs typeface="SutonnyMJ" pitchFamily="2" charset="0"/>
                  </a:rPr>
                  <a:t>X</a:t>
                </a:r>
                <a:r>
                  <a:rPr lang="en-US" sz="3200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dirty="0" smtClean="0">
                    <a:latin typeface="SutonnyMJ" pitchFamily="2" charset="0"/>
                    <a:cs typeface="SutonnyMJ" pitchFamily="2" charset="0"/>
                  </a:rPr>
                  <a:t>8</a:t>
                </a:r>
                <a:r>
                  <a:rPr lang="en-US" sz="3200" baseline="30000" dirty="0" smtClean="0">
                    <a:latin typeface="SutonnyMJ" pitchFamily="2" charset="0"/>
                    <a:cs typeface="SutonnyMJ" pitchFamily="2" charset="0"/>
                  </a:rPr>
                  <a:t>2</a:t>
                </a:r>
                <a:r>
                  <a:rPr lang="en-US" sz="3200" dirty="0" smtClean="0">
                    <a:latin typeface="SutonnyMJ" pitchFamily="2" charset="0"/>
                    <a:cs typeface="SutonnyMJ" pitchFamily="2" charset="0"/>
                  </a:rPr>
                  <a:t>= 5 </a:t>
                </a:r>
                <a:r>
                  <a:rPr lang="en-US" sz="3200" dirty="0">
                    <a:cs typeface="SutonnyMJ" pitchFamily="2" charset="0"/>
                  </a:rPr>
                  <a:t>X</a:t>
                </a:r>
                <a:r>
                  <a:rPr lang="en-US" sz="3200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dirty="0" smtClean="0">
                    <a:latin typeface="SutonnyMJ" pitchFamily="2" charset="0"/>
                    <a:cs typeface="SutonnyMJ" pitchFamily="2" charset="0"/>
                  </a:rPr>
                  <a:t>64=320</a:t>
                </a:r>
              </a:p>
              <a:p>
                <a:r>
                  <a:rPr lang="en-US" sz="3200" baseline="30000" dirty="0">
                    <a:latin typeface="SutonnyMJ" pitchFamily="2" charset="0"/>
                    <a:cs typeface="SutonnyMJ" pitchFamily="2" charset="0"/>
                  </a:rPr>
                  <a:t>	</a:t>
                </a:r>
                <a:r>
                  <a:rPr lang="en-US" sz="3200" baseline="30000" dirty="0" smtClean="0">
                    <a:latin typeface="SutonnyMJ" pitchFamily="2" charset="0"/>
                    <a:cs typeface="SutonnyMJ" pitchFamily="2" charset="0"/>
                  </a:rPr>
                  <a:t>		</a:t>
                </a:r>
                <a:r>
                  <a:rPr lang="en-US" sz="3200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dirty="0" smtClean="0">
                    <a:latin typeface="SutonnyMJ" pitchFamily="2" charset="0"/>
                    <a:cs typeface="SutonnyMJ" pitchFamily="2" charset="0"/>
                  </a:rPr>
                  <a:t>     =(368)</a:t>
                </a:r>
                <a:r>
                  <a:rPr lang="en-US" sz="3200" baseline="-25000" dirty="0" smtClean="0">
                    <a:latin typeface="SutonnyMJ" pitchFamily="2" charset="0"/>
                    <a:cs typeface="SutonnyMJ" pitchFamily="2" charset="0"/>
                  </a:rPr>
                  <a:t>10</a:t>
                </a:r>
              </a:p>
              <a:p>
                <a:pPr algn="ctr"/>
                <a:endParaRPr lang="en-US" sz="3200" dirty="0"/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6858000" y="1936750"/>
                <a:ext cx="444500" cy="504825"/>
                <a:chOff x="6858000" y="1936750"/>
                <a:chExt cx="444500" cy="504825"/>
              </a:xfrm>
            </p:grpSpPr>
            <p:cxnSp>
              <p:nvCxnSpPr>
                <p:cNvPr id="15" name="Straight Arrow Connector 14"/>
                <p:cNvCxnSpPr/>
                <p:nvPr/>
              </p:nvCxnSpPr>
              <p:spPr>
                <a:xfrm>
                  <a:off x="6858000" y="2438400"/>
                  <a:ext cx="444500" cy="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V="1">
                  <a:off x="6858000" y="1936750"/>
                  <a:ext cx="0" cy="5048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/>
              <p:cNvGrpSpPr/>
              <p:nvPr/>
            </p:nvGrpSpPr>
            <p:grpSpPr>
              <a:xfrm>
                <a:off x="6572249" y="1997075"/>
                <a:ext cx="758826" cy="936625"/>
                <a:chOff x="6858000" y="1936750"/>
                <a:chExt cx="444500" cy="504825"/>
              </a:xfrm>
            </p:grpSpPr>
            <p:cxnSp>
              <p:nvCxnSpPr>
                <p:cNvPr id="20" name="Straight Arrow Connector 19"/>
                <p:cNvCxnSpPr/>
                <p:nvPr/>
              </p:nvCxnSpPr>
              <p:spPr>
                <a:xfrm>
                  <a:off x="6858000" y="2438400"/>
                  <a:ext cx="444500" cy="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6858000" y="1936750"/>
                  <a:ext cx="0" cy="5048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/>
              <p:cNvGrpSpPr/>
              <p:nvPr/>
            </p:nvGrpSpPr>
            <p:grpSpPr>
              <a:xfrm>
                <a:off x="6282309" y="2006599"/>
                <a:ext cx="1048766" cy="1406525"/>
                <a:chOff x="6858000" y="1936750"/>
                <a:chExt cx="444500" cy="504825"/>
              </a:xfrm>
            </p:grpSpPr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6858000" y="2438400"/>
                  <a:ext cx="444500" cy="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6858000" y="1936750"/>
                  <a:ext cx="0" cy="5048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8" name="Straight Connector 27"/>
            <p:cNvCxnSpPr/>
            <p:nvPr/>
          </p:nvCxnSpPr>
          <p:spPr>
            <a:xfrm>
              <a:off x="8989726" y="3556000"/>
              <a:ext cx="1823417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947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087" y="190955"/>
            <a:ext cx="6447971" cy="8540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err="1"/>
              <a:t>হেক্সাডেসিমাল</a:t>
            </a:r>
            <a:r>
              <a:rPr lang="en-US" sz="5400" b="1" dirty="0"/>
              <a:t> </a:t>
            </a:r>
            <a:r>
              <a:rPr lang="en-US" sz="5400" b="1" dirty="0" err="1"/>
              <a:t>সংখ্যা</a:t>
            </a:r>
            <a:r>
              <a:rPr lang="en-US" sz="5400" b="1" dirty="0"/>
              <a:t> </a:t>
            </a:r>
            <a:r>
              <a:rPr lang="en-US" sz="5400" b="1" dirty="0" err="1"/>
              <a:t>পদ্ধতি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399" y="1172482"/>
            <a:ext cx="10515600" cy="548957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 err="1"/>
              <a:t>হেক্সাডেসিমাল</a:t>
            </a:r>
            <a:r>
              <a:rPr lang="en-US" b="1" dirty="0"/>
              <a:t> </a:t>
            </a:r>
            <a:r>
              <a:rPr lang="en-US" b="1" dirty="0" err="1"/>
              <a:t>সংখ্যা</a:t>
            </a:r>
            <a:r>
              <a:rPr lang="en-US" b="1" dirty="0"/>
              <a:t> </a:t>
            </a:r>
            <a:r>
              <a:rPr lang="en-US" b="1" dirty="0" err="1"/>
              <a:t>পদ্ধতি</a:t>
            </a:r>
            <a:r>
              <a:rPr lang="en-US" b="1" dirty="0"/>
              <a:t> </a:t>
            </a:r>
            <a:r>
              <a:rPr lang="en-US" dirty="0"/>
              <a:t>He</a:t>
            </a:r>
            <a:r>
              <a:rPr lang="en-US" b="1" dirty="0"/>
              <a:t>xadecimal Numbering System</a:t>
            </a:r>
            <a:r>
              <a:rPr lang="en-US" b="1" dirty="0" smtClean="0"/>
              <a:t>): </a:t>
            </a:r>
            <a:r>
              <a:rPr lang="en-US" dirty="0" err="1"/>
              <a:t>যে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পদ্ধতিতে</a:t>
            </a:r>
            <a:r>
              <a:rPr lang="en-US" dirty="0"/>
              <a:t> ১৬টি </a:t>
            </a:r>
            <a:r>
              <a:rPr lang="en-US" dirty="0" err="1"/>
              <a:t>অঙ্ক</a:t>
            </a:r>
            <a:r>
              <a:rPr lang="en-US" dirty="0"/>
              <a:t> (Digit)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চিহ্ন</a:t>
            </a:r>
            <a:r>
              <a:rPr lang="en-US" dirty="0"/>
              <a:t> </a:t>
            </a:r>
            <a:r>
              <a:rPr lang="en-US" dirty="0" err="1"/>
              <a:t>ব্যবহার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 </a:t>
            </a:r>
            <a:r>
              <a:rPr lang="en-US" dirty="0" err="1"/>
              <a:t>তাকে</a:t>
            </a:r>
            <a:r>
              <a:rPr lang="en-US" dirty="0"/>
              <a:t> </a:t>
            </a:r>
            <a:r>
              <a:rPr lang="en-US" dirty="0" err="1"/>
              <a:t>হেক্সাডেসিমাল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পদ্ধতি</a:t>
            </a:r>
            <a:r>
              <a:rPr lang="en-US" dirty="0"/>
              <a:t> </a:t>
            </a:r>
            <a:r>
              <a:rPr lang="en-US" dirty="0" err="1"/>
              <a:t>বলা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। </a:t>
            </a:r>
            <a:r>
              <a:rPr lang="en-US" dirty="0" err="1"/>
              <a:t>হেক্সাডেসিমাল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পদ্ধতিতে</a:t>
            </a:r>
            <a:r>
              <a:rPr lang="en-US" dirty="0"/>
              <a:t> 0, 1, 2, 3, 4, 5, 6, </a:t>
            </a:r>
            <a:r>
              <a:rPr lang="en-US" i="1" dirty="0"/>
              <a:t>7, </a:t>
            </a:r>
            <a:r>
              <a:rPr lang="en-US" dirty="0"/>
              <a:t>8, 9 </a:t>
            </a:r>
            <a:r>
              <a:rPr lang="en-US" dirty="0" err="1"/>
              <a:t>এই</a:t>
            </a:r>
            <a:r>
              <a:rPr lang="en-US" dirty="0"/>
              <a:t> 10 </a:t>
            </a:r>
            <a:r>
              <a:rPr lang="en-US" dirty="0" err="1"/>
              <a:t>টি</a:t>
            </a:r>
            <a:r>
              <a:rPr lang="en-US" dirty="0"/>
              <a:t> </a:t>
            </a:r>
            <a:r>
              <a:rPr lang="en-US" dirty="0" err="1"/>
              <a:t>অঙ্ক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A </a:t>
            </a:r>
            <a:r>
              <a:rPr lang="en-US" dirty="0" err="1"/>
              <a:t>থেকে</a:t>
            </a:r>
            <a:r>
              <a:rPr lang="en-US" dirty="0"/>
              <a:t> F </a:t>
            </a:r>
            <a:r>
              <a:rPr lang="en-US" dirty="0" err="1"/>
              <a:t>এই</a:t>
            </a:r>
            <a:r>
              <a:rPr lang="en-US" dirty="0"/>
              <a:t> 5টি </a:t>
            </a:r>
            <a:r>
              <a:rPr lang="en-US" dirty="0" err="1"/>
              <a:t>অক্ষর</a:t>
            </a:r>
            <a:r>
              <a:rPr lang="en-US" dirty="0"/>
              <a:t> </a:t>
            </a:r>
            <a:r>
              <a:rPr lang="en-US" dirty="0" err="1"/>
              <a:t>ব্যবহৃত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। </a:t>
            </a:r>
            <a:r>
              <a:rPr lang="en-US" dirty="0" err="1"/>
              <a:t>হেক্সাডেসিমাল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পদ্ধতির</a:t>
            </a:r>
            <a:r>
              <a:rPr lang="en-US" dirty="0"/>
              <a:t> </a:t>
            </a:r>
            <a:r>
              <a:rPr lang="en-US" dirty="0" err="1"/>
              <a:t>ভিত্তি</a:t>
            </a:r>
            <a:r>
              <a:rPr lang="en-US" dirty="0"/>
              <a:t> 16। </a:t>
            </a:r>
            <a:r>
              <a:rPr lang="en-US" dirty="0" err="1"/>
              <a:t>কম্পিউটারে</a:t>
            </a:r>
            <a:r>
              <a:rPr lang="en-US" dirty="0"/>
              <a:t> </a:t>
            </a:r>
            <a:r>
              <a:rPr lang="en-US" dirty="0" err="1"/>
              <a:t>হেক্সাডেসিমাল</a:t>
            </a:r>
            <a:r>
              <a:rPr lang="en-US" dirty="0"/>
              <a:t> </a:t>
            </a:r>
            <a:r>
              <a:rPr lang="en-US" dirty="0" err="1"/>
              <a:t>পদ্ধতি</a:t>
            </a:r>
            <a:r>
              <a:rPr lang="en-US" dirty="0"/>
              <a:t> </a:t>
            </a:r>
            <a:r>
              <a:rPr lang="en-US" dirty="0" err="1"/>
              <a:t>ব্যবহার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ভুলের</a:t>
            </a:r>
            <a:r>
              <a:rPr lang="en-US" dirty="0"/>
              <a:t> </a:t>
            </a:r>
            <a:r>
              <a:rPr lang="en-US" dirty="0" err="1"/>
              <a:t>সম্ভাবনা</a:t>
            </a:r>
            <a:r>
              <a:rPr lang="en-US" dirty="0"/>
              <a:t> </a:t>
            </a:r>
            <a:r>
              <a:rPr lang="en-US" dirty="0" err="1" smtClean="0"/>
              <a:t>কমানো</a:t>
            </a:r>
            <a:r>
              <a:rPr lang="en-US" dirty="0" smtClean="0"/>
              <a:t> </a:t>
            </a:r>
            <a:r>
              <a:rPr lang="en-US" dirty="0" err="1"/>
              <a:t>যায়</a:t>
            </a:r>
            <a:r>
              <a:rPr lang="en-US" dirty="0"/>
              <a:t>, </a:t>
            </a:r>
            <a:r>
              <a:rPr lang="en-US" dirty="0" err="1"/>
              <a:t>মেমরি</a:t>
            </a:r>
            <a:r>
              <a:rPr lang="en-US" dirty="0"/>
              <a:t> </a:t>
            </a:r>
            <a:r>
              <a:rPr lang="en-US" dirty="0" err="1"/>
              <a:t>এড্রেস</a:t>
            </a:r>
            <a:r>
              <a:rPr lang="en-US" dirty="0"/>
              <a:t> </a:t>
            </a:r>
            <a:r>
              <a:rPr lang="en-US" dirty="0" err="1"/>
              <a:t>ব্যবহার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যায়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কালার</a:t>
            </a:r>
            <a:r>
              <a:rPr lang="en-US" dirty="0"/>
              <a:t> </a:t>
            </a:r>
            <a:r>
              <a:rPr lang="en-US" dirty="0" err="1"/>
              <a:t>কোড</a:t>
            </a:r>
            <a:r>
              <a:rPr lang="en-US" dirty="0"/>
              <a:t> </a:t>
            </a:r>
            <a:r>
              <a:rPr lang="en-US" dirty="0" err="1"/>
              <a:t>নির্ধারণ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যায়</a:t>
            </a:r>
            <a:r>
              <a:rPr lang="en-US" dirty="0"/>
              <a:t>। </a:t>
            </a:r>
            <a:r>
              <a:rPr lang="en-US" dirty="0" err="1"/>
              <a:t>উদাহরণ</a:t>
            </a:r>
            <a:r>
              <a:rPr lang="en-US" dirty="0"/>
              <a:t> : (</a:t>
            </a:r>
            <a:r>
              <a:rPr lang="en-US" dirty="0" smtClean="0"/>
              <a:t>1A3)</a:t>
            </a:r>
            <a:r>
              <a:rPr lang="en-US" baseline="-25000" dirty="0" smtClean="0"/>
              <a:t>16</a:t>
            </a:r>
            <a:r>
              <a:rPr lang="en-US" dirty="0" smtClean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হেক্সাডেসিমাল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। </a:t>
            </a:r>
            <a:endParaRPr lang="en-US" dirty="0" smtClean="0"/>
          </a:p>
          <a:p>
            <a:pPr marL="0" indent="0">
              <a:buNone/>
            </a:pPr>
            <a:r>
              <a:rPr lang="en-U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হেক্সাডেসিমাল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সংখ্যা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পদ্ধতির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বৈশিষ্ট্য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</a:p>
          <a:p>
            <a:pPr marL="514350" indent="-514350">
              <a:buAutoNum type="arabicPeriod"/>
            </a:pPr>
            <a:r>
              <a:rPr lang="en-US" dirty="0" err="1"/>
              <a:t>হেক্সাডেসিমাল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পদ্ধতির</a:t>
            </a:r>
            <a:r>
              <a:rPr lang="en-US" dirty="0"/>
              <a:t> </a:t>
            </a:r>
            <a:r>
              <a:rPr lang="en-US" dirty="0" err="1"/>
              <a:t>বেস</a:t>
            </a:r>
            <a:r>
              <a:rPr lang="en-US" dirty="0"/>
              <a:t> </a:t>
            </a:r>
            <a:r>
              <a:rPr lang="en-US" dirty="0" err="1"/>
              <a:t>হচ্ছে</a:t>
            </a:r>
            <a:r>
              <a:rPr lang="en-US" dirty="0"/>
              <a:t> 16। </a:t>
            </a:r>
          </a:p>
          <a:p>
            <a:pPr marL="514350" indent="-514350">
              <a:buAutoNum type="arabicPeriod"/>
            </a:pPr>
            <a:r>
              <a:rPr lang="en-US" dirty="0" smtClean="0"/>
              <a:t>এ </a:t>
            </a:r>
            <a:r>
              <a:rPr lang="en-US" dirty="0" err="1"/>
              <a:t>পদ্ধতিতে</a:t>
            </a:r>
            <a:r>
              <a:rPr lang="en-US" dirty="0"/>
              <a:t> </a:t>
            </a:r>
            <a:r>
              <a:rPr lang="en-US" dirty="0" err="1" smtClean="0"/>
              <a:t>মোট</a:t>
            </a:r>
            <a:r>
              <a:rPr lang="en-US" dirty="0" smtClean="0"/>
              <a:t> </a:t>
            </a:r>
            <a:r>
              <a:rPr lang="en-US" dirty="0"/>
              <a:t>16টি </a:t>
            </a:r>
            <a:r>
              <a:rPr lang="en-US" dirty="0" err="1"/>
              <a:t>মৌলিক</a:t>
            </a:r>
            <a:r>
              <a:rPr lang="en-US" dirty="0"/>
              <a:t> </a:t>
            </a:r>
            <a:r>
              <a:rPr lang="en-US" dirty="0" err="1"/>
              <a:t>চিহ্ন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অঙ্ক</a:t>
            </a:r>
            <a:r>
              <a:rPr lang="en-US" dirty="0"/>
              <a:t> </a:t>
            </a:r>
            <a:r>
              <a:rPr lang="en-US" dirty="0" err="1"/>
              <a:t>আছে</a:t>
            </a:r>
            <a:r>
              <a:rPr lang="en-US" dirty="0"/>
              <a:t>। </a:t>
            </a:r>
            <a:r>
              <a:rPr lang="en-US" dirty="0" err="1"/>
              <a:t>যথা</a:t>
            </a:r>
            <a:r>
              <a:rPr lang="en-US" dirty="0"/>
              <a:t>— 0, 1, 2, 3, 4, 5, 6, 7, 8, 9 10 = A, 11 = B, 12 = c, 13 = D, 14 = E, 15 = F. </a:t>
            </a:r>
          </a:p>
          <a:p>
            <a:pPr marL="514350" indent="-514350">
              <a:buAutoNum type="arabicPeriod"/>
            </a:pPr>
            <a:r>
              <a:rPr lang="en-US" dirty="0" err="1"/>
              <a:t>কম্পিউটার</a:t>
            </a:r>
            <a:r>
              <a:rPr lang="en-US" dirty="0"/>
              <a:t> </a:t>
            </a:r>
            <a:r>
              <a:rPr lang="en-US" dirty="0" err="1"/>
              <a:t>সিস্টেমে</a:t>
            </a:r>
            <a:r>
              <a:rPr lang="en-US" dirty="0"/>
              <a:t> </a:t>
            </a:r>
            <a:r>
              <a:rPr lang="en-US" dirty="0" err="1"/>
              <a:t>হেক্সাডেসিমাল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ব্যবহার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 ।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40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68600" y="-179881"/>
            <a:ext cx="68834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err="1"/>
              <a:t>হেক্সাডেসিমাল</a:t>
            </a:r>
            <a:r>
              <a:rPr lang="en-US" sz="5400" b="1" dirty="0"/>
              <a:t> </a:t>
            </a:r>
            <a:r>
              <a:rPr lang="en-US" sz="5400" b="1" dirty="0" err="1"/>
              <a:t>সংখ্যা</a:t>
            </a:r>
            <a:r>
              <a:rPr lang="en-US" sz="5400" b="1" dirty="0"/>
              <a:t> </a:t>
            </a:r>
            <a:r>
              <a:rPr lang="en-US" sz="5400" b="1" dirty="0" err="1"/>
              <a:t>পদ্ধতি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299" y="862291"/>
            <a:ext cx="10515600" cy="583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হেক্সাডেসিমাল</a:t>
            </a:r>
            <a:r>
              <a:rPr lang="en-US" b="1" dirty="0" smtClean="0"/>
              <a:t> </a:t>
            </a:r>
            <a:r>
              <a:rPr lang="en-US" b="1" dirty="0" err="1"/>
              <a:t>সংখ্যা</a:t>
            </a:r>
            <a:r>
              <a:rPr lang="en-US" b="1" dirty="0"/>
              <a:t> </a:t>
            </a:r>
            <a:r>
              <a:rPr lang="en-US" b="1" dirty="0" err="1"/>
              <a:t>পদ্ধতির</a:t>
            </a:r>
            <a:r>
              <a:rPr lang="en-US" b="1" dirty="0"/>
              <a:t> </a:t>
            </a:r>
            <a:r>
              <a:rPr lang="en-US" b="1" dirty="0" err="1"/>
              <a:t>গঠন</a:t>
            </a:r>
            <a:r>
              <a:rPr lang="en-US" b="1" dirty="0"/>
              <a:t> </a:t>
            </a:r>
            <a:r>
              <a:rPr lang="en-US" b="1" dirty="0" err="1" smtClean="0"/>
              <a:t>বিশ্লেষণ</a:t>
            </a:r>
            <a:r>
              <a:rPr lang="en-US" b="1" dirty="0"/>
              <a:t>:</a:t>
            </a:r>
            <a:r>
              <a:rPr lang="en-US" dirty="0"/>
              <a:t> 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/>
              <a:t>AF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হেক্সাডেসিমাল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। এ </a:t>
            </a:r>
            <a:r>
              <a:rPr lang="en-US" dirty="0" err="1"/>
              <a:t>সংখ্যাটিকে</a:t>
            </a:r>
            <a:r>
              <a:rPr lang="en-US" dirty="0"/>
              <a:t> </a:t>
            </a:r>
            <a:r>
              <a:rPr lang="en-US" dirty="0" err="1"/>
              <a:t>বিশ্লেষণ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দেখা</a:t>
            </a:r>
            <a:r>
              <a:rPr lang="en-US" dirty="0"/>
              <a:t> </a:t>
            </a:r>
            <a:r>
              <a:rPr lang="en-US" dirty="0" err="1"/>
              <a:t>যাক</a:t>
            </a:r>
            <a:r>
              <a:rPr lang="en-US" dirty="0" smtClean="0"/>
              <a:t>। </a:t>
            </a:r>
            <a:r>
              <a:rPr lang="en-US" dirty="0" err="1" smtClean="0"/>
              <a:t>ষোলভিত্তিক</a:t>
            </a:r>
            <a:r>
              <a:rPr lang="en-US" dirty="0" smtClean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সংখ্যার</a:t>
            </a:r>
            <a:r>
              <a:rPr lang="en-US" dirty="0"/>
              <a:t> </a:t>
            </a:r>
            <a:r>
              <a:rPr lang="en-US" dirty="0" err="1"/>
              <a:t>অন্তর্গত</a:t>
            </a:r>
            <a:r>
              <a:rPr lang="en-US" dirty="0"/>
              <a:t> </a:t>
            </a:r>
            <a:r>
              <a:rPr lang="en-US" dirty="0" err="1"/>
              <a:t>প্রতিটি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স্থানীয়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১৬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তার</a:t>
            </a:r>
            <a:r>
              <a:rPr lang="en-US" dirty="0"/>
              <a:t> </a:t>
            </a:r>
            <a:r>
              <a:rPr lang="en-US" dirty="0" err="1"/>
              <a:t>গুণিতক</a:t>
            </a:r>
            <a:r>
              <a:rPr lang="en-US" dirty="0"/>
              <a:t>। </a:t>
            </a:r>
            <a:r>
              <a:rPr lang="en-US" dirty="0" err="1"/>
              <a:t>যেমন</a:t>
            </a:r>
            <a:r>
              <a:rPr lang="en-US" dirty="0"/>
              <a:t>- </a:t>
            </a:r>
            <a:r>
              <a:rPr lang="en-US" dirty="0" err="1"/>
              <a:t>ডান</a:t>
            </a:r>
            <a:r>
              <a:rPr lang="en-US" dirty="0"/>
              <a:t> </a:t>
            </a:r>
            <a:r>
              <a:rPr lang="en-US" dirty="0" err="1"/>
              <a:t>দিক</a:t>
            </a:r>
            <a:r>
              <a:rPr lang="en-US" dirty="0"/>
              <a:t>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dirty="0" err="1"/>
              <a:t>প্রথম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১৬° । </a:t>
            </a:r>
            <a:r>
              <a:rPr lang="en-US" dirty="0" err="1"/>
              <a:t>দ্বিতীয়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smtClean="0"/>
              <a:t>১৬</a:t>
            </a:r>
            <a:r>
              <a:rPr lang="en-US" baseline="30000" dirty="0" smtClean="0"/>
              <a:t>১</a:t>
            </a:r>
            <a:r>
              <a:rPr lang="en-US" dirty="0" smtClean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তৃতীয়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smtClean="0"/>
              <a:t>১৬</a:t>
            </a:r>
            <a:r>
              <a:rPr lang="en-US" baseline="30000" dirty="0" smtClean="0"/>
              <a:t>২</a:t>
            </a:r>
            <a:r>
              <a:rPr lang="en-US" dirty="0" smtClean="0"/>
              <a:t>। </a:t>
            </a:r>
            <a:r>
              <a:rPr lang="en-US" dirty="0" err="1"/>
              <a:t>প্রতি</a:t>
            </a:r>
            <a:r>
              <a:rPr lang="en-US" dirty="0"/>
              <a:t> </a:t>
            </a:r>
            <a:r>
              <a:rPr lang="en-US" dirty="0" err="1"/>
              <a:t>ক্ষেত্রে</a:t>
            </a:r>
            <a:r>
              <a:rPr lang="en-US" dirty="0"/>
              <a:t> </a:t>
            </a:r>
            <a:r>
              <a:rPr lang="en-US" dirty="0" err="1"/>
              <a:t>সূচক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ঘাত</a:t>
            </a:r>
            <a:r>
              <a:rPr lang="en-US" dirty="0"/>
              <a:t> </a:t>
            </a:r>
            <a:r>
              <a:rPr lang="en-US" dirty="0" err="1"/>
              <a:t>গুণিতক</a:t>
            </a:r>
            <a:r>
              <a:rPr lang="en-US" dirty="0"/>
              <a:t> </a:t>
            </a:r>
            <a:r>
              <a:rPr lang="en-US" dirty="0" err="1"/>
              <a:t>প্রকাশ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। </a:t>
            </a:r>
            <a:r>
              <a:rPr lang="en-US" dirty="0" smtClean="0"/>
              <a:t>AF9 </a:t>
            </a:r>
            <a:r>
              <a:rPr lang="en-US" dirty="0"/>
              <a:t>= </a:t>
            </a:r>
            <a:r>
              <a:rPr lang="en-US" sz="2400" dirty="0" smtClean="0"/>
              <a:t>A</a:t>
            </a:r>
            <a:r>
              <a:rPr lang="en-US" dirty="0" smtClean="0"/>
              <a:t>x </a:t>
            </a:r>
            <a:r>
              <a:rPr lang="en-US" dirty="0" smtClean="0">
                <a:latin typeface="Calibri (Body)"/>
              </a:rPr>
              <a:t>১৬</a:t>
            </a:r>
            <a:r>
              <a:rPr lang="en-US" baseline="30000" dirty="0" smtClean="0">
                <a:latin typeface="Calibri (Body)"/>
              </a:rPr>
              <a:t>২</a:t>
            </a:r>
            <a:r>
              <a:rPr lang="en-US" dirty="0" smtClean="0">
                <a:latin typeface="Calibri (Body)"/>
              </a:rPr>
              <a:t> </a:t>
            </a:r>
            <a:r>
              <a:rPr lang="en-US" dirty="0">
                <a:latin typeface="Calibri (Body)"/>
              </a:rPr>
              <a:t>+ </a:t>
            </a:r>
            <a:r>
              <a:rPr lang="en-US" sz="2000" dirty="0" smtClean="0">
                <a:latin typeface="Calibri (Body)"/>
              </a:rPr>
              <a:t>F</a:t>
            </a:r>
            <a:r>
              <a:rPr lang="en-US" dirty="0" smtClean="0">
                <a:latin typeface="Calibri (Body)"/>
              </a:rPr>
              <a:t> x ১৬</a:t>
            </a:r>
            <a:r>
              <a:rPr lang="en-US" baseline="30000" dirty="0" smtClean="0">
                <a:latin typeface="Calibri (Body)"/>
              </a:rPr>
              <a:t>১</a:t>
            </a:r>
            <a:r>
              <a:rPr lang="en-US" dirty="0" smtClean="0">
                <a:latin typeface="Calibri (Body)"/>
              </a:rPr>
              <a:t> </a:t>
            </a:r>
            <a:r>
              <a:rPr lang="en-US" dirty="0">
                <a:latin typeface="Calibri (Body)"/>
              </a:rPr>
              <a:t>+ </a:t>
            </a:r>
            <a:r>
              <a:rPr lang="en-US" dirty="0" smtClean="0">
                <a:latin typeface="Calibri (Body)"/>
              </a:rPr>
              <a:t>৯ </a:t>
            </a:r>
            <a:r>
              <a:rPr lang="en-US" dirty="0">
                <a:latin typeface="Calibri (Body)"/>
              </a:rPr>
              <a:t>x </a:t>
            </a:r>
            <a:r>
              <a:rPr lang="en-US" dirty="0" smtClean="0">
                <a:latin typeface="Calibri (Body)"/>
              </a:rPr>
              <a:t>১৬</a:t>
            </a:r>
            <a:r>
              <a:rPr lang="en-US" baseline="30000" dirty="0" smtClean="0">
                <a:latin typeface="Calibri (Body)"/>
              </a:rPr>
              <a:t>০</a:t>
            </a:r>
            <a:r>
              <a:rPr lang="en-US" dirty="0" smtClean="0"/>
              <a:t>।</a:t>
            </a: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/>
              <a:t>স্থানীয়</a:t>
            </a:r>
            <a:r>
              <a:rPr lang="en-US" b="1" dirty="0"/>
              <a:t> </a:t>
            </a:r>
            <a:r>
              <a:rPr lang="en-US" b="1" dirty="0" err="1"/>
              <a:t>মান</a:t>
            </a:r>
            <a:r>
              <a:rPr lang="en-US" b="1" dirty="0"/>
              <a:t> : এ </a:t>
            </a:r>
            <a:r>
              <a:rPr lang="en-US" b="1" dirty="0" err="1"/>
              <a:t>সংখ্যা</a:t>
            </a:r>
            <a:r>
              <a:rPr lang="en-US" b="1" dirty="0"/>
              <a:t> </a:t>
            </a:r>
            <a:r>
              <a:rPr lang="en-US" b="1" dirty="0" err="1"/>
              <a:t>পদ্ধতির</a:t>
            </a:r>
            <a:r>
              <a:rPr lang="en-US" b="1" dirty="0"/>
              <a:t> </a:t>
            </a:r>
            <a:r>
              <a:rPr lang="en-US" b="1" dirty="0" err="1"/>
              <a:t>প্রতিটি</a:t>
            </a:r>
            <a:r>
              <a:rPr lang="en-US" b="1" dirty="0"/>
              <a:t> </a:t>
            </a:r>
            <a:r>
              <a:rPr lang="en-US" b="1" dirty="0" err="1"/>
              <a:t>ডিজিটের</a:t>
            </a:r>
            <a:r>
              <a:rPr lang="en-US" b="1" dirty="0"/>
              <a:t> </a:t>
            </a:r>
            <a:r>
              <a:rPr lang="en-US" b="1" dirty="0" err="1"/>
              <a:t>স্থানীয়</a:t>
            </a:r>
            <a:r>
              <a:rPr lang="en-US" b="1" dirty="0"/>
              <a:t> </a:t>
            </a:r>
            <a:r>
              <a:rPr lang="en-US" b="1" dirty="0" err="1"/>
              <a:t>মান</a:t>
            </a:r>
            <a:r>
              <a:rPr lang="en-US" b="1" dirty="0"/>
              <a:t> </a:t>
            </a:r>
            <a:r>
              <a:rPr lang="en-US" b="1" dirty="0" err="1"/>
              <a:t>হচ্ছে</a:t>
            </a:r>
            <a:r>
              <a:rPr lang="en-US" b="1" dirty="0"/>
              <a:t> </a:t>
            </a:r>
            <a:r>
              <a:rPr lang="en-US" b="1" dirty="0" err="1"/>
              <a:t>নিম্নরূপ</a:t>
            </a:r>
            <a:r>
              <a:rPr lang="en-US" b="1" dirty="0"/>
              <a:t> 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নিম্নে</a:t>
            </a:r>
            <a:r>
              <a:rPr lang="en-US" dirty="0" smtClean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হেক্সাডেসিমাল</a:t>
            </a:r>
            <a:r>
              <a:rPr lang="en-US" dirty="0"/>
              <a:t> </a:t>
            </a:r>
            <a:r>
              <a:rPr lang="en-US" dirty="0" err="1"/>
              <a:t>সংখ্যার</a:t>
            </a:r>
            <a:r>
              <a:rPr lang="en-US" dirty="0"/>
              <a:t> </a:t>
            </a:r>
            <a:r>
              <a:rPr lang="en-US" dirty="0" err="1"/>
              <a:t>সমতুল্য</a:t>
            </a:r>
            <a:r>
              <a:rPr lang="en-US" dirty="0"/>
              <a:t> </a:t>
            </a:r>
            <a:r>
              <a:rPr lang="en-US" dirty="0" err="1"/>
              <a:t>দশমিক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err="1"/>
              <a:t>নির্ণয়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 smtClean="0"/>
              <a:t>দেখানো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।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(</a:t>
            </a:r>
            <a:r>
              <a:rPr lang="en-US" dirty="0"/>
              <a:t>২C১) = </a:t>
            </a:r>
            <a:r>
              <a:rPr lang="en-US" dirty="0" smtClean="0"/>
              <a:t>২x১৬</a:t>
            </a:r>
            <a:r>
              <a:rPr lang="en-US" baseline="30000" dirty="0" smtClean="0"/>
              <a:t>২</a:t>
            </a:r>
            <a:r>
              <a:rPr lang="en-US" dirty="0" smtClean="0"/>
              <a:t>+ Cx১৬</a:t>
            </a:r>
            <a:r>
              <a:rPr lang="en-US" baseline="30000" dirty="0" smtClean="0"/>
              <a:t>১</a:t>
            </a:r>
            <a:r>
              <a:rPr lang="en-US" dirty="0" smtClean="0"/>
              <a:t>+১x১৬</a:t>
            </a:r>
            <a:r>
              <a:rPr lang="en-US" dirty="0"/>
              <a:t>° </a:t>
            </a:r>
            <a:endParaRPr lang="en-US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 = </a:t>
            </a:r>
            <a:r>
              <a:rPr lang="en-US" dirty="0"/>
              <a:t>২x২৫৬ +১২x১৬ +১x১ </a:t>
            </a:r>
            <a:endParaRPr lang="en-US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 = ৫১২+১৯২+১    = </a:t>
            </a:r>
            <a:r>
              <a:rPr lang="en-US" dirty="0"/>
              <a:t>(৭০৫)১০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965" y="3958854"/>
            <a:ext cx="8096251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80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1391" y="380947"/>
            <a:ext cx="7888960" cy="1325563"/>
          </a:xfrm>
        </p:spPr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আজকের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থেকে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আমরা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শিখলাম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6314" y="2539682"/>
            <a:ext cx="7712799" cy="1637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4000" dirty="0" err="1" smtClean="0"/>
              <a:t>বিভিন্ন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সংখ্যা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পদ্ধতির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বৈশিষ্ট</a:t>
            </a:r>
            <a:r>
              <a:rPr lang="en-US" sz="4000" dirty="0" smtClean="0"/>
              <a:t> 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err="1" smtClean="0"/>
              <a:t>বিভিন্ন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সংখ্যা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পদ্ধতির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গঠন</a:t>
            </a:r>
            <a:r>
              <a:rPr lang="en-US" sz="4000" dirty="0" smtClean="0"/>
              <a:t> ।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5980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434" y="593420"/>
            <a:ext cx="460170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বাড়ীর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কাজ</a:t>
            </a:r>
            <a:endParaRPr lang="en-US" sz="72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04599" y="2647529"/>
            <a:ext cx="8923059" cy="1576129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dirty="0" err="1" smtClean="0"/>
              <a:t>বাইনারি</a:t>
            </a:r>
            <a:r>
              <a:rPr lang="en-US" sz="4000" dirty="0" smtClean="0"/>
              <a:t> ও </a:t>
            </a:r>
            <a:r>
              <a:rPr lang="en-US" sz="4000" dirty="0" err="1" smtClean="0"/>
              <a:t>হেক্সাডেসিমাল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সংখ্যা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পদ্ধতির</a:t>
            </a:r>
            <a:r>
              <a:rPr lang="en-US" sz="4000" dirty="0"/>
              <a:t> </a:t>
            </a:r>
            <a:r>
              <a:rPr lang="en-US" sz="4000" dirty="0" err="1" smtClean="0"/>
              <a:t>বৈশিষ্ট</a:t>
            </a:r>
            <a:r>
              <a:rPr lang="en-US" sz="4000" dirty="0" smtClean="0"/>
              <a:t> </a:t>
            </a:r>
            <a:r>
              <a:rPr lang="en-US" sz="4000" dirty="0" err="1" smtClean="0"/>
              <a:t>লিখ</a:t>
            </a:r>
            <a:r>
              <a:rPr lang="en-US" sz="4000" dirty="0" smtClean="0"/>
              <a:t> 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?</a:t>
            </a:r>
            <a:endParaRPr lang="en-US" sz="4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err="1" smtClean="0"/>
              <a:t>ডেসিমাল</a:t>
            </a:r>
            <a:r>
              <a:rPr lang="en-US" sz="4000" dirty="0" smtClean="0"/>
              <a:t> ও </a:t>
            </a:r>
            <a:r>
              <a:rPr lang="en-US" sz="4000" dirty="0" err="1" smtClean="0"/>
              <a:t>অক্টাল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সংখ্যা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পদ্ধতির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গঠন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বিশ্লেষণ</a:t>
            </a:r>
            <a:r>
              <a:rPr lang="en-US" sz="4000" dirty="0" smtClean="0"/>
              <a:t> </a:t>
            </a:r>
            <a:r>
              <a:rPr lang="en-US" sz="4000" dirty="0" err="1" smtClean="0"/>
              <a:t>কর</a:t>
            </a:r>
            <a:r>
              <a:rPr lang="en-US" sz="4000" dirty="0" smtClean="0"/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40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1346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379" y="690592"/>
            <a:ext cx="5051156" cy="12311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পরবর্তী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ক্লাশ</a:t>
            </a:r>
            <a:endParaRPr lang="en-US" sz="72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500" y="2359701"/>
            <a:ext cx="10325100" cy="35331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/>
              <a:t>২.৩. </a:t>
            </a:r>
            <a:r>
              <a:rPr lang="en-US" sz="4400" b="1" dirty="0" err="1"/>
              <a:t>বাইনারি</a:t>
            </a:r>
            <a:r>
              <a:rPr lang="en-US" sz="4400" b="1" dirty="0"/>
              <a:t>, </a:t>
            </a:r>
            <a:r>
              <a:rPr lang="en-US" sz="4400" b="1" dirty="0" err="1"/>
              <a:t>অক্টাল</a:t>
            </a:r>
            <a:r>
              <a:rPr lang="en-US" sz="4400" b="1" dirty="0"/>
              <a:t>, </a:t>
            </a:r>
            <a:r>
              <a:rPr lang="en-US" sz="4400" b="1" dirty="0" err="1"/>
              <a:t>ডেসিমাল</a:t>
            </a:r>
            <a:r>
              <a:rPr lang="en-US" sz="4400" b="1" dirty="0"/>
              <a:t> ও </a:t>
            </a:r>
            <a:r>
              <a:rPr lang="en-US" sz="4400" b="1" dirty="0" err="1"/>
              <a:t>হেক্সাডেসিমাল</a:t>
            </a:r>
            <a:r>
              <a:rPr lang="en-US" sz="4400" b="1" dirty="0"/>
              <a:t> </a:t>
            </a:r>
            <a:r>
              <a:rPr lang="en-US" sz="4400" b="1" dirty="0" err="1"/>
              <a:t>সংখ্যা</a:t>
            </a:r>
            <a:r>
              <a:rPr lang="en-US" sz="4400" b="1" dirty="0"/>
              <a:t> </a:t>
            </a:r>
            <a:r>
              <a:rPr lang="en-US" sz="4400" b="1" dirty="0" err="1"/>
              <a:t>পদ্ধতিতে</a:t>
            </a:r>
            <a:r>
              <a:rPr lang="en-US" sz="4400" b="1" dirty="0"/>
              <a:t> </a:t>
            </a:r>
            <a:r>
              <a:rPr lang="en-US" sz="4400" b="1" dirty="0" err="1"/>
              <a:t>রূপান্তর</a:t>
            </a:r>
            <a:r>
              <a:rPr lang="en-US" sz="4400" b="1" dirty="0"/>
              <a:t> </a:t>
            </a:r>
            <a:r>
              <a:rPr lang="en-US" sz="4400" b="1" dirty="0" err="1"/>
              <a:t>সংখ্যা</a:t>
            </a:r>
            <a:r>
              <a:rPr lang="en-US" sz="4400" b="1" dirty="0"/>
              <a:t> 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      </a:t>
            </a:r>
          </a:p>
          <a:p>
            <a:pPr marL="0" indent="0" algn="ctr">
              <a:buNone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as-IN" sz="3600" dirty="0">
                <a:latin typeface="SutonnyMJ" pitchFamily="2" charset="0"/>
                <a:cs typeface="SutonnyMJ" pitchFamily="2" charset="0"/>
              </a:rPr>
              <a:t>কম্পিউটার ও তথ্যপ্রযুক্তি-২ বই এর ১১ নং পেজ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54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789" y="838738"/>
            <a:ext cx="8446576" cy="2114604"/>
          </a:xfrm>
        </p:spPr>
        <p:txBody>
          <a:bodyPr>
            <a:noAutofit/>
          </a:bodyPr>
          <a:lstStyle/>
          <a:p>
            <a:pPr algn="ctr"/>
            <a:r>
              <a:rPr lang="as-IN" sz="1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ধন্যবাদ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50" y="2953344"/>
            <a:ext cx="4945356" cy="305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45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4865" y="1039728"/>
            <a:ext cx="5935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7200" dirty="0" smtClean="0">
                <a:latin typeface="SutonnyMJ" pitchFamily="2" charset="0"/>
                <a:cs typeface="SutonnyMJ" pitchFamily="2" charset="0"/>
              </a:rPr>
              <a:t>পরিচিতি</a:t>
            </a:r>
            <a:endParaRPr lang="en-US" sz="7200" dirty="0"/>
          </a:p>
        </p:txBody>
      </p:sp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056" y="4911820"/>
            <a:ext cx="823360" cy="823360"/>
          </a:xfrm>
          <a:prstGeom prst="rect">
            <a:avLst/>
          </a:prstGeom>
        </p:spPr>
      </p:pic>
      <p:pic>
        <p:nvPicPr>
          <p:cNvPr id="7" name="Picture 6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864" y="4851324"/>
            <a:ext cx="885407" cy="812876"/>
          </a:xfrm>
          <a:prstGeom prst="rect">
            <a:avLst/>
          </a:prstGeom>
        </p:spPr>
      </p:pic>
      <p:pic>
        <p:nvPicPr>
          <p:cNvPr id="1026" name="Picture 2" descr="C:\Users\SESIP\Desktop\5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600" y="2108200"/>
            <a:ext cx="4775200" cy="256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63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8940" y="688331"/>
            <a:ext cx="5953611" cy="12621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 smtClean="0"/>
              <a:t> </a:t>
            </a:r>
            <a:r>
              <a:rPr lang="as-IN" sz="8800" dirty="0"/>
              <a:t>পাঠ পরিচিতি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920" y="2419350"/>
            <a:ext cx="10153651" cy="35433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as-IN" b="1" dirty="0"/>
              <a:t>শ্রেণী: এস এস সি (ভোক) নবম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s-IN" b="1" dirty="0"/>
              <a:t>বিষয়: কম্পিউটার ও তথ্য প্রযুক্তি -২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s-IN" b="1" dirty="0"/>
              <a:t>আলোচনার বিষয়: ২য় অধ্যায় (সংখ্যা পদ্ধতি ও কোড)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s-IN" b="1" dirty="0"/>
              <a:t>পাঠ: ২.২ বিভিন্ন প্রকার সংখ্যা পদ্ধতির পরিচিতি ( পেজ নং-০৭)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3577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0025" y="838977"/>
            <a:ext cx="8290303" cy="1325563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আজকের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শেষে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আমরা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জানবো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……..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829" y="2829968"/>
            <a:ext cx="7712799" cy="163710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dirty="0" err="1" smtClean="0"/>
              <a:t>বিভিন্ন</a:t>
            </a:r>
            <a:r>
              <a:rPr lang="en-US" sz="4000" dirty="0" smtClean="0"/>
              <a:t> </a:t>
            </a:r>
            <a:r>
              <a:rPr lang="en-US" sz="4000" dirty="0" err="1"/>
              <a:t>সংখ্যা</a:t>
            </a:r>
            <a:r>
              <a:rPr lang="en-US" sz="4000" dirty="0"/>
              <a:t> </a:t>
            </a:r>
            <a:r>
              <a:rPr lang="en-US" sz="4000" dirty="0" err="1" smtClean="0"/>
              <a:t>পদ্ধতির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বৈশিষ্ট</a:t>
            </a:r>
            <a:r>
              <a:rPr lang="en-US" sz="4000" dirty="0" smtClean="0"/>
              <a:t> </a:t>
            </a:r>
            <a:r>
              <a:rPr lang="en-US" sz="4000" dirty="0" err="1" smtClean="0"/>
              <a:t>জানবো</a:t>
            </a:r>
            <a:r>
              <a:rPr lang="en-US" sz="4000" dirty="0" smtClean="0"/>
              <a:t> 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err="1"/>
              <a:t>বিভিন্ন</a:t>
            </a:r>
            <a:r>
              <a:rPr lang="en-US" sz="4000" dirty="0"/>
              <a:t> </a:t>
            </a:r>
            <a:r>
              <a:rPr lang="en-US" sz="4000" dirty="0" err="1"/>
              <a:t>সংখ্যা</a:t>
            </a:r>
            <a:r>
              <a:rPr lang="en-US" sz="4000" dirty="0"/>
              <a:t> </a:t>
            </a:r>
            <a:r>
              <a:rPr lang="en-US" sz="4000" dirty="0" err="1" smtClean="0"/>
              <a:t>পদ্ধতির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গঠন</a:t>
            </a:r>
            <a:r>
              <a:rPr lang="en-US" sz="4000" dirty="0" smtClean="0"/>
              <a:t> ।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3939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2591" y="210321"/>
            <a:ext cx="5231567" cy="807741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err="1"/>
              <a:t>দশমিক</a:t>
            </a:r>
            <a:r>
              <a:rPr lang="en-US" sz="5400" b="1" dirty="0"/>
              <a:t> </a:t>
            </a:r>
            <a:r>
              <a:rPr lang="en-US" sz="5400" b="1" dirty="0" err="1"/>
              <a:t>সংখ্যা</a:t>
            </a:r>
            <a:r>
              <a:rPr lang="en-US" sz="5400" b="1" dirty="0"/>
              <a:t> </a:t>
            </a:r>
            <a:r>
              <a:rPr lang="en-US" sz="5400" b="1" dirty="0" err="1" smtClean="0"/>
              <a:t>পদ্ধতি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175" y="988715"/>
            <a:ext cx="10515600" cy="567555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 err="1"/>
              <a:t>দশমিক</a:t>
            </a:r>
            <a:r>
              <a:rPr lang="en-US" sz="2400" b="1" dirty="0"/>
              <a:t> </a:t>
            </a:r>
            <a:r>
              <a:rPr lang="en-US" sz="2400" b="1" dirty="0" err="1"/>
              <a:t>সংখ্যা</a:t>
            </a:r>
            <a:r>
              <a:rPr lang="en-US" sz="2400" b="1" dirty="0"/>
              <a:t> </a:t>
            </a:r>
            <a:r>
              <a:rPr lang="en-US" sz="2400" b="1" dirty="0" err="1"/>
              <a:t>পদ্ধতি</a:t>
            </a:r>
            <a:r>
              <a:rPr lang="en-US" sz="2400" b="1" dirty="0"/>
              <a:t> (Decimal Numbering System</a:t>
            </a:r>
            <a:r>
              <a:rPr lang="en-US" sz="2400" b="1" dirty="0" smtClean="0"/>
              <a:t>):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সংখ্যা</a:t>
            </a:r>
            <a:r>
              <a:rPr lang="en-US" sz="2400" dirty="0"/>
              <a:t> </a:t>
            </a:r>
            <a:r>
              <a:rPr lang="en-US" sz="2400" dirty="0" err="1"/>
              <a:t>পদ্ধতিতে</a:t>
            </a:r>
            <a:r>
              <a:rPr lang="en-US" sz="2400" dirty="0"/>
              <a:t> ১০টি </a:t>
            </a:r>
            <a:r>
              <a:rPr lang="en-US" sz="2400" dirty="0" err="1"/>
              <a:t>অঙ্ক</a:t>
            </a:r>
            <a:r>
              <a:rPr lang="en-US" sz="2400" dirty="0"/>
              <a:t> (Digit) </a:t>
            </a:r>
            <a:r>
              <a:rPr lang="en-US" sz="2400" dirty="0" err="1"/>
              <a:t>ব্যবহার</a:t>
            </a:r>
            <a:r>
              <a:rPr lang="en-US" sz="2400" dirty="0"/>
              <a:t> </a:t>
            </a:r>
            <a:r>
              <a:rPr lang="en-US" sz="2400" dirty="0" err="1"/>
              <a:t>করা</a:t>
            </a:r>
            <a:r>
              <a:rPr lang="en-US" sz="2400" dirty="0"/>
              <a:t> </a:t>
            </a:r>
            <a:r>
              <a:rPr lang="en-US" sz="2400" dirty="0" err="1"/>
              <a:t>হয়</a:t>
            </a:r>
            <a:r>
              <a:rPr lang="en-US" sz="2400" dirty="0"/>
              <a:t> </a:t>
            </a:r>
            <a:r>
              <a:rPr lang="en-US" sz="2400" dirty="0" err="1"/>
              <a:t>তাকে</a:t>
            </a:r>
            <a:r>
              <a:rPr lang="en-US" sz="2400" dirty="0"/>
              <a:t> </a:t>
            </a:r>
            <a:r>
              <a:rPr lang="en-US" sz="2400" dirty="0" err="1"/>
              <a:t>দশমিক</a:t>
            </a:r>
            <a:r>
              <a:rPr lang="en-US" sz="2400" dirty="0"/>
              <a:t> </a:t>
            </a:r>
            <a:r>
              <a:rPr lang="en-US" sz="2400" dirty="0" err="1"/>
              <a:t>সংখ্যা</a:t>
            </a:r>
            <a:r>
              <a:rPr lang="en-US" sz="2400" dirty="0"/>
              <a:t> </a:t>
            </a:r>
            <a:r>
              <a:rPr lang="en-US" sz="2400" dirty="0" err="1"/>
              <a:t>পদ্ধতি</a:t>
            </a:r>
            <a:r>
              <a:rPr lang="en-US" sz="2400" dirty="0"/>
              <a:t> </a:t>
            </a:r>
            <a:r>
              <a:rPr lang="en-US" sz="2400" dirty="0" err="1"/>
              <a:t>বলা</a:t>
            </a:r>
            <a:r>
              <a:rPr lang="en-US" sz="2400" dirty="0"/>
              <a:t> </a:t>
            </a:r>
            <a:r>
              <a:rPr lang="en-US" sz="2400" dirty="0" err="1"/>
              <a:t>হয়</a:t>
            </a:r>
            <a:r>
              <a:rPr lang="en-US" sz="2400" dirty="0"/>
              <a:t>। </a:t>
            </a:r>
            <a:r>
              <a:rPr lang="en-US" sz="2400" dirty="0" err="1"/>
              <a:t>প্রাচীন</a:t>
            </a:r>
            <a:r>
              <a:rPr lang="en-US" sz="2400" dirty="0"/>
              <a:t> </a:t>
            </a:r>
            <a:r>
              <a:rPr lang="en-US" sz="2400" dirty="0" err="1"/>
              <a:t>ভারতে</a:t>
            </a:r>
            <a:r>
              <a:rPr lang="en-US" sz="2400" dirty="0"/>
              <a:t>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পদ্ধতির</a:t>
            </a:r>
            <a:r>
              <a:rPr lang="en-US" sz="2400" dirty="0"/>
              <a:t> </a:t>
            </a:r>
            <a:r>
              <a:rPr lang="en-US" sz="2400" dirty="0" err="1"/>
              <a:t>প্রচলন</a:t>
            </a:r>
            <a:r>
              <a:rPr lang="en-US" sz="2400" dirty="0"/>
              <a:t> </a:t>
            </a:r>
            <a:r>
              <a:rPr lang="en-US" sz="2400" dirty="0" err="1"/>
              <a:t>প্রথম</a:t>
            </a:r>
            <a:r>
              <a:rPr lang="en-US" sz="2400" dirty="0"/>
              <a:t> </a:t>
            </a:r>
            <a:r>
              <a:rPr lang="en-US" sz="2400" dirty="0" err="1"/>
              <a:t>শুরু</a:t>
            </a:r>
            <a:r>
              <a:rPr lang="en-US" sz="2400" dirty="0"/>
              <a:t> </a:t>
            </a:r>
            <a:r>
              <a:rPr lang="en-US" sz="2400" dirty="0" err="1"/>
              <a:t>হয়</a:t>
            </a:r>
            <a:r>
              <a:rPr lang="en-US" sz="2400" dirty="0"/>
              <a:t> </a:t>
            </a:r>
            <a:r>
              <a:rPr lang="en-US" sz="2400" dirty="0" err="1"/>
              <a:t>বলে</a:t>
            </a:r>
            <a:r>
              <a:rPr lang="en-US" sz="2400" dirty="0"/>
              <a:t> </a:t>
            </a:r>
            <a:r>
              <a:rPr lang="en-US" sz="2400" dirty="0" err="1"/>
              <a:t>একে</a:t>
            </a:r>
            <a:r>
              <a:rPr lang="en-US" sz="2400" dirty="0"/>
              <a:t> </a:t>
            </a:r>
            <a:r>
              <a:rPr lang="en-US" sz="2400" dirty="0" err="1"/>
              <a:t>হিন্দু</a:t>
            </a:r>
            <a:r>
              <a:rPr lang="en-US" sz="2400" dirty="0"/>
              <a:t> </a:t>
            </a:r>
            <a:r>
              <a:rPr lang="en-US" sz="2400" dirty="0" err="1"/>
              <a:t>সংখ্যা</a:t>
            </a:r>
            <a:r>
              <a:rPr lang="en-US" sz="2400" dirty="0"/>
              <a:t> </a:t>
            </a:r>
            <a:r>
              <a:rPr lang="en-US" sz="2400" dirty="0" err="1"/>
              <a:t>পদ্ধতিও</a:t>
            </a:r>
            <a:r>
              <a:rPr lang="en-US" sz="2400" dirty="0"/>
              <a:t> </a:t>
            </a:r>
            <a:r>
              <a:rPr lang="en-US" sz="2400" dirty="0" err="1"/>
              <a:t>বলা</a:t>
            </a:r>
            <a:r>
              <a:rPr lang="en-US" sz="2400" dirty="0"/>
              <a:t> </a:t>
            </a:r>
            <a:r>
              <a:rPr lang="en-US" sz="2400" dirty="0" err="1"/>
              <a:t>হয়</a:t>
            </a:r>
            <a:r>
              <a:rPr lang="en-US" sz="2400" dirty="0"/>
              <a:t>। </a:t>
            </a:r>
            <a:r>
              <a:rPr lang="en-US" sz="2400" dirty="0" err="1"/>
              <a:t>দশমিক</a:t>
            </a:r>
            <a:r>
              <a:rPr lang="en-US" sz="2400" dirty="0"/>
              <a:t> </a:t>
            </a:r>
            <a:r>
              <a:rPr lang="en-US" sz="2400" dirty="0" err="1"/>
              <a:t>সংখ্যা</a:t>
            </a:r>
            <a:r>
              <a:rPr lang="en-US" sz="2400" dirty="0"/>
              <a:t> </a:t>
            </a:r>
            <a:r>
              <a:rPr lang="en-US" sz="2400" dirty="0" err="1"/>
              <a:t>পদ্ধতিতে</a:t>
            </a:r>
            <a:r>
              <a:rPr lang="en-US" sz="2400" dirty="0"/>
              <a:t> </a:t>
            </a:r>
            <a:r>
              <a:rPr lang="en-US" sz="2400" dirty="0" err="1"/>
              <a:t>ব্যবহৃত</a:t>
            </a:r>
            <a:r>
              <a:rPr lang="en-US" sz="2400" dirty="0"/>
              <a:t> </a:t>
            </a:r>
            <a:r>
              <a:rPr lang="en-US" sz="2400" dirty="0" err="1" smtClean="0"/>
              <a:t>ডিজিটগুলো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হলো</a:t>
            </a:r>
            <a:r>
              <a:rPr lang="en-US" sz="2400" dirty="0" smtClean="0"/>
              <a:t>: </a:t>
            </a:r>
            <a:r>
              <a:rPr lang="en-US" sz="2400" dirty="0"/>
              <a:t>0, 1, 2, 3, 4, 5, 6, 7,৪ </a:t>
            </a:r>
            <a:r>
              <a:rPr lang="en-US" sz="2400" dirty="0" err="1"/>
              <a:t>এবং</a:t>
            </a:r>
            <a:r>
              <a:rPr lang="en-US" sz="2400" dirty="0"/>
              <a:t> 9। </a:t>
            </a:r>
            <a:endParaRPr lang="en-US" sz="2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err="1" smtClean="0"/>
              <a:t>সাধারণ</a:t>
            </a:r>
            <a:r>
              <a:rPr lang="en-US" sz="2400" dirty="0" smtClean="0"/>
              <a:t> </a:t>
            </a:r>
            <a:r>
              <a:rPr lang="en-US" sz="2400" dirty="0" err="1"/>
              <a:t>হিসাব-নিকাশের</a:t>
            </a:r>
            <a:r>
              <a:rPr lang="en-US" sz="2400" dirty="0"/>
              <a:t> </a:t>
            </a:r>
            <a:r>
              <a:rPr lang="en-US" sz="2400" dirty="0" err="1"/>
              <a:t>জন্য</a:t>
            </a:r>
            <a:r>
              <a:rPr lang="en-US" sz="2400" dirty="0"/>
              <a:t> </a:t>
            </a:r>
            <a:r>
              <a:rPr lang="en-US" sz="2400" dirty="0" err="1"/>
              <a:t>দশমিক</a:t>
            </a:r>
            <a:r>
              <a:rPr lang="en-US" sz="2400" dirty="0"/>
              <a:t> </a:t>
            </a:r>
            <a:r>
              <a:rPr lang="en-US" sz="2400" dirty="0" err="1"/>
              <a:t>সংখ্যা</a:t>
            </a:r>
            <a:r>
              <a:rPr lang="en-US" sz="2400" dirty="0"/>
              <a:t> </a:t>
            </a:r>
            <a:r>
              <a:rPr lang="en-US" sz="2400" dirty="0" err="1"/>
              <a:t>পদ্ধতি</a:t>
            </a:r>
            <a:r>
              <a:rPr lang="en-US" sz="2400" dirty="0"/>
              <a:t> </a:t>
            </a:r>
            <a:r>
              <a:rPr lang="en-US" sz="2400" dirty="0" err="1"/>
              <a:t>ব্যবহার</a:t>
            </a:r>
            <a:r>
              <a:rPr lang="en-US" sz="2400" dirty="0"/>
              <a:t> </a:t>
            </a:r>
            <a:r>
              <a:rPr lang="en-US" sz="2400" dirty="0" err="1"/>
              <a:t>করা</a:t>
            </a:r>
            <a:r>
              <a:rPr lang="en-US" sz="2400" dirty="0"/>
              <a:t> </a:t>
            </a:r>
            <a:r>
              <a:rPr lang="en-US" sz="2400" dirty="0" err="1"/>
              <a:t>হয়</a:t>
            </a:r>
            <a:r>
              <a:rPr lang="en-US" sz="2400" dirty="0"/>
              <a:t> । </a:t>
            </a:r>
            <a:r>
              <a:rPr lang="en-US" sz="2400" dirty="0" err="1"/>
              <a:t>দশমিক</a:t>
            </a:r>
            <a:r>
              <a:rPr lang="en-US" sz="2400" dirty="0"/>
              <a:t> </a:t>
            </a:r>
            <a:r>
              <a:rPr lang="en-US" sz="2400" dirty="0" err="1"/>
              <a:t>সংখ্যা</a:t>
            </a:r>
            <a:r>
              <a:rPr lang="en-US" sz="2400" dirty="0"/>
              <a:t> </a:t>
            </a:r>
            <a:r>
              <a:rPr lang="en-US" sz="2400" dirty="0" err="1"/>
              <a:t>পদ্ধতির</a:t>
            </a:r>
            <a:r>
              <a:rPr lang="en-US" sz="2400" dirty="0"/>
              <a:t> </a:t>
            </a:r>
            <a:r>
              <a:rPr lang="en-US" sz="2400" dirty="0" err="1"/>
              <a:t>ভিত্তি</a:t>
            </a:r>
            <a:r>
              <a:rPr lang="en-US" sz="2400" dirty="0"/>
              <a:t> 10 </a:t>
            </a:r>
            <a:r>
              <a:rPr lang="en-US" sz="2400" dirty="0" err="1"/>
              <a:t>বিধায়</a:t>
            </a:r>
            <a:r>
              <a:rPr lang="en-US" sz="2400" dirty="0"/>
              <a:t> </a:t>
            </a: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পদ্ধতিতে</a:t>
            </a:r>
            <a:r>
              <a:rPr lang="en-US" sz="2400" dirty="0"/>
              <a:t> </a:t>
            </a:r>
            <a:r>
              <a:rPr lang="en-US" sz="2400" dirty="0" err="1" smtClean="0"/>
              <a:t>অঞ্চগুলোর</a:t>
            </a:r>
            <a:r>
              <a:rPr lang="en-US" sz="2400" dirty="0" smtClean="0"/>
              <a:t> </a:t>
            </a:r>
            <a:r>
              <a:rPr lang="en-US" sz="2400" dirty="0" err="1"/>
              <a:t>হ্রাস-বৃদ্ধি</a:t>
            </a:r>
            <a:r>
              <a:rPr lang="en-US" sz="2400" dirty="0"/>
              <a:t> </a:t>
            </a:r>
            <a:r>
              <a:rPr lang="en-US" sz="2400" dirty="0" err="1"/>
              <a:t>ঘটে</a:t>
            </a:r>
            <a:r>
              <a:rPr lang="en-US" sz="2400" dirty="0"/>
              <a:t> </a:t>
            </a:r>
            <a:r>
              <a:rPr lang="en-US" sz="2400" dirty="0" err="1"/>
              <a:t>দশ</a:t>
            </a:r>
            <a:r>
              <a:rPr lang="en-US" sz="2400" dirty="0"/>
              <a:t>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। </a:t>
            </a:r>
            <a:endParaRPr lang="en-US" sz="2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err="1" smtClean="0"/>
              <a:t>উদাহরণ</a:t>
            </a:r>
            <a:r>
              <a:rPr lang="en-US" sz="2400" dirty="0" smtClean="0"/>
              <a:t> </a:t>
            </a:r>
            <a:r>
              <a:rPr lang="en-US" sz="2400" dirty="0"/>
              <a:t>: (</a:t>
            </a:r>
            <a:r>
              <a:rPr lang="en-US" sz="2400" dirty="0" smtClean="0"/>
              <a:t>420)</a:t>
            </a:r>
            <a:r>
              <a:rPr lang="en-US" sz="2400" baseline="-25000" dirty="0" smtClean="0"/>
              <a:t>10</a:t>
            </a:r>
            <a:r>
              <a:rPr lang="en-US" sz="2400" dirty="0" smtClean="0"/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543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22688" y="106872"/>
            <a:ext cx="5402705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err="1"/>
              <a:t>দশমিক</a:t>
            </a:r>
            <a:r>
              <a:rPr lang="en-US" sz="5400" b="1" dirty="0"/>
              <a:t> </a:t>
            </a:r>
            <a:r>
              <a:rPr lang="en-US" sz="5400" b="1" dirty="0" err="1"/>
              <a:t>সংখ্যা</a:t>
            </a:r>
            <a:r>
              <a:rPr lang="en-US" sz="5400" b="1" dirty="0"/>
              <a:t> </a:t>
            </a:r>
            <a:r>
              <a:rPr lang="en-US" sz="5400" b="1" dirty="0" err="1" smtClean="0"/>
              <a:t>পদ্ধতি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3013" y="1090727"/>
            <a:ext cx="10515600" cy="345424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200" b="1" dirty="0" err="1"/>
              <a:t>দশভিত্তিক</a:t>
            </a:r>
            <a:r>
              <a:rPr lang="en-US" sz="3200" b="1" dirty="0"/>
              <a:t> </a:t>
            </a:r>
            <a:r>
              <a:rPr lang="en-US" sz="3200" b="1" dirty="0" err="1"/>
              <a:t>একটি</a:t>
            </a:r>
            <a:r>
              <a:rPr lang="en-US" sz="3200" b="1" dirty="0"/>
              <a:t> </a:t>
            </a:r>
            <a:r>
              <a:rPr lang="en-US" sz="3200" b="1" dirty="0" err="1"/>
              <a:t>সংখ্যা</a:t>
            </a:r>
            <a:r>
              <a:rPr lang="en-US" sz="3200" b="1" dirty="0"/>
              <a:t> </a:t>
            </a:r>
            <a:r>
              <a:rPr lang="en-US" sz="3200" b="1" dirty="0" err="1"/>
              <a:t>পদ্ধতির</a:t>
            </a:r>
            <a:r>
              <a:rPr lang="en-US" sz="3200" b="1" dirty="0"/>
              <a:t> </a:t>
            </a:r>
            <a:r>
              <a:rPr lang="en-US" sz="3200" b="1" dirty="0" err="1"/>
              <a:t>গঠন</a:t>
            </a:r>
            <a:r>
              <a:rPr lang="en-US" sz="3200" b="1" dirty="0"/>
              <a:t> </a:t>
            </a:r>
            <a:r>
              <a:rPr lang="en-US" sz="3200" b="1" dirty="0" err="1" smtClean="0"/>
              <a:t>বিশ্লেষণ</a:t>
            </a:r>
            <a:r>
              <a:rPr lang="en-US" sz="3200" b="1" dirty="0" smtClean="0"/>
              <a:t>: </a:t>
            </a:r>
            <a:r>
              <a:rPr lang="en-US" dirty="0" smtClean="0"/>
              <a:t>786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দশভিত্তিক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। এ </a:t>
            </a:r>
            <a:r>
              <a:rPr lang="en-US" dirty="0" err="1"/>
              <a:t>সংখ্যাটিকে</a:t>
            </a:r>
            <a:r>
              <a:rPr lang="en-US" dirty="0"/>
              <a:t> </a:t>
            </a:r>
            <a:r>
              <a:rPr lang="en-US" dirty="0" err="1"/>
              <a:t>বিশ্লেষণ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দেখা</a:t>
            </a:r>
            <a:r>
              <a:rPr lang="en-US" dirty="0"/>
              <a:t> </a:t>
            </a:r>
            <a:r>
              <a:rPr lang="en-US" dirty="0" err="1"/>
              <a:t>যাক</a:t>
            </a:r>
            <a:r>
              <a:rPr lang="en-US" dirty="0"/>
              <a:t>। </a:t>
            </a:r>
            <a:r>
              <a:rPr lang="en-US" dirty="0" err="1"/>
              <a:t>দশভিত্তিক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সংখ্যার</a:t>
            </a:r>
            <a:r>
              <a:rPr lang="en-US" dirty="0"/>
              <a:t> </a:t>
            </a:r>
            <a:r>
              <a:rPr lang="en-US" dirty="0" err="1"/>
              <a:t>অন্তর্গত</a:t>
            </a:r>
            <a:r>
              <a:rPr lang="en-US" dirty="0"/>
              <a:t> </a:t>
            </a:r>
            <a:r>
              <a:rPr lang="en-US" dirty="0" err="1"/>
              <a:t>অর্থা</a:t>
            </a:r>
            <a:r>
              <a:rPr lang="en-US" dirty="0"/>
              <a:t>ৎ </a:t>
            </a:r>
            <a:r>
              <a:rPr lang="en-US" dirty="0" err="1"/>
              <a:t>প্রতিটি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স্থানীয়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err="1"/>
              <a:t>দশ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তার</a:t>
            </a:r>
            <a:r>
              <a:rPr lang="en-US" dirty="0"/>
              <a:t> </a:t>
            </a:r>
            <a:r>
              <a:rPr lang="en-US" dirty="0" err="1"/>
              <a:t>গুণিতক</a:t>
            </a:r>
            <a:r>
              <a:rPr lang="en-US" dirty="0"/>
              <a:t>। </a:t>
            </a:r>
            <a:r>
              <a:rPr lang="en-US" dirty="0" err="1"/>
              <a:t>পূর্ণাংশে</a:t>
            </a:r>
            <a:r>
              <a:rPr lang="en-US" dirty="0"/>
              <a:t> </a:t>
            </a:r>
            <a:r>
              <a:rPr lang="en-US" dirty="0" err="1"/>
              <a:t>ডান</a:t>
            </a:r>
            <a:r>
              <a:rPr lang="en-US" dirty="0"/>
              <a:t> </a:t>
            </a:r>
            <a:r>
              <a:rPr lang="en-US" dirty="0" err="1"/>
              <a:t>দিক</a:t>
            </a:r>
            <a:r>
              <a:rPr lang="en-US" dirty="0"/>
              <a:t>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dirty="0" err="1"/>
              <a:t>প্রথম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10°, </a:t>
            </a:r>
            <a:r>
              <a:rPr lang="en-US" dirty="0" err="1"/>
              <a:t>দ্বিতীয়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স্থানীয়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smtClean="0"/>
              <a:t>10</a:t>
            </a:r>
            <a:r>
              <a:rPr lang="en-US" baseline="30000" dirty="0" smtClean="0"/>
              <a:t>1</a:t>
            </a:r>
            <a:r>
              <a:rPr lang="en-US" dirty="0" smtClean="0"/>
              <a:t>, </a:t>
            </a:r>
            <a:r>
              <a:rPr lang="en-US" dirty="0" err="1"/>
              <a:t>তৃতীয়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smtClean="0"/>
              <a:t>10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ভগ্নাংশে</a:t>
            </a:r>
            <a:r>
              <a:rPr lang="en-US" dirty="0"/>
              <a:t> </a:t>
            </a:r>
            <a:r>
              <a:rPr lang="en-US" dirty="0" err="1"/>
              <a:t>বাম</a:t>
            </a:r>
            <a:r>
              <a:rPr lang="en-US" dirty="0"/>
              <a:t> </a:t>
            </a:r>
            <a:r>
              <a:rPr lang="en-US" dirty="0" err="1"/>
              <a:t>দিক</a:t>
            </a:r>
            <a:r>
              <a:rPr lang="en-US" dirty="0"/>
              <a:t>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dirty="0" err="1"/>
              <a:t>প্রথম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স্থানীয়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smtClean="0"/>
              <a:t>10</a:t>
            </a:r>
            <a:r>
              <a:rPr lang="en-US" baseline="30000" dirty="0" smtClean="0"/>
              <a:t>-1</a:t>
            </a:r>
            <a:r>
              <a:rPr lang="en-US" dirty="0" smtClean="0"/>
              <a:t>, </a:t>
            </a:r>
            <a:r>
              <a:rPr lang="en-US" dirty="0" err="1"/>
              <a:t>দ্বিতীয়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স্থানীয়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smtClean="0"/>
              <a:t>10</a:t>
            </a:r>
            <a:r>
              <a:rPr lang="en-US" baseline="30000" dirty="0" smtClean="0"/>
              <a:t>-2</a:t>
            </a:r>
            <a:r>
              <a:rPr lang="en-US" dirty="0"/>
              <a:t>, </a:t>
            </a:r>
            <a:r>
              <a:rPr lang="en-US" dirty="0" err="1"/>
              <a:t>তৃতীয়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smtClean="0"/>
              <a:t>10</a:t>
            </a:r>
            <a:r>
              <a:rPr lang="en-US" baseline="30000" dirty="0" smtClean="0"/>
              <a:t>-3</a:t>
            </a:r>
            <a:r>
              <a:rPr lang="en-US" dirty="0" smtClean="0"/>
              <a:t>। </a:t>
            </a:r>
            <a:r>
              <a:rPr lang="en-US" dirty="0" err="1"/>
              <a:t>প্রতি</a:t>
            </a:r>
            <a:r>
              <a:rPr lang="en-US" dirty="0"/>
              <a:t> </a:t>
            </a:r>
            <a:r>
              <a:rPr lang="en-US" dirty="0" err="1"/>
              <a:t>ক্ষেত্রে</a:t>
            </a:r>
            <a:r>
              <a:rPr lang="en-US" dirty="0"/>
              <a:t> </a:t>
            </a:r>
            <a:r>
              <a:rPr lang="en-US" dirty="0" err="1"/>
              <a:t>সূচক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ঘাত</a:t>
            </a:r>
            <a:r>
              <a:rPr lang="en-US" dirty="0"/>
              <a:t> </a:t>
            </a:r>
            <a:r>
              <a:rPr lang="en-US" dirty="0" err="1"/>
              <a:t>গুণিতক</a:t>
            </a:r>
            <a:r>
              <a:rPr lang="en-US" dirty="0"/>
              <a:t> </a:t>
            </a:r>
            <a:r>
              <a:rPr lang="en-US" dirty="0" err="1"/>
              <a:t>প্রকাশ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। </a:t>
            </a:r>
            <a:r>
              <a:rPr lang="en-US" dirty="0" err="1"/>
              <a:t>যেমন</a:t>
            </a:r>
            <a:r>
              <a:rPr lang="en-US" dirty="0"/>
              <a:t>- </a:t>
            </a:r>
            <a:r>
              <a:rPr lang="en-US" i="1" dirty="0"/>
              <a:t>7</a:t>
            </a:r>
            <a:r>
              <a:rPr lang="en-US" dirty="0"/>
              <a:t>86 </a:t>
            </a:r>
            <a:r>
              <a:rPr lang="en-US" dirty="0" err="1" smtClean="0"/>
              <a:t>সংখ্যাটি</a:t>
            </a:r>
            <a:r>
              <a:rPr lang="en-US" dirty="0" smtClean="0"/>
              <a:t>-</a:t>
            </a:r>
          </a:p>
          <a:p>
            <a:pPr marL="0" indent="0">
              <a:buNone/>
            </a:pPr>
            <a:r>
              <a:rPr lang="en-US" b="1" u="sng" dirty="0" err="1" smtClean="0"/>
              <a:t>শতক</a:t>
            </a:r>
            <a:r>
              <a:rPr lang="en-US" dirty="0" smtClean="0"/>
              <a:t>			</a:t>
            </a:r>
            <a:r>
              <a:rPr lang="en-US" b="1" u="sng" dirty="0" err="1" smtClean="0"/>
              <a:t>দশক</a:t>
            </a:r>
            <a:r>
              <a:rPr lang="en-US" dirty="0" smtClean="0"/>
              <a:t>			</a:t>
            </a:r>
            <a:r>
              <a:rPr lang="en-US" b="1" u="sng" dirty="0" err="1" smtClean="0"/>
              <a:t>একক</a:t>
            </a: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23014" y="4325784"/>
            <a:ext cx="17688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 X 10</a:t>
            </a:r>
            <a:r>
              <a:rPr lang="en-US" sz="2800" baseline="30000" dirty="0" smtClean="0"/>
              <a:t>2</a:t>
            </a:r>
          </a:p>
          <a:p>
            <a:r>
              <a:rPr lang="en-US" sz="2800" dirty="0"/>
              <a:t>7 X </a:t>
            </a:r>
            <a:r>
              <a:rPr lang="en-US" sz="2800" dirty="0" smtClean="0"/>
              <a:t>100</a:t>
            </a:r>
          </a:p>
          <a:p>
            <a:r>
              <a:rPr lang="en-US" sz="2800" dirty="0" smtClean="0"/>
              <a:t>700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38418" y="4325783"/>
            <a:ext cx="17688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 X 10</a:t>
            </a:r>
            <a:r>
              <a:rPr lang="en-US" sz="2800" baseline="30000" dirty="0" smtClean="0"/>
              <a:t>1</a:t>
            </a:r>
          </a:p>
          <a:p>
            <a:r>
              <a:rPr lang="en-US" sz="2800" dirty="0" smtClean="0"/>
              <a:t>8 </a:t>
            </a:r>
            <a:r>
              <a:rPr lang="en-US" sz="2800" dirty="0"/>
              <a:t>X </a:t>
            </a:r>
            <a:r>
              <a:rPr lang="en-US" sz="2800" dirty="0" smtClean="0"/>
              <a:t>10</a:t>
            </a:r>
          </a:p>
          <a:p>
            <a:r>
              <a:rPr lang="en-US" sz="2800" dirty="0" smtClean="0"/>
              <a:t>80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553822" y="4325783"/>
            <a:ext cx="17688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 X 10</a:t>
            </a:r>
            <a:r>
              <a:rPr lang="en-US" sz="2800" baseline="30000" dirty="0" smtClean="0"/>
              <a:t>0</a:t>
            </a:r>
          </a:p>
          <a:p>
            <a:r>
              <a:rPr lang="en-US" sz="2800" dirty="0" smtClean="0"/>
              <a:t>6 </a:t>
            </a:r>
            <a:r>
              <a:rPr lang="en-US" sz="2800" dirty="0"/>
              <a:t>X </a:t>
            </a:r>
            <a:r>
              <a:rPr lang="en-US" sz="2800" dirty="0" smtClean="0"/>
              <a:t>1</a:t>
            </a:r>
          </a:p>
          <a:p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31262" y="5902701"/>
            <a:ext cx="5907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একক</a:t>
            </a:r>
            <a:r>
              <a:rPr lang="en-US" sz="2800" dirty="0"/>
              <a:t> + </a:t>
            </a:r>
            <a:r>
              <a:rPr lang="en-US" sz="2800" dirty="0" err="1"/>
              <a:t>দশক</a:t>
            </a:r>
            <a:r>
              <a:rPr lang="en-US" sz="2800" dirty="0"/>
              <a:t> + </a:t>
            </a:r>
            <a:r>
              <a:rPr lang="en-US" sz="2800" dirty="0" err="1"/>
              <a:t>শতক</a:t>
            </a:r>
            <a:r>
              <a:rPr lang="en-US" sz="2800" dirty="0"/>
              <a:t> = 6+ 80 + 700 = 7</a:t>
            </a:r>
            <a:r>
              <a:rPr lang="en-US" sz="2800" i="1" dirty="0"/>
              <a:t>86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964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7100" y="500038"/>
            <a:ext cx="7811125" cy="1118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err="1"/>
              <a:t>দশমিক</a:t>
            </a:r>
            <a:r>
              <a:rPr lang="en-US" sz="6000" b="1" dirty="0"/>
              <a:t> </a:t>
            </a:r>
            <a:r>
              <a:rPr lang="en-US" sz="6000" b="1" dirty="0" err="1"/>
              <a:t>সংখ্যা</a:t>
            </a:r>
            <a:r>
              <a:rPr lang="en-US" sz="6000" b="1" dirty="0"/>
              <a:t> </a:t>
            </a:r>
            <a:r>
              <a:rPr lang="en-US" sz="6000" b="1" dirty="0" err="1"/>
              <a:t>পদ্ধতির</a:t>
            </a:r>
            <a:r>
              <a:rPr lang="en-US" sz="6000" b="1" dirty="0"/>
              <a:t> </a:t>
            </a:r>
            <a:r>
              <a:rPr lang="en-US" sz="6000" b="1" dirty="0" err="1" smtClean="0"/>
              <a:t>বৈশিষ্ট্য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7556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err="1" smtClean="0"/>
              <a:t>দশমিক</a:t>
            </a:r>
            <a:r>
              <a:rPr lang="en-US" sz="3200" dirty="0" smtClean="0"/>
              <a:t> </a:t>
            </a:r>
            <a:r>
              <a:rPr lang="en-US" sz="3200" dirty="0" err="1"/>
              <a:t>সংখ্যা</a:t>
            </a:r>
            <a:r>
              <a:rPr lang="en-US" sz="3200" dirty="0"/>
              <a:t> </a:t>
            </a:r>
            <a:r>
              <a:rPr lang="en-US" sz="3200" dirty="0" err="1"/>
              <a:t>পদ্ধতির</a:t>
            </a:r>
            <a:r>
              <a:rPr lang="en-US" sz="3200" dirty="0"/>
              <a:t> </a:t>
            </a:r>
            <a:r>
              <a:rPr lang="en-US" sz="3200" dirty="0" err="1"/>
              <a:t>বেস</a:t>
            </a:r>
            <a:r>
              <a:rPr lang="en-US" sz="3200" dirty="0"/>
              <a:t> </a:t>
            </a:r>
            <a:r>
              <a:rPr lang="en-US" sz="3200" dirty="0" err="1"/>
              <a:t>বা</a:t>
            </a:r>
            <a:r>
              <a:rPr lang="en-US" sz="3200" dirty="0"/>
              <a:t> </a:t>
            </a:r>
            <a:r>
              <a:rPr lang="en-US" sz="3200" dirty="0" err="1"/>
              <a:t>ভিত্তি</a:t>
            </a:r>
            <a:r>
              <a:rPr lang="en-US" sz="3200" dirty="0"/>
              <a:t> </a:t>
            </a:r>
            <a:r>
              <a:rPr lang="en-US" sz="3200" dirty="0" err="1"/>
              <a:t>হচেছ</a:t>
            </a:r>
            <a:r>
              <a:rPr lang="en-US" sz="3200" dirty="0"/>
              <a:t> </a:t>
            </a:r>
            <a:r>
              <a:rPr lang="en-US" sz="3200" dirty="0" smtClean="0"/>
              <a:t>10 ;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smtClean="0"/>
              <a:t> </a:t>
            </a:r>
            <a:r>
              <a:rPr lang="en-US" sz="3200" dirty="0"/>
              <a:t>এ </a:t>
            </a:r>
            <a:r>
              <a:rPr lang="en-US" sz="3200" dirty="0" err="1"/>
              <a:t>পদ্ধতিতে</a:t>
            </a:r>
            <a:r>
              <a:rPr lang="en-US" sz="3200" dirty="0"/>
              <a:t> ০ </a:t>
            </a:r>
            <a:r>
              <a:rPr lang="en-US" sz="3200" dirty="0" err="1"/>
              <a:t>থেকে</a:t>
            </a:r>
            <a:r>
              <a:rPr lang="en-US" sz="3200" dirty="0"/>
              <a:t> 9 </a:t>
            </a:r>
            <a:r>
              <a:rPr lang="en-US" sz="3200" dirty="0" err="1" smtClean="0"/>
              <a:t>পর্যন্ত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3200" dirty="0" err="1" smtClean="0"/>
              <a:t>মোট</a:t>
            </a:r>
            <a:r>
              <a:rPr lang="en-US" sz="3200" dirty="0" smtClean="0"/>
              <a:t> 10টি </a:t>
            </a:r>
            <a:r>
              <a:rPr lang="en-US" sz="3200" dirty="0" err="1"/>
              <a:t>মৌলিক</a:t>
            </a:r>
            <a:r>
              <a:rPr lang="en-US" sz="3200" dirty="0"/>
              <a:t> </a:t>
            </a:r>
            <a:r>
              <a:rPr lang="en-US" sz="3200" dirty="0" err="1"/>
              <a:t>অঙ্ক</a:t>
            </a:r>
            <a:r>
              <a:rPr lang="en-US" sz="3200" dirty="0"/>
              <a:t> </a:t>
            </a:r>
            <a:r>
              <a:rPr lang="en-US" sz="3200" dirty="0" err="1" smtClean="0"/>
              <a:t>আছে</a:t>
            </a:r>
            <a:r>
              <a:rPr lang="en-US" sz="3200" dirty="0" smtClean="0"/>
              <a:t> । </a:t>
            </a:r>
            <a:r>
              <a:rPr lang="en-US" sz="3200" dirty="0" err="1"/>
              <a:t>যথা</a:t>
            </a:r>
            <a:r>
              <a:rPr lang="en-US" sz="3200" dirty="0"/>
              <a:t>—0, 1, 2, 3, 4, 5, 6, 7, </a:t>
            </a:r>
            <a:r>
              <a:rPr lang="en-US" sz="3200" b="1" dirty="0" smtClean="0"/>
              <a:t>৪</a:t>
            </a:r>
            <a:r>
              <a:rPr lang="en-US" sz="3200" dirty="0" smtClean="0"/>
              <a:t> </a:t>
            </a:r>
            <a:r>
              <a:rPr lang="en-US" sz="3200" dirty="0"/>
              <a:t>ও </a:t>
            </a:r>
            <a:r>
              <a:rPr lang="en-US" sz="3200" dirty="0" smtClean="0"/>
              <a:t>9  ।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err="1" smtClean="0"/>
              <a:t>দশ</a:t>
            </a:r>
            <a:r>
              <a:rPr lang="en-US" sz="3200" dirty="0" smtClean="0"/>
              <a:t> </a:t>
            </a:r>
            <a:r>
              <a:rPr lang="en-US" sz="3200" dirty="0" err="1"/>
              <a:t>ভিত্তিক</a:t>
            </a:r>
            <a:r>
              <a:rPr lang="en-US" sz="3200" dirty="0"/>
              <a:t> </a:t>
            </a:r>
            <a:r>
              <a:rPr lang="en-US" sz="3200" dirty="0" err="1"/>
              <a:t>সংখ্যার</a:t>
            </a:r>
            <a:r>
              <a:rPr lang="en-US" sz="3200" dirty="0"/>
              <a:t> </a:t>
            </a:r>
            <a:r>
              <a:rPr lang="en-US" sz="3200" dirty="0" err="1"/>
              <a:t>প্রচলনই</a:t>
            </a:r>
            <a:r>
              <a:rPr lang="en-US" sz="3200" dirty="0"/>
              <a:t> </a:t>
            </a:r>
            <a:r>
              <a:rPr lang="en-US" sz="3200" dirty="0" err="1"/>
              <a:t>সর্বাধিক</a:t>
            </a:r>
            <a:r>
              <a:rPr lang="en-US" sz="3200" dirty="0"/>
              <a:t>। </a:t>
            </a:r>
            <a:r>
              <a:rPr lang="en-US" sz="3200" dirty="0" err="1"/>
              <a:t>অন্য</a:t>
            </a:r>
            <a:r>
              <a:rPr lang="en-US" sz="3200" dirty="0"/>
              <a:t> </a:t>
            </a:r>
            <a:r>
              <a:rPr lang="en-US" sz="3200" dirty="0" err="1" smtClean="0"/>
              <a:t>যেকোনো</a:t>
            </a:r>
            <a:r>
              <a:rPr lang="en-US" sz="3200" dirty="0" smtClean="0"/>
              <a:t> </a:t>
            </a:r>
            <a:r>
              <a:rPr lang="en-US" sz="3200" dirty="0" err="1"/>
              <a:t>পদ্ধতিতে</a:t>
            </a:r>
            <a:r>
              <a:rPr lang="en-US" sz="3200" dirty="0"/>
              <a:t> </a:t>
            </a:r>
            <a:r>
              <a:rPr lang="en-US" sz="3200" dirty="0" err="1"/>
              <a:t>লিখিত</a:t>
            </a:r>
            <a:r>
              <a:rPr lang="en-US" sz="3200" dirty="0"/>
              <a:t> </a:t>
            </a:r>
            <a:r>
              <a:rPr lang="en-US" sz="3200" dirty="0" err="1"/>
              <a:t>সংখ্যার</a:t>
            </a:r>
            <a:r>
              <a:rPr lang="en-US" sz="3200" dirty="0"/>
              <a:t> </a:t>
            </a:r>
            <a:r>
              <a:rPr lang="en-US" sz="3200" dirty="0" err="1"/>
              <a:t>মান</a:t>
            </a:r>
            <a:r>
              <a:rPr lang="en-US" sz="3200" dirty="0"/>
              <a:t> </a:t>
            </a:r>
            <a:r>
              <a:rPr lang="en-US" sz="3200" dirty="0" err="1" smtClean="0"/>
              <a:t>বোঝার</a:t>
            </a:r>
            <a:r>
              <a:rPr lang="en-US" sz="3200" dirty="0" smtClean="0"/>
              <a:t> </a:t>
            </a:r>
            <a:r>
              <a:rPr lang="en-US" sz="3200" dirty="0" err="1"/>
              <a:t>জন্য</a:t>
            </a:r>
            <a:r>
              <a:rPr lang="en-US" sz="3200" dirty="0"/>
              <a:t> </a:t>
            </a:r>
            <a:r>
              <a:rPr lang="en-US" sz="3200" dirty="0" err="1" smtClean="0"/>
              <a:t>আমরা</a:t>
            </a:r>
            <a:r>
              <a:rPr lang="en-US" sz="3200" dirty="0" smtClean="0"/>
              <a:t> </a:t>
            </a:r>
            <a:r>
              <a:rPr lang="en-US" sz="3200" dirty="0" err="1"/>
              <a:t>তা</a:t>
            </a:r>
            <a:r>
              <a:rPr lang="en-US" sz="3200" dirty="0"/>
              <a:t> </a:t>
            </a:r>
            <a:r>
              <a:rPr lang="en-US" sz="3200" dirty="0" err="1"/>
              <a:t>ভিত্তিক</a:t>
            </a:r>
            <a:r>
              <a:rPr lang="en-US" sz="3200" dirty="0"/>
              <a:t> </a:t>
            </a:r>
            <a:r>
              <a:rPr lang="en-US" sz="3200" dirty="0" err="1"/>
              <a:t>সংখ্যায়</a:t>
            </a:r>
            <a:r>
              <a:rPr lang="en-US" sz="3200" dirty="0"/>
              <a:t> </a:t>
            </a:r>
            <a:r>
              <a:rPr lang="en-US" sz="3200" dirty="0" err="1"/>
              <a:t>রূপান্তর</a:t>
            </a:r>
            <a:r>
              <a:rPr lang="en-US" sz="3200" dirty="0"/>
              <a:t> </a:t>
            </a:r>
            <a:r>
              <a:rPr lang="en-US" sz="3200" dirty="0" err="1"/>
              <a:t>করে</a:t>
            </a:r>
            <a:r>
              <a:rPr lang="en-US" sz="3200" dirty="0"/>
              <a:t> </a:t>
            </a:r>
            <a:r>
              <a:rPr lang="en-US" sz="3200" dirty="0" err="1"/>
              <a:t>নেই</a:t>
            </a:r>
            <a:r>
              <a:rPr lang="en-US" sz="3200" dirty="0"/>
              <a:t>। 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69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2789" y="2"/>
            <a:ext cx="609225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err="1"/>
              <a:t>বাইনারি</a:t>
            </a:r>
            <a:r>
              <a:rPr lang="en-US" sz="6000" b="1" dirty="0"/>
              <a:t> </a:t>
            </a:r>
            <a:r>
              <a:rPr lang="en-US" sz="6000" b="1" dirty="0" err="1"/>
              <a:t>সংখ্যা</a:t>
            </a:r>
            <a:r>
              <a:rPr lang="en-US" sz="6000" b="1" dirty="0"/>
              <a:t> </a:t>
            </a:r>
            <a:r>
              <a:rPr lang="en-US" sz="6000" b="1" dirty="0" err="1"/>
              <a:t>পদ্ধতি</a:t>
            </a:r>
            <a:r>
              <a:rPr lang="en-US" sz="60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6201" y="1346020"/>
            <a:ext cx="10515600" cy="343623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 err="1"/>
              <a:t>বাইনারি</a:t>
            </a:r>
            <a:r>
              <a:rPr lang="en-US" b="1" dirty="0"/>
              <a:t> </a:t>
            </a:r>
            <a:r>
              <a:rPr lang="en-US" b="1" dirty="0" err="1"/>
              <a:t>সংখ্যা</a:t>
            </a:r>
            <a:r>
              <a:rPr lang="en-US" b="1" dirty="0"/>
              <a:t> </a:t>
            </a:r>
            <a:r>
              <a:rPr lang="en-US" b="1" dirty="0" err="1"/>
              <a:t>পদ্ধতি</a:t>
            </a:r>
            <a:r>
              <a:rPr lang="en-US" b="1" dirty="0"/>
              <a:t> (Binary Numbering System</a:t>
            </a:r>
            <a:r>
              <a:rPr lang="en-US" b="1" dirty="0" smtClean="0"/>
              <a:t>): </a:t>
            </a:r>
            <a:r>
              <a:rPr lang="en-US" dirty="0" err="1"/>
              <a:t>যে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পদ্ধতিতে</a:t>
            </a:r>
            <a:r>
              <a:rPr lang="en-US" dirty="0"/>
              <a:t> </a:t>
            </a:r>
            <a:r>
              <a:rPr lang="en-US" dirty="0" err="1"/>
              <a:t>দুইটি</a:t>
            </a:r>
            <a:r>
              <a:rPr lang="en-US" dirty="0"/>
              <a:t> </a:t>
            </a:r>
            <a:r>
              <a:rPr lang="en-US" dirty="0" err="1"/>
              <a:t>অঙ্ক</a:t>
            </a:r>
            <a:r>
              <a:rPr lang="en-US" dirty="0"/>
              <a:t> (Digit)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চিহ্ন</a:t>
            </a:r>
            <a:r>
              <a:rPr lang="en-US" dirty="0"/>
              <a:t> </a:t>
            </a:r>
            <a:r>
              <a:rPr lang="en-US" dirty="0" err="1"/>
              <a:t>ব্যবহার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 </a:t>
            </a:r>
            <a:r>
              <a:rPr lang="en-US" dirty="0" err="1"/>
              <a:t>তাকে</a:t>
            </a:r>
            <a:r>
              <a:rPr lang="en-US" dirty="0"/>
              <a:t> </a:t>
            </a:r>
            <a:r>
              <a:rPr lang="en-US" dirty="0" err="1"/>
              <a:t>বাইনারি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পদ্ধতি</a:t>
            </a:r>
            <a:r>
              <a:rPr lang="en-US" dirty="0"/>
              <a:t> </a:t>
            </a:r>
            <a:r>
              <a:rPr lang="en-US" dirty="0" err="1"/>
              <a:t>বলে</a:t>
            </a:r>
            <a:r>
              <a:rPr lang="en-US" dirty="0"/>
              <a:t>। </a:t>
            </a:r>
            <a:r>
              <a:rPr lang="en-US" dirty="0" err="1"/>
              <a:t>বাইনারি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পদ্ধতি</a:t>
            </a:r>
            <a:r>
              <a:rPr lang="en-US" dirty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/>
              <a:t>সরলতম</a:t>
            </a:r>
            <a:r>
              <a:rPr lang="en-US" dirty="0"/>
              <a:t> </a:t>
            </a:r>
            <a:r>
              <a:rPr lang="en-US" dirty="0" err="1"/>
              <a:t>গণনা</a:t>
            </a:r>
            <a:r>
              <a:rPr lang="en-US" dirty="0"/>
              <a:t> </a:t>
            </a:r>
            <a:r>
              <a:rPr lang="en-US" dirty="0" err="1"/>
              <a:t>পদ্ধতি</a:t>
            </a:r>
            <a:r>
              <a:rPr lang="en-US" dirty="0"/>
              <a:t>।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পদ্ধতির</a:t>
            </a:r>
            <a:r>
              <a:rPr lang="en-US" dirty="0"/>
              <a:t> </a:t>
            </a:r>
            <a:r>
              <a:rPr lang="en-US" dirty="0" err="1"/>
              <a:t>ডিজিট</a:t>
            </a:r>
            <a:r>
              <a:rPr lang="en-US" dirty="0"/>
              <a:t> </a:t>
            </a:r>
            <a:r>
              <a:rPr lang="en-US" dirty="0" err="1"/>
              <a:t>দুইটিকে</a:t>
            </a:r>
            <a:r>
              <a:rPr lang="en-US" dirty="0"/>
              <a:t> </a:t>
            </a:r>
            <a:r>
              <a:rPr lang="en-US" dirty="0" err="1"/>
              <a:t>সহজে</a:t>
            </a:r>
            <a:r>
              <a:rPr lang="en-US" dirty="0"/>
              <a:t> </a:t>
            </a:r>
            <a:r>
              <a:rPr lang="en-US" dirty="0" err="1"/>
              <a:t>ইলেকট্রনিক</a:t>
            </a:r>
            <a:r>
              <a:rPr lang="en-US" dirty="0"/>
              <a:t> </a:t>
            </a:r>
            <a:r>
              <a:rPr lang="en-US" dirty="0" err="1"/>
              <a:t>উপায়ে</a:t>
            </a:r>
            <a:r>
              <a:rPr lang="en-US" dirty="0"/>
              <a:t> </a:t>
            </a:r>
            <a:r>
              <a:rPr lang="en-US" dirty="0" err="1"/>
              <a:t>নির্দিষ্ট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সম্ভব</a:t>
            </a:r>
            <a:r>
              <a:rPr lang="en-US" dirty="0"/>
              <a:t> </a:t>
            </a:r>
            <a:r>
              <a:rPr lang="en-US" dirty="0" err="1"/>
              <a:t>হয়েছে</a:t>
            </a:r>
            <a:r>
              <a:rPr lang="en-US" dirty="0"/>
              <a:t> </a:t>
            </a:r>
            <a:r>
              <a:rPr lang="en-US" dirty="0" err="1"/>
              <a:t>বলে</a:t>
            </a:r>
            <a:r>
              <a:rPr lang="en-US" dirty="0"/>
              <a:t> </a:t>
            </a:r>
            <a:r>
              <a:rPr lang="en-US" dirty="0" err="1"/>
              <a:t>কম্পিউটারসহ</a:t>
            </a:r>
            <a:r>
              <a:rPr lang="en-US" dirty="0"/>
              <a:t> </a:t>
            </a:r>
            <a:r>
              <a:rPr lang="en-US" dirty="0" err="1"/>
              <a:t>প্রায়</a:t>
            </a:r>
            <a:r>
              <a:rPr lang="en-US" dirty="0"/>
              <a:t> </a:t>
            </a:r>
            <a:r>
              <a:rPr lang="en-US" dirty="0" err="1"/>
              <a:t>সকল</a:t>
            </a:r>
            <a:r>
              <a:rPr lang="en-US" dirty="0"/>
              <a:t> </a:t>
            </a:r>
            <a:r>
              <a:rPr lang="en-US" dirty="0" err="1"/>
              <a:t>ইলেকট্রনিক</a:t>
            </a:r>
            <a:r>
              <a:rPr lang="en-US" dirty="0"/>
              <a:t> </a:t>
            </a:r>
            <a:r>
              <a:rPr lang="en-US" dirty="0" err="1"/>
              <a:t>যন্ত্রে</a:t>
            </a:r>
            <a:r>
              <a:rPr lang="en-US" dirty="0"/>
              <a:t>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পদ্ধতি</a:t>
            </a:r>
            <a:r>
              <a:rPr lang="en-US" dirty="0"/>
              <a:t> </a:t>
            </a:r>
            <a:r>
              <a:rPr lang="en-US" dirty="0" err="1"/>
              <a:t>ব্যবহৃত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।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পদ্ধতিতে</a:t>
            </a:r>
            <a:r>
              <a:rPr lang="en-US" dirty="0"/>
              <a:t> </a:t>
            </a:r>
            <a:r>
              <a:rPr lang="en-US" dirty="0" err="1"/>
              <a:t>ব্যবহৃত</a:t>
            </a:r>
            <a:r>
              <a:rPr lang="en-US" dirty="0"/>
              <a:t> </a:t>
            </a:r>
            <a:r>
              <a:rPr lang="en-US" dirty="0" err="1" smtClean="0"/>
              <a:t>ডিজিটগুলো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/>
              <a:t>০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smtClean="0"/>
              <a:t>1 । </a:t>
            </a:r>
            <a:r>
              <a:rPr lang="en-US" dirty="0" err="1"/>
              <a:t>বাইনারি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পদ্ধতির</a:t>
            </a:r>
            <a:r>
              <a:rPr lang="en-US" dirty="0"/>
              <a:t> </a:t>
            </a:r>
            <a:r>
              <a:rPr lang="en-US" dirty="0" err="1"/>
              <a:t>ভিত্তি</a:t>
            </a:r>
            <a:r>
              <a:rPr lang="en-US" dirty="0"/>
              <a:t> </a:t>
            </a:r>
            <a:r>
              <a:rPr lang="en-US" dirty="0" err="1"/>
              <a:t>হচ্ছে</a:t>
            </a:r>
            <a:r>
              <a:rPr lang="en-US" dirty="0"/>
              <a:t> </a:t>
            </a:r>
            <a:r>
              <a:rPr lang="en-US" dirty="0" smtClean="0"/>
              <a:t>2 ।</a:t>
            </a:r>
            <a:r>
              <a:rPr lang="en-US" dirty="0"/>
              <a:t> 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590" y="4782254"/>
            <a:ext cx="7953375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79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119828" y="185245"/>
            <a:ext cx="5952344" cy="10889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err="1"/>
              <a:t>বাইনারি</a:t>
            </a:r>
            <a:r>
              <a:rPr lang="en-US" sz="6000" b="1" dirty="0"/>
              <a:t> </a:t>
            </a:r>
            <a:r>
              <a:rPr lang="en-US" sz="6000" b="1" dirty="0" err="1"/>
              <a:t>সংখ্যা</a:t>
            </a:r>
            <a:r>
              <a:rPr lang="en-US" sz="6000" b="1" dirty="0"/>
              <a:t> </a:t>
            </a:r>
            <a:r>
              <a:rPr lang="en-US" sz="6000" b="1" dirty="0" err="1"/>
              <a:t>পদ্ধতি</a:t>
            </a:r>
            <a:r>
              <a:rPr lang="en-US" sz="60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4165"/>
            <a:ext cx="10515600" cy="500671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u="sng" dirty="0" err="1"/>
              <a:t>দুই</a:t>
            </a:r>
            <a:r>
              <a:rPr lang="en-US" b="1" u="sng" dirty="0"/>
              <a:t> </a:t>
            </a:r>
            <a:r>
              <a:rPr lang="en-US" b="1" u="sng" dirty="0" err="1"/>
              <a:t>ভিত্তিক</a:t>
            </a:r>
            <a:r>
              <a:rPr lang="en-US" b="1" u="sng" dirty="0"/>
              <a:t> </a:t>
            </a:r>
            <a:r>
              <a:rPr lang="en-US" b="1" u="sng" dirty="0" err="1"/>
              <a:t>সংখ্যা</a:t>
            </a:r>
            <a:r>
              <a:rPr lang="en-US" b="1" u="sng" dirty="0"/>
              <a:t> </a:t>
            </a:r>
            <a:r>
              <a:rPr lang="en-US" b="1" u="sng" dirty="0" err="1"/>
              <a:t>পদ্ধতির</a:t>
            </a:r>
            <a:r>
              <a:rPr lang="en-US" b="1" u="sng" dirty="0"/>
              <a:t> </a:t>
            </a:r>
            <a:r>
              <a:rPr lang="en-US" b="1" u="sng" dirty="0" err="1"/>
              <a:t>গঠন</a:t>
            </a:r>
            <a:r>
              <a:rPr lang="en-US" b="1" u="sng" dirty="0"/>
              <a:t> </a:t>
            </a:r>
            <a:r>
              <a:rPr lang="en-US" b="1" u="sng" dirty="0" err="1"/>
              <a:t>বিশ্লেষণ</a:t>
            </a:r>
            <a:r>
              <a:rPr lang="en-US" b="1" u="sng" dirty="0"/>
              <a:t> </a:t>
            </a:r>
            <a:r>
              <a:rPr lang="en-US" b="1" u="sng" dirty="0" smtClean="0"/>
              <a:t>:</a:t>
            </a:r>
            <a:r>
              <a:rPr lang="en-US" b="1" dirty="0" smtClean="0"/>
              <a:t> </a:t>
            </a:r>
            <a:r>
              <a:rPr lang="en-US" dirty="0" smtClean="0"/>
              <a:t>১০১১১০ </a:t>
            </a:r>
            <a:r>
              <a:rPr lang="en-US" dirty="0" err="1"/>
              <a:t>বাইনারি</a:t>
            </a:r>
            <a:r>
              <a:rPr lang="en-US" dirty="0"/>
              <a:t> </a:t>
            </a:r>
            <a:r>
              <a:rPr lang="en-US" dirty="0" err="1"/>
              <a:t>সংখ্যার</a:t>
            </a:r>
            <a:r>
              <a:rPr lang="en-US" dirty="0"/>
              <a:t> </a:t>
            </a:r>
            <a:r>
              <a:rPr lang="en-US" dirty="0" err="1"/>
              <a:t>প্রতিটি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স্থানীয়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err="1"/>
              <a:t>দুই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তার</a:t>
            </a:r>
            <a:r>
              <a:rPr lang="en-US" dirty="0"/>
              <a:t> </a:t>
            </a:r>
            <a:r>
              <a:rPr lang="en-US" dirty="0" err="1"/>
              <a:t>গুণিতক</a:t>
            </a:r>
            <a:r>
              <a:rPr lang="en-US" dirty="0"/>
              <a:t>। </a:t>
            </a:r>
            <a:r>
              <a:rPr lang="en-US" dirty="0" err="1"/>
              <a:t>ডান</a:t>
            </a:r>
            <a:r>
              <a:rPr lang="en-US" dirty="0"/>
              <a:t> </a:t>
            </a:r>
            <a:r>
              <a:rPr lang="en-US" dirty="0" err="1"/>
              <a:t>দিক</a:t>
            </a:r>
            <a:r>
              <a:rPr lang="en-US" dirty="0"/>
              <a:t>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dirty="0" err="1"/>
              <a:t>প্রথম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স্থানীয়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২° । </a:t>
            </a:r>
            <a:r>
              <a:rPr lang="en-US" dirty="0" err="1"/>
              <a:t>দ্বিতীয়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smtClean="0"/>
              <a:t>২</a:t>
            </a:r>
            <a:r>
              <a:rPr lang="en-US" baseline="30000" dirty="0" smtClean="0"/>
              <a:t>১</a:t>
            </a:r>
            <a:r>
              <a:rPr lang="en-US" dirty="0" smtClean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তৃতীয়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smtClean="0"/>
              <a:t>২</a:t>
            </a:r>
            <a:r>
              <a:rPr lang="en-US" baseline="30000" dirty="0" smtClean="0"/>
              <a:t>২</a:t>
            </a:r>
            <a:r>
              <a:rPr lang="en-US" dirty="0" smtClean="0"/>
              <a:t>। </a:t>
            </a:r>
            <a:r>
              <a:rPr lang="en-US" dirty="0" err="1"/>
              <a:t>প্রতি</a:t>
            </a:r>
            <a:r>
              <a:rPr lang="en-US" dirty="0"/>
              <a:t> </a:t>
            </a:r>
            <a:r>
              <a:rPr lang="en-US" dirty="0" err="1"/>
              <a:t>ক্ষেত্রে</a:t>
            </a:r>
            <a:r>
              <a:rPr lang="en-US" dirty="0"/>
              <a:t> </a:t>
            </a:r>
            <a:r>
              <a:rPr lang="en-US" dirty="0" err="1"/>
              <a:t>সূচক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ঘাত</a:t>
            </a:r>
            <a:r>
              <a:rPr lang="en-US" dirty="0"/>
              <a:t> </a:t>
            </a:r>
            <a:r>
              <a:rPr lang="en-US" dirty="0" err="1"/>
              <a:t>গুণিতক</a:t>
            </a:r>
            <a:r>
              <a:rPr lang="en-US" dirty="0"/>
              <a:t> </a:t>
            </a:r>
            <a:r>
              <a:rPr lang="en-US" dirty="0" err="1"/>
              <a:t>প্রকাশ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। 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১০১১১০ </a:t>
            </a:r>
            <a:r>
              <a:rPr lang="en-US" dirty="0"/>
              <a:t>= ১x২</a:t>
            </a:r>
            <a:r>
              <a:rPr lang="en-US" baseline="30000" dirty="0"/>
              <a:t>৫</a:t>
            </a:r>
            <a:r>
              <a:rPr lang="en-US" dirty="0"/>
              <a:t>+ </a:t>
            </a:r>
            <a:r>
              <a:rPr lang="en-US" dirty="0" smtClean="0"/>
              <a:t>০x২</a:t>
            </a:r>
            <a:r>
              <a:rPr lang="en-US" baseline="30000" dirty="0" smtClean="0"/>
              <a:t>৪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১x২</a:t>
            </a:r>
            <a:r>
              <a:rPr lang="en-US" baseline="30000" dirty="0" smtClean="0"/>
              <a:t>৩</a:t>
            </a:r>
            <a:r>
              <a:rPr lang="en-US" dirty="0" smtClean="0"/>
              <a:t>+১x২</a:t>
            </a:r>
            <a:r>
              <a:rPr lang="en-US" baseline="30000" dirty="0" smtClean="0"/>
              <a:t>২</a:t>
            </a:r>
            <a:r>
              <a:rPr lang="en-US" dirty="0" smtClean="0"/>
              <a:t>+১x২</a:t>
            </a:r>
            <a:r>
              <a:rPr lang="en-US" baseline="30000" dirty="0" smtClean="0"/>
              <a:t>১</a:t>
            </a:r>
            <a:r>
              <a:rPr lang="en-US" dirty="0" smtClean="0"/>
              <a:t>+ </a:t>
            </a:r>
            <a:r>
              <a:rPr lang="en-US" dirty="0"/>
              <a:t>০x২° 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err="1" smtClean="0"/>
              <a:t>বাইনারি</a:t>
            </a:r>
            <a:r>
              <a:rPr lang="en-US" b="1" u="sng" dirty="0" smtClean="0"/>
              <a:t> </a:t>
            </a:r>
            <a:r>
              <a:rPr lang="en-US" b="1" u="sng" dirty="0" err="1"/>
              <a:t>সংখ্যা</a:t>
            </a:r>
            <a:r>
              <a:rPr lang="en-US" b="1" u="sng" dirty="0"/>
              <a:t> </a:t>
            </a:r>
            <a:r>
              <a:rPr lang="en-US" b="1" u="sng" dirty="0" err="1"/>
              <a:t>পদ্ধতির</a:t>
            </a:r>
            <a:r>
              <a:rPr lang="en-US" b="1" u="sng" dirty="0"/>
              <a:t> </a:t>
            </a:r>
            <a:r>
              <a:rPr lang="en-US" b="1" u="sng" dirty="0" err="1"/>
              <a:t>বৈশিষ্ট্য</a:t>
            </a:r>
            <a:r>
              <a:rPr lang="en-US" b="1" u="sng" dirty="0"/>
              <a:t> :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বাইনারি</a:t>
            </a:r>
            <a:r>
              <a:rPr lang="en-US" dirty="0" smtClean="0"/>
              <a:t> </a:t>
            </a:r>
            <a:r>
              <a:rPr lang="en-US" dirty="0" err="1"/>
              <a:t>নাম্বার</a:t>
            </a:r>
            <a:r>
              <a:rPr lang="en-US" dirty="0"/>
              <a:t> </a:t>
            </a:r>
            <a:r>
              <a:rPr lang="en-US" dirty="0" err="1"/>
              <a:t>সিস্টেমের</a:t>
            </a:r>
            <a:r>
              <a:rPr lang="en-US" dirty="0"/>
              <a:t> </a:t>
            </a:r>
            <a:r>
              <a:rPr lang="en-US" dirty="0" err="1"/>
              <a:t>বেস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ভিত্তি</a:t>
            </a:r>
            <a:r>
              <a:rPr lang="en-US" dirty="0"/>
              <a:t> </a:t>
            </a:r>
            <a:r>
              <a:rPr lang="en-US" dirty="0" err="1"/>
              <a:t>হচ্ছে</a:t>
            </a:r>
            <a:r>
              <a:rPr lang="en-US" dirty="0"/>
              <a:t> </a:t>
            </a:r>
            <a:r>
              <a:rPr lang="en-US" dirty="0" smtClean="0"/>
              <a:t>২। </a:t>
            </a:r>
          </a:p>
          <a:p>
            <a:pPr marL="514350" indent="-514350">
              <a:buAutoNum type="arabicPeriod"/>
            </a:pPr>
            <a:r>
              <a:rPr lang="en-US" dirty="0" smtClean="0"/>
              <a:t>এ </a:t>
            </a:r>
            <a:r>
              <a:rPr lang="en-US" dirty="0" err="1"/>
              <a:t>পদ্ধতিতে</a:t>
            </a:r>
            <a:r>
              <a:rPr lang="en-US" dirty="0"/>
              <a:t> 0 </a:t>
            </a:r>
            <a:r>
              <a:rPr lang="en-US" dirty="0" err="1"/>
              <a:t>এবং</a:t>
            </a:r>
            <a:r>
              <a:rPr lang="en-US" dirty="0"/>
              <a:t> 1 </a:t>
            </a:r>
            <a:r>
              <a:rPr lang="en-US" dirty="0" err="1" smtClean="0"/>
              <a:t>মোট</a:t>
            </a:r>
            <a:r>
              <a:rPr lang="en-US" dirty="0" smtClean="0"/>
              <a:t> </a:t>
            </a:r>
            <a:r>
              <a:rPr lang="en-US" dirty="0"/>
              <a:t>2টি </a:t>
            </a:r>
            <a:r>
              <a:rPr lang="en-US" dirty="0" err="1"/>
              <a:t>মৌলিক</a:t>
            </a:r>
            <a:r>
              <a:rPr lang="en-US" dirty="0"/>
              <a:t> </a:t>
            </a:r>
            <a:r>
              <a:rPr lang="en-US" dirty="0" err="1"/>
              <a:t>অঙ্ক</a:t>
            </a:r>
            <a:r>
              <a:rPr lang="en-US" dirty="0"/>
              <a:t> </a:t>
            </a:r>
            <a:r>
              <a:rPr lang="en-US" dirty="0" err="1"/>
              <a:t>আছে</a:t>
            </a:r>
            <a:r>
              <a:rPr lang="en-US" dirty="0"/>
              <a:t>।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বাইনারি</a:t>
            </a:r>
            <a:r>
              <a:rPr lang="en-US" dirty="0" smtClean="0"/>
              <a:t> </a:t>
            </a:r>
            <a:r>
              <a:rPr lang="en-US" dirty="0" err="1"/>
              <a:t>সংখ্যার</a:t>
            </a:r>
            <a:r>
              <a:rPr lang="en-US" dirty="0"/>
              <a:t> </a:t>
            </a:r>
            <a:r>
              <a:rPr lang="en-US" dirty="0" err="1"/>
              <a:t>মাধ্যমে</a:t>
            </a:r>
            <a:r>
              <a:rPr lang="en-US" dirty="0"/>
              <a:t> </a:t>
            </a:r>
            <a:r>
              <a:rPr lang="en-US" dirty="0" err="1"/>
              <a:t>কম্পিউটারের</a:t>
            </a:r>
            <a:r>
              <a:rPr lang="en-US" dirty="0"/>
              <a:t> </a:t>
            </a:r>
            <a:r>
              <a:rPr lang="en-US" dirty="0" err="1"/>
              <a:t>সমস্ত</a:t>
            </a:r>
            <a:r>
              <a:rPr lang="en-US" dirty="0"/>
              <a:t> </a:t>
            </a:r>
            <a:r>
              <a:rPr lang="en-US" dirty="0" err="1" smtClean="0"/>
              <a:t>যোগ-বিয়োগ</a:t>
            </a:r>
            <a:r>
              <a:rPr lang="en-US" dirty="0" smtClean="0"/>
              <a:t> </a:t>
            </a:r>
            <a:r>
              <a:rPr lang="en-US" dirty="0"/>
              <a:t>ও </a:t>
            </a:r>
            <a:r>
              <a:rPr lang="en-US" dirty="0" err="1"/>
              <a:t>অন্যান্য</a:t>
            </a:r>
            <a:r>
              <a:rPr lang="en-US" dirty="0"/>
              <a:t> </a:t>
            </a:r>
            <a:r>
              <a:rPr lang="en-US" dirty="0" err="1"/>
              <a:t>কার্যাদি</a:t>
            </a:r>
            <a:r>
              <a:rPr lang="en-US" dirty="0"/>
              <a:t> </a:t>
            </a:r>
            <a:r>
              <a:rPr lang="en-US" dirty="0" err="1"/>
              <a:t>সম্পন্ন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।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60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564</TotalTime>
  <Words>768</Words>
  <Application>Microsoft Office PowerPoint</Application>
  <PresentationFormat>Custom</PresentationFormat>
  <Paragraphs>88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Angles</vt:lpstr>
      <vt:lpstr>PowerPoint Presentation</vt:lpstr>
      <vt:lpstr>PowerPoint Presentation</vt:lpstr>
      <vt:lpstr> পাঠ পরিচিতি</vt:lpstr>
      <vt:lpstr>আজকের পাঠ শেষে আমরা যা জানবো ……..</vt:lpstr>
      <vt:lpstr>দশমিক সংখ্যা পদ্ধতি</vt:lpstr>
      <vt:lpstr>দশমিক সংখ্যা পদ্ধতি</vt:lpstr>
      <vt:lpstr>দশমিক সংখ্যা পদ্ধতির বৈশিষ্ট্য</vt:lpstr>
      <vt:lpstr>বাইনারি সংখ্যা পদ্ধতি </vt:lpstr>
      <vt:lpstr>বাইনারি সংখ্যা পদ্ধতি </vt:lpstr>
      <vt:lpstr>অক্টাল সংখ্যা পদ্ধতি </vt:lpstr>
      <vt:lpstr>অক্টাল সংখ্যা পদ্ধতি </vt:lpstr>
      <vt:lpstr>হেক্সাডেসিমাল সংখ্যা পদ্ধতি</vt:lpstr>
      <vt:lpstr>হেক্সাডেসিমাল সংখ্যা পদ্ধতি</vt:lpstr>
      <vt:lpstr>আজকের পাঠ থেকে আমরা যা যা শিখলাম</vt:lpstr>
      <vt:lpstr>বাড়ীর কাজ</vt:lpstr>
      <vt:lpstr>পরবর্তী ক্লাশ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 Lap</dc:creator>
  <cp:lastModifiedBy>SESIP</cp:lastModifiedBy>
  <cp:revision>91</cp:revision>
  <dcterms:created xsi:type="dcterms:W3CDTF">2020-05-12T11:30:19Z</dcterms:created>
  <dcterms:modified xsi:type="dcterms:W3CDTF">2023-01-12T07:53:31Z</dcterms:modified>
</cp:coreProperties>
</file>