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325" r:id="rId3"/>
    <p:sldId id="299" r:id="rId4"/>
    <p:sldId id="262" r:id="rId5"/>
    <p:sldId id="259" r:id="rId6"/>
    <p:sldId id="268" r:id="rId7"/>
    <p:sldId id="269" r:id="rId8"/>
    <p:sldId id="261" r:id="rId9"/>
    <p:sldId id="270" r:id="rId10"/>
    <p:sldId id="271" r:id="rId11"/>
    <p:sldId id="288" r:id="rId12"/>
    <p:sldId id="273" r:id="rId13"/>
    <p:sldId id="258" r:id="rId14"/>
    <p:sldId id="274" r:id="rId15"/>
    <p:sldId id="275" r:id="rId16"/>
    <p:sldId id="276" r:id="rId17"/>
    <p:sldId id="277" r:id="rId18"/>
    <p:sldId id="287" r:id="rId19"/>
    <p:sldId id="279" r:id="rId20"/>
    <p:sldId id="282" r:id="rId21"/>
    <p:sldId id="283" r:id="rId22"/>
    <p:sldId id="280" r:id="rId23"/>
    <p:sldId id="281" r:id="rId24"/>
    <p:sldId id="284" r:id="rId25"/>
    <p:sldId id="286" r:id="rId26"/>
    <p:sldId id="32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BObrxf+yIoPJgf0sjZlLw==" hashData="RVrJIbcrshJ28uqF1YzcbFlphge0FGTv5JZm2ptULf4LkOpKKJ9CunUT1mpDsRMYGssDbMqU9OPQSZAk+LVLNQ=="/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FF0D97"/>
    <a:srgbClr val="0000CC"/>
    <a:srgbClr val="C80064"/>
    <a:srgbClr val="008000"/>
    <a:srgbClr val="003635"/>
    <a:srgbClr val="7E8706"/>
    <a:srgbClr val="0F2207"/>
    <a:srgbClr val="5DD5FF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/>
              <a:t>অভিজ্ঞতা- ১, সমস্যা দেখে না পাই ভয়,  সবাই মিলে করি জয়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4501-D46B-4637-A5DE-138A5F5D1F6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সেশন-2, সমস্যা পেলাম, এবার খুঁজব সমাধান আছে কোথায়!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3222-C658-46BE-B860-BD5D2B5A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47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/>
              <a:t>অভিজ্ঞতা- ১, সমস্যা দেখে না পাই ভয়,  সবাই মিলে করি জয়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সেশন-2, সমস্যা পেলাম, এবার খুঁজব সমাধান আছে কোথায়!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563" y="1319981"/>
            <a:ext cx="7978879" cy="159282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679" y="3487993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DD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13C4-8AB9-4FB0-9068-7F4FDF29517A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999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999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5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55D6-9140-4C94-AF48-935D7491F2F2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FEB4-DCB8-4147-8E66-6765986CAE0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887F-021F-46B3-AE80-BC74962CF195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767262"/>
            <a:ext cx="26670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Eng. S.M </a:t>
            </a:r>
            <a:r>
              <a:rPr lang="en-US" dirty="0" err="1"/>
              <a:t>Aminur</a:t>
            </a:r>
            <a:r>
              <a:rPr lang="en-US" dirty="0"/>
              <a:t> </a:t>
            </a:r>
            <a:r>
              <a:rPr lang="en-US" dirty="0" err="1"/>
              <a:t>Rhman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01714719845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5940A4-2129-4BAC-8B2D-998994E28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" y="0"/>
            <a:ext cx="585333" cy="5558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543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4" y="135848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172499"/>
            <a:ext cx="8246070" cy="360597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7EB9-DFE4-49CA-8B11-C10027C9DAFF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32" y="539274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DD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13" y="1437968"/>
            <a:ext cx="6304935" cy="33832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70ED-3732-403A-8E16-0ACD8CAC18E4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4669-5663-4083-9C27-CE0625AB2433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A70-3CF1-40A4-8506-D064819FBB9C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0" y="22740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999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4" y="167025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999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4" y="214265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B13-548A-4DDC-94F4-48FF56BC2E41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FD24-49FD-464F-8CD7-7E35842FAD64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4694-AB19-40F6-8882-4A1B505B8A47}" type="datetime1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999" indent="0">
              <a:buNone/>
              <a:defRPr sz="900"/>
            </a:lvl6pPr>
            <a:lvl7pPr marL="2743199" indent="0">
              <a:buNone/>
              <a:defRPr sz="900"/>
            </a:lvl7pPr>
            <a:lvl8pPr marL="3200400" indent="0">
              <a:buNone/>
              <a:defRPr sz="900"/>
            </a:lvl8pPr>
            <a:lvl9pPr marL="36575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DC27-4C17-4E25-82C2-53EAA28387F9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3D4C-A172-4027-A879-92E13E50E488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9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1.JPG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18.png"/><Relationship Id="rId10" Type="http://schemas.openxmlformats.org/officeDocument/2006/relationships/image" Target="../media/image10.JPG"/><Relationship Id="rId19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1.wdp"/><Relationship Id="rId7" Type="http://schemas.openxmlformats.org/officeDocument/2006/relationships/image" Target="../media/image22.gif"/><Relationship Id="rId12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1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33" y1="21127" x2="14667" y2="45070"/>
                        <a14:foregroundMark x1="83778" y1="40282" x2="84444" y2="54648"/>
                        <a14:foregroundMark x1="35111" y1="68169" x2="35111" y2="68169"/>
                        <a14:foregroundMark x1="64889" y1="19155" x2="66222" y2="31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78" y="3324225"/>
            <a:ext cx="1527131" cy="1073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3" b="9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6" b="32409"/>
          <a:stretch/>
        </p:blipFill>
        <p:spPr>
          <a:xfrm>
            <a:off x="-72192" y="1"/>
            <a:ext cx="9047747" cy="2994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3" b="92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43" b="8107"/>
          <a:stretch/>
        </p:blipFill>
        <p:spPr>
          <a:xfrm>
            <a:off x="0" y="2992597"/>
            <a:ext cx="9144000" cy="2152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7" y="2133879"/>
            <a:ext cx="1456506" cy="766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6" b="96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79" y="2063948"/>
            <a:ext cx="685799" cy="732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87" y="3581622"/>
            <a:ext cx="1006497" cy="632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78" y="3581622"/>
            <a:ext cx="498277" cy="587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37" b="89764" l="9915" r="89802">
                        <a14:backgroundMark x1="23229" y1="24409" x2="25496" y2="32021"/>
                        <a14:backgroundMark x1="80453" y1="24934" x2="84986" y2="33333"/>
                        <a14:backgroundMark x1="67422" y1="77428" x2="70255" y2="77428"/>
                        <a14:backgroundMark x1="55241" y1="60630" x2="55241" y2="60630"/>
                        <a14:backgroundMark x1="55524" y1="58530" x2="56374" y2="65354"/>
                        <a14:backgroundMark x1="40510" y1="67192" x2="40510" y2="69291"/>
                        <a14:backgroundMark x1="57507" y1="16010" x2="57507" y2="28346"/>
                        <a14:backgroundMark x1="56091" y1="31759" x2="57790" y2="35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1712" b="10671"/>
          <a:stretch/>
        </p:blipFill>
        <p:spPr>
          <a:xfrm rot="190183" flipH="1">
            <a:off x="2176798" y="2611396"/>
            <a:ext cx="1067047" cy="1599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2" b="5634"/>
          <a:stretch/>
        </p:blipFill>
        <p:spPr>
          <a:xfrm>
            <a:off x="3915177" y="2853317"/>
            <a:ext cx="1005876" cy="15129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0" y="2055773"/>
            <a:ext cx="447310" cy="1023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13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8"/>
          <a:stretch/>
        </p:blipFill>
        <p:spPr>
          <a:xfrm>
            <a:off x="1251097" y="2046789"/>
            <a:ext cx="774017" cy="1243013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454929" y="3295089"/>
            <a:ext cx="249482" cy="220968"/>
          </a:xfrm>
          <a:prstGeom prst="ellipse">
            <a:avLst/>
          </a:prstGeom>
          <a:scene3d>
            <a:camera prst="isometricOffAxis1Top">
              <a:rot lat="17827248" lon="17266539" rev="4444446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flipV="1">
            <a:off x="3206056" y="747415"/>
            <a:ext cx="81899" cy="2869739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3" y="2644139"/>
            <a:ext cx="1340421" cy="6621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961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10" y="3556532"/>
            <a:ext cx="532758" cy="8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08333E-7 0.08866 L -0.00547 -0.45509 " pathEditMode="relative" rAng="0" ptsTypes="AA">
                                      <p:cBhvr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719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উৎস বা প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উৎস।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13" y="1437968"/>
            <a:ext cx="6304935" cy="200191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`‡K †h Z_¨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AcÖKvwkZ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cwigvwR©Z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539274"/>
            <a:ext cx="8403819" cy="725349"/>
          </a:xfrm>
        </p:spPr>
        <p:txBody>
          <a:bodyPr>
            <a:normAutofit/>
          </a:bodyPr>
          <a:lstStyle/>
          <a:p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উৎ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695" y="1738670"/>
            <a:ext cx="8403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বিদ্যালয়ে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শ্রেণিতে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কতজন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শিক্ষার্থী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বালক-বালিকার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শিক্ষকের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উপজেলা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অফিস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বিদ্যালয়ের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শিক্ষার্থী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করলো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Z_¨|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1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478">
              <a:srgbClr val="FF0D97"/>
            </a:gs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1" y="50260"/>
            <a:ext cx="8581297" cy="76352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য় উৎসগু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রকম হতে পারে 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3" y="1070007"/>
            <a:ext cx="8834520" cy="40589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4450" y="484743"/>
            <a:ext cx="1285404" cy="47982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ঘর</a:t>
            </a:r>
            <a:r>
              <a:rPr lang="en-US" dirty="0">
                <a:solidFill>
                  <a:schemeClr val="bg1"/>
                </a:solidFill>
              </a:rPr>
              <a:t> ১.১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ঘরটি পূরণ করি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10173"/>
              </p:ext>
            </p:extLst>
          </p:nvPr>
        </p:nvGraphicFramePr>
        <p:xfrm>
          <a:off x="649705" y="1549841"/>
          <a:ext cx="8093364" cy="272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7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মানবীয়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37" t="10643" r="-1"/>
          <a:stretch/>
        </p:blipFill>
        <p:spPr>
          <a:xfrm>
            <a:off x="74428" y="265814"/>
            <a:ext cx="8963246" cy="46681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9" y="76200"/>
            <a:ext cx="8995144" cy="4991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22"/>
            <a:ext cx="9144000" cy="50530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878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9" y="116958"/>
            <a:ext cx="8952615" cy="48550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203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rgbClr val="0000CC"/>
            </a:gs>
            <a:gs pos="100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ঘরটি পূরণ করি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89432"/>
              </p:ext>
            </p:extLst>
          </p:nvPr>
        </p:nvGraphicFramePr>
        <p:xfrm>
          <a:off x="596900" y="1549841"/>
          <a:ext cx="8089900" cy="2968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71"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 উৎস বা মূল উৎস।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মাধ্যমিক উৎস বা প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 উৎস।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59886"/>
            <a:ext cx="9144000" cy="345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যারা এই ডিজিটাল প্রযুক্তি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গুলো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আবিষ্কার করেছেন</a:t>
            </a:r>
            <a:r>
              <a:rPr lang="en-US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 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মাদের বয়সে এই প্রযুক্তিগু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পাননি</a:t>
            </a:r>
            <a:r>
              <a:rPr lang="hi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তো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মাদের মধ্যেই কেউ কেউ আগামী দিনের প্রযুক্তিগু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লো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আবিষ্কার করবে</a:t>
            </a:r>
            <a:r>
              <a:rPr lang="en-US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যেগু</a:t>
            </a:r>
            <a:r>
              <a:rPr lang="en-US" sz="32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লো</a:t>
            </a:r>
            <a:r>
              <a:rPr lang="as-IN" sz="32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আমরা এখন কল্পনাও করতে পারছি না!</a:t>
            </a:r>
            <a:endParaRPr lang="en-US" sz="3200" b="1" dirty="0">
              <a:solidFill>
                <a:srgbClr val="003635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1535"/>
            <a:ext cx="9372600" cy="111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92943" y="859296"/>
            <a:ext cx="4301781" cy="9925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9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333" y1="93571" x2="57222" y2="95000"/>
                        <a14:foregroundMark x1="51389" y1="6667" x2="54444" y2="11905"/>
                        <a14:foregroundMark x1="81667" y1="30476" x2="87778" y2="31429"/>
                        <a14:foregroundMark x1="63889" y1="95476" x2="70833" y2="95000"/>
                        <a14:foregroundMark x1="75278" y1="92619" x2="81111" y2="93571"/>
                        <a14:foregroundMark x1="31667" y1="93571" x2="35556" y2="96667"/>
                        <a14:foregroundMark x1="21389" y1="92619" x2="11111" y2="9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9" y="1477044"/>
            <a:ext cx="2326668" cy="249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93" y="2111926"/>
            <a:ext cx="483353" cy="5135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97" y="2209846"/>
            <a:ext cx="483353" cy="5135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8" y="1320558"/>
            <a:ext cx="1609037" cy="1778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2775" y="1964893"/>
            <a:ext cx="1205525" cy="100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9337326">
            <a:off x="3759018" y="2340707"/>
            <a:ext cx="480607" cy="20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4580604" y="2317361"/>
            <a:ext cx="385579" cy="165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4" y="3872794"/>
            <a:ext cx="2207355" cy="41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5" b="89855" l="9961" r="92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17869" r="10070" b="28540"/>
          <a:stretch/>
        </p:blipFill>
        <p:spPr>
          <a:xfrm rot="451734">
            <a:off x="4885044" y="2452620"/>
            <a:ext cx="385579" cy="1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 p14:bounceEnd="38000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 p14:presetBounceEnd="19000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 p14:bounceEnd="19000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 p14:presetBounceEnd="38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 p14:bounceEnd="38000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 p14:presetBounceEnd="38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 p14:bounceEnd="38000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 p14:presetBounceEnd="38000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 p14:bounceEnd="38000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repeatCount="indefinite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4.16667E-6 0.0125 L 4.16667E-6 -0.05972 " pathEditMode="relative" rAng="0" ptsTypes="AA">
                                          <p:cBhvr>
                                            <p:cTn id="6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-3.54167E-6 4.81481E-6 L -0.00872 0.31342 " pathEditMode="relative" rAng="0" ptsTypes="AA">
                                          <p:cBhvr>
                                            <p:cTn id="12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-3.33333E-6 0 L 0.1569 -0.02546 " pathEditMode="relative" rAng="0" ptsTypes="AA">
                                          <p:cBhvr>
                                            <p:cTn id="14" dur="18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39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2.29167E-6 -2.22222E-6 L -0.0069 0.3328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2" y="16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81481E-6 L 0.30586 -0.09375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86" y="-46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53" presetClass="exit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4000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3.54167E-6 3.33333E-6 L -0.00873 0.31342 " pathEditMode="relative" rAng="0" ptsTypes="AA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3" y="15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accel="4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25E-6 -4.07407E-6 L -0.03555 0.36412 " pathEditMode="relative" rAng="0" ptsTypes="AA">
                                          <p:cBhvr>
                                            <p:cTn id="32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84" y="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4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08333E-6 7.40741E-7 L -0.02943 0.26991 " pathEditMode="relative" rAng="0" ptsTypes="AA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1" y="134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uild="allAtOnce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১৮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0"/>
            <a:ext cx="88519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00" y="1689498"/>
            <a:ext cx="8597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 মাধ্যমে আমরা সাধারণত ইন্টারনেটে তথ্য খুঁজে থাকি। সার্চ ইঞ্জিন 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 ধরনের মাধ্যম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যার সাহায্যে ইন্টারনেটে থাকা সব তথ্য থেকে আমরা প্র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জনীয় তথ্যগু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পেতে পারি। সবচেয়ে 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হলো 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sz="2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আছে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Bing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Baidu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solidFill>
                  <a:srgbClr val="C8006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Yahoo!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Yandex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Ask.com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056" y="4458707"/>
            <a:ext cx="8530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Pipilika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431" y="1043167"/>
            <a:ext cx="3191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সার্চ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ইঞ্জিনঃ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1300" y="223128"/>
            <a:ext cx="88519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300" y="1838654"/>
            <a:ext cx="8597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প্রয়োজনে যখন কোন কিছু লিখে সার্চ ইঞ্জিনে লিখে সার্চ করি সেটাই! সার্চ করার সময় তা কোন একটা শব্দ বা বাক্য হতেই পারে।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949325" y="4517887"/>
            <a:ext cx="70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গোবরা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(৪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300" y="1223871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ওয়ার্ডঃ</a:t>
            </a:r>
            <a:r>
              <a:rPr lang="en-US" sz="3600" b="1" dirty="0">
                <a:solidFill>
                  <a:srgbClr val="003635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290637"/>
            <a:ext cx="7667625" cy="3248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300" y="223128"/>
            <a:ext cx="88519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000125"/>
            <a:ext cx="763905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314575"/>
            <a:ext cx="7696200" cy="2790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300" y="223128"/>
            <a:ext cx="8851900" cy="91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7" y="1430337"/>
            <a:ext cx="7743825" cy="2867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300" y="223128"/>
            <a:ext cx="88519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ইন্টারনেটে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তথ্য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অনুসন্ধানের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ক্ষেত্রে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বিষয়গুলো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মাথায়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রাখতে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পারি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40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832" y="602773"/>
            <a:ext cx="4943168" cy="7253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0" y="1884103"/>
            <a:ext cx="5971048" cy="23271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গতদিন বাড়ীর কাজ হিসেবে আমরা যে সমস্যাটি খুঁজে বের করেছিলাম, তা</a:t>
            </a:r>
            <a:r>
              <a:rPr lang="en-US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তথ্যের উৎস (পত্রিকা/</a:t>
            </a:r>
            <a:r>
              <a:rPr lang="en-US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টেলিভিশন/</a:t>
            </a:r>
            <a:r>
              <a:rPr lang="en-US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ইন্টারনেট/</a:t>
            </a:r>
            <a:r>
              <a:rPr lang="en-US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বই/ কোন ব্যক্তি ইত্যাদি) কী</a:t>
            </a:r>
            <a:r>
              <a:rPr lang="en-US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D9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পারে তা খুঁজে নিয়ে আসব।</a:t>
            </a:r>
            <a:endParaRPr lang="en-US" dirty="0">
              <a:solidFill>
                <a:srgbClr val="FF0D9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9EFF2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1750" y="685800"/>
            <a:ext cx="4457700" cy="422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2400300" y="1085850"/>
            <a:ext cx="12001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ধন্যবাদ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8645A-0FFF-4096-8FF1-ADFB5347E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50169"/>
            <a:ext cx="2900363" cy="29003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3B34B1-01BD-4023-AC3D-89840D8DF731}"/>
              </a:ext>
            </a:extLst>
          </p:cNvPr>
          <p:cNvSpPr/>
          <p:nvPr/>
        </p:nvSpPr>
        <p:spPr>
          <a:xfrm>
            <a:off x="6329362" y="2814404"/>
            <a:ext cx="1385888" cy="971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কোভিড-১৯ </a:t>
            </a:r>
            <a:r>
              <a:rPr lang="en-US" sz="1350" dirty="0" err="1"/>
              <a:t>এর</a:t>
            </a:r>
            <a:r>
              <a:rPr lang="en-US" sz="1350" dirty="0"/>
              <a:t>  </a:t>
            </a:r>
            <a:r>
              <a:rPr lang="en-US" sz="1350" dirty="0" err="1"/>
              <a:t>স্বাস্থ্যবিধি</a:t>
            </a:r>
            <a:r>
              <a:rPr lang="en-US" sz="1350" dirty="0"/>
              <a:t>  </a:t>
            </a:r>
            <a:r>
              <a:rPr lang="en-US" sz="1350" dirty="0" err="1"/>
              <a:t>মেনে</a:t>
            </a:r>
            <a:r>
              <a:rPr lang="en-US" sz="1350" dirty="0"/>
              <a:t> </a:t>
            </a:r>
            <a:r>
              <a:rPr lang="en-US" sz="1350" dirty="0" err="1"/>
              <a:t>চলুন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6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-0.15833 C 0.4415 -0.15833 0.5875 0.02546 0.5875 0.25278 C 0.5875 0.47917 0.4415 0.66389 0.2625 0.66389 C 0.08316 0.66389 -0.0625 0.47917 -0.0625 0.25278 C -0.0625 0.02546 0.08316 -0.15833 0.2625 -0.15833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96 -0.51111 C -0.13854 -0.51111 0.01354 -0.32686 0.01354 -0.09861 C 0.01354 0.12847 -0.13854 0.31389 -0.32396 0.31389 C -0.51076 0.31389 -0.66146 0.12847 -0.66146 -0.09861 C -0.66146 -0.32686 -0.51076 -0.51111 -0.32396 -0.51111 Z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8979B8C-13AA-47C5-8A7C-FFCFE01F8362}"/>
              </a:ext>
            </a:extLst>
          </p:cNvPr>
          <p:cNvSpPr/>
          <p:nvPr/>
        </p:nvSpPr>
        <p:spPr>
          <a:xfrm>
            <a:off x="1" y="106219"/>
            <a:ext cx="3250994" cy="4931064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E42C55B7-380B-44EB-898C-B4EB6A184D2F}"/>
              </a:ext>
            </a:extLst>
          </p:cNvPr>
          <p:cNvSpPr/>
          <p:nvPr/>
        </p:nvSpPr>
        <p:spPr>
          <a:xfrm>
            <a:off x="5409575" y="106218"/>
            <a:ext cx="4287878" cy="5037282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FA4C1-CA1B-4A36-BF75-246FB98F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06" y="1207880"/>
            <a:ext cx="1208329" cy="15300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359C18-4A05-4F34-ADDA-63F12ACEF957}"/>
              </a:ext>
            </a:extLst>
          </p:cNvPr>
          <p:cNvSpPr txBox="1"/>
          <p:nvPr/>
        </p:nvSpPr>
        <p:spPr>
          <a:xfrm>
            <a:off x="6244341" y="1320944"/>
            <a:ext cx="2983880" cy="371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089025" algn="l"/>
              </a:tabLst>
            </a:pP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089025" algn="l"/>
              </a:tabLst>
            </a:pP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200"/>
              </a:spcBef>
              <a:tabLst>
                <a:tab pos="1089025" algn="l"/>
              </a:tabLst>
            </a:pPr>
            <a:r>
              <a:rPr lang="en-US" sz="1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bn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দেখে না পাই ভয়, 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200"/>
              </a:spcAft>
              <a:tabLst>
                <a:tab pos="1089025" algn="l"/>
              </a:tabLst>
            </a:pP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করি জয়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200"/>
              </a:spcBef>
              <a:tabLst>
                <a:tab pos="1089025" algn="l"/>
              </a:tabLst>
            </a:pP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সেশন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পেলাম, 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200"/>
              </a:spcAft>
              <a:tabLst>
                <a:tab pos="1089025" algn="l"/>
              </a:tabLst>
            </a:pP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খুঁজব সমাধান আছে </a:t>
            </a:r>
            <a:r>
              <a:rPr 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as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089025" algn="l"/>
              </a:tabLst>
            </a:pP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089025" algn="l"/>
              </a:tabLst>
            </a:pPr>
            <a:r>
              <a:rPr lang="bn-BD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500" b="1" dirty="0">
              <a:effectLst>
                <a:outerShdw blurRad="63500" dist="38100" dir="5400000" algn="tl">
                  <a:schemeClr val="tx1">
                    <a:alpha val="5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13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0D12967-27A6-4E3E-9349-EFE26AAAFAED}"/>
              </a:ext>
            </a:extLst>
          </p:cNvPr>
          <p:cNvSpPr/>
          <p:nvPr/>
        </p:nvSpPr>
        <p:spPr>
          <a:xfrm>
            <a:off x="3697886" y="744121"/>
            <a:ext cx="1467162" cy="30355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51323-CB57-4BE3-B4E0-1DFFE5691254}"/>
              </a:ext>
            </a:extLst>
          </p:cNvPr>
          <p:cNvSpPr txBox="1"/>
          <p:nvPr/>
        </p:nvSpPr>
        <p:spPr>
          <a:xfrm>
            <a:off x="3942413" y="753361"/>
            <a:ext cx="122263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75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575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62FE9-F54F-435D-8090-74D60DD42487}"/>
              </a:ext>
            </a:extLst>
          </p:cNvPr>
          <p:cNvSpPr txBox="1"/>
          <p:nvPr/>
        </p:nvSpPr>
        <p:spPr>
          <a:xfrm>
            <a:off x="0" y="1637912"/>
            <a:ext cx="3076732" cy="283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নাজিরপুর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০১৭১৪৭১৯৮৪৫</a:t>
            </a:r>
          </a:p>
          <a:p>
            <a:endParaRPr lang="en-US" sz="1013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BEEDC336-FADA-4743-847A-EEB61A13F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80" y="2737906"/>
            <a:ext cx="902220" cy="1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7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D97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/>
              <a:t>তথ্যঃ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কি মনে আছে আমরা একটি সমস্যার সমাধান করে সেই সমাধানটি 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আশপাশের মানুষকে সচেতন করব?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সেশনে আমরা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চেষ্টা করব এই সমাধানগু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আছে। অর্থাৎ যে তথ্যগু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আমার চাই সেগু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এখন আছে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? সেগু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উৎস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68" y="539274"/>
            <a:ext cx="9023685" cy="725349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যায়ঃ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4733" y="2250768"/>
            <a:ext cx="6304935" cy="149573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7572" y="2819538"/>
            <a:ext cx="7979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বাসায় আসা ব্যক্তি হলেন মানবীয় উৎস। 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ফোনটি হলো জড় উৎস।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572" y="572976"/>
            <a:ext cx="7979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মনে করো তোমার বাসায় একজন এসে জানিয়ে গেলেন কেন টিকা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প্রয়োজন। 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অভিভাবকের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কখন কোথায় টিকা দিতে হবে তার তথ্য এল।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D97"/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64598"/>
            <a:ext cx="8246070" cy="1316702"/>
          </a:xfrm>
        </p:spPr>
        <p:txBody>
          <a:bodyPr>
            <a:normAutofit/>
          </a:bodyPr>
          <a:lstStyle/>
          <a:p>
            <a:pPr algn="just"/>
            <a:r>
              <a:rPr lang="as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as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উৎস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একজন মানুষ সক্রিয়ভাবে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মাকে তথ্য দিচ্ছে।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714" y="2975898"/>
            <a:ext cx="8246070" cy="131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উৎস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মাকে সক্রিয়ভাবে 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তথ্য পেতে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9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65" y="539274"/>
            <a:ext cx="7070651" cy="725349"/>
          </a:xfrm>
        </p:spPr>
        <p:txBody>
          <a:bodyPr>
            <a:noAutofit/>
          </a:bodyPr>
          <a:lstStyle/>
          <a:p>
            <a:pPr algn="just"/>
            <a:r>
              <a:rPr lang="as-IN" b="1" dirty="0">
                <a:solidFill>
                  <a:srgbClr val="9EFF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 উৎসকে অন্য দুই ভাবে দেখা হয়। </a:t>
            </a:r>
            <a:endParaRPr lang="en-US" b="1" dirty="0">
              <a:solidFill>
                <a:srgbClr val="9EFF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জরিপ করতে বা সংবাদ প্রস্তুত করতে ভিন্নভাবে তথ্যকে বি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শ্লে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ষণ করা 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. প্রাথমিক উৎস বা মূল উৎস।</a:t>
            </a:r>
          </a:p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. মাধ্যমিক উৎস বা 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ক্ষ উৎস।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s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উৎস বা মূল উৎস।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732" y="1657843"/>
            <a:ext cx="6304935" cy="310942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 Z_¨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cÖ_gevi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msM„nxZ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A‡kvwaZ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Rix‡ci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M‡elK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তোমার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বন্ধু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বললো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আগামীকাল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যাবে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On-screen Show (16:9)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তথ্যঃ</vt:lpstr>
      <vt:lpstr>তথ্যের উৎসকে দুই ভাগে ভাগ করা যায়ঃ</vt:lpstr>
      <vt:lpstr>PowerPoint Presentation</vt:lpstr>
      <vt:lpstr>PowerPoint Presentation</vt:lpstr>
      <vt:lpstr>তথ্যের উৎসকে অন্য দুই ভাবে দেখা হয়। </vt:lpstr>
      <vt:lpstr>প্রাথমিক উৎস বা মূল উৎস।</vt:lpstr>
      <vt:lpstr>মাধ্যমিক উৎস বা পরোক্ষ উৎস।</vt:lpstr>
      <vt:lpstr>প্রাথমিক  ও মাধ্যমিক উৎসের উদাহরণ</vt:lpstr>
      <vt:lpstr>মানবীয় উৎসগুলো বিভিন্ন রকম হতে পারে ।</vt:lpstr>
      <vt:lpstr>সবাই মিলে ঘরটি পূরণ করি ।</vt:lpstr>
      <vt:lpstr>PowerPoint Presentation</vt:lpstr>
      <vt:lpstr>PowerPoint Presentation</vt:lpstr>
      <vt:lpstr>PowerPoint Presentation</vt:lpstr>
      <vt:lpstr>PowerPoint Presentation</vt:lpstr>
      <vt:lpstr>সবাই মিলে ঘরটি পূরণ করি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2023-01-13T16:03:40Z</dcterms:modified>
</cp:coreProperties>
</file>